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86" r:id="rId3"/>
    <p:sldId id="271" r:id="rId4"/>
    <p:sldId id="274" r:id="rId5"/>
    <p:sldId id="275" r:id="rId6"/>
    <p:sldId id="276" r:id="rId7"/>
    <p:sldId id="277" r:id="rId8"/>
    <p:sldId id="279" r:id="rId9"/>
    <p:sldId id="272" r:id="rId10"/>
    <p:sldId id="273" r:id="rId11"/>
    <p:sldId id="280" r:id="rId12"/>
    <p:sldId id="258" r:id="rId13"/>
    <p:sldId id="282" r:id="rId14"/>
    <p:sldId id="260" r:id="rId15"/>
    <p:sldId id="283" r:id="rId16"/>
    <p:sldId id="284" r:id="rId17"/>
    <p:sldId id="285" r:id="rId18"/>
    <p:sldId id="256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5A5D1"/>
    <a:srgbClr val="66A7D3"/>
    <a:srgbClr val="9AC5E4"/>
    <a:srgbClr val="8DBFE0"/>
    <a:srgbClr val="A5B6DB"/>
    <a:srgbClr val="113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5867" autoAdjust="0"/>
  </p:normalViewPr>
  <p:slideViewPr>
    <p:cSldViewPr snapToGrid="0">
      <p:cViewPr>
        <p:scale>
          <a:sx n="75" d="100"/>
          <a:sy n="75" d="100"/>
        </p:scale>
        <p:origin x="92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CB730-724B-4E4B-84B0-5FD6C7C64C5D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24865-0A43-40ED-9AFB-D27D65C199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070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24865-0A43-40ED-9AFB-D27D65C1999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64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6.emf"/><Relationship Id="rId4" Type="http://schemas.openxmlformats.org/officeDocument/2006/relationships/hyperlink" Target="https://wisersense.io/" TargetMode="Externa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sersense.io/" TargetMode="External"/><Relationship Id="rId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41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11.pn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483CAAAC-CE9F-07EB-67FE-79131BA23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24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1" name="9 Metin kutusu">
            <a:extLst>
              <a:ext uri="{FF2B5EF4-FFF2-40B4-BE49-F238E27FC236}">
                <a16:creationId xmlns:a16="http://schemas.microsoft.com/office/drawing/2014/main" id="{07AB39B8-79FF-6804-106F-8852E53FC9AC}"/>
              </a:ext>
            </a:extLst>
          </p:cNvPr>
          <p:cNvSpPr txBox="1"/>
          <p:nvPr/>
        </p:nvSpPr>
        <p:spPr>
          <a:xfrm>
            <a:off x="1853366" y="595395"/>
            <a:ext cx="6123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9AC5E4"/>
                </a:solidFill>
                <a:cs typeface="Arial" pitchFamily="34" charset="0"/>
              </a:rPr>
              <a:t>Karşılaştırmalı Sonuçlar- Avantajlar</a:t>
            </a:r>
            <a:endParaRPr lang="en-US" sz="3200" b="1" dirty="0">
              <a:solidFill>
                <a:srgbClr val="9AC5E4"/>
              </a:solidFill>
              <a:cs typeface="Arial" pitchFamily="34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44B66030-D6D4-3E77-4994-E402A377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3" y="2006600"/>
            <a:ext cx="4289086" cy="4756150"/>
          </a:xfrm>
          <a:prstGeom prst="rect">
            <a:avLst/>
          </a:prstGeom>
        </p:spPr>
      </p:pic>
      <p:sp>
        <p:nvSpPr>
          <p:cNvPr id="3" name="39 Dikdörtgen">
            <a:extLst>
              <a:ext uri="{FF2B5EF4-FFF2-40B4-BE49-F238E27FC236}">
                <a16:creationId xmlns:a16="http://schemas.microsoft.com/office/drawing/2014/main" id="{C8257DC1-E549-0541-2900-434EA5F873DF}"/>
              </a:ext>
            </a:extLst>
          </p:cNvPr>
          <p:cNvSpPr/>
          <p:nvPr/>
        </p:nvSpPr>
        <p:spPr>
          <a:xfrm>
            <a:off x="-158750" y="1440034"/>
            <a:ext cx="375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Kısa Devre Arızası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sp>
        <p:nvSpPr>
          <p:cNvPr id="4" name="139 Oval">
            <a:extLst>
              <a:ext uri="{FF2B5EF4-FFF2-40B4-BE49-F238E27FC236}">
                <a16:creationId xmlns:a16="http://schemas.microsoft.com/office/drawing/2014/main" id="{56DDDD4B-4190-76CE-DFFC-B44E8E885671}"/>
              </a:ext>
            </a:extLst>
          </p:cNvPr>
          <p:cNvSpPr/>
          <p:nvPr/>
        </p:nvSpPr>
        <p:spPr>
          <a:xfrm>
            <a:off x="1036320" y="4427219"/>
            <a:ext cx="948690" cy="8178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26 Dikdörtgen">
            <a:extLst>
              <a:ext uri="{FF2B5EF4-FFF2-40B4-BE49-F238E27FC236}">
                <a16:creationId xmlns:a16="http://schemas.microsoft.com/office/drawing/2014/main" id="{F383DBEC-1E64-F943-B2A0-B9CE09C9BBEA}"/>
              </a:ext>
            </a:extLst>
          </p:cNvPr>
          <p:cNvSpPr/>
          <p:nvPr/>
        </p:nvSpPr>
        <p:spPr>
          <a:xfrm>
            <a:off x="4512489" y="5450433"/>
            <a:ext cx="187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Etkin Kısa Devre Arızası Tespiti!</a:t>
            </a:r>
            <a:endParaRPr lang="en-US" sz="2000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2C0EA0F-337C-53C7-1616-444350B3A686}"/>
              </a:ext>
            </a:extLst>
          </p:cNvPr>
          <p:cNvSpPr txBox="1">
            <a:spLocks/>
          </p:cNvSpPr>
          <p:nvPr/>
        </p:nvSpPr>
        <p:spPr>
          <a:xfrm>
            <a:off x="5430730" y="2030155"/>
            <a:ext cx="5375382" cy="75244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Ek arıza Sinyalleri ile daha doğru tespit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BBE68B5-5F84-B171-7C4B-2E2D2D974ED0}"/>
              </a:ext>
            </a:extLst>
          </p:cNvPr>
          <p:cNvSpPr txBox="1">
            <a:spLocks/>
          </p:cNvSpPr>
          <p:nvPr/>
        </p:nvSpPr>
        <p:spPr>
          <a:xfrm>
            <a:off x="5443430" y="2665154"/>
            <a:ext cx="6338995" cy="75244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Yükten bağımsız (</a:t>
            </a:r>
            <a:r>
              <a:rPr lang="en-US" sz="2400" dirty="0"/>
              <a:t>slightly depended</a:t>
            </a:r>
            <a:r>
              <a:rPr lang="tr-TR" sz="2400" dirty="0"/>
              <a:t>) arıza tespiti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F682546B-14C0-4A5B-8CAF-99CE6A1A637B}"/>
              </a:ext>
            </a:extLst>
          </p:cNvPr>
          <p:cNvSpPr txBox="1">
            <a:spLocks/>
          </p:cNvSpPr>
          <p:nvPr/>
        </p:nvSpPr>
        <p:spPr>
          <a:xfrm>
            <a:off x="5433905" y="3250941"/>
            <a:ext cx="6338995" cy="75244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Yanlış alarmdan kurtulma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FDFB60A0-B135-5BDD-755E-FF3B2499A184}"/>
              </a:ext>
            </a:extLst>
          </p:cNvPr>
          <p:cNvSpPr txBox="1">
            <a:spLocks/>
          </p:cNvSpPr>
          <p:nvPr/>
        </p:nvSpPr>
        <p:spPr>
          <a:xfrm>
            <a:off x="5430730" y="3904991"/>
            <a:ext cx="6338995" cy="75244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Kısa devre arızası, kırık rotor çubuğu arızası, yük salınımı arızası  = Doğru ve güvenilir tespit!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pic>
        <p:nvPicPr>
          <p:cNvPr id="10" name="Resim 9" descr="logo içeren bir resim&#10;&#10;Açıklama otomatik olarak oluşturuldu">
            <a:extLst>
              <a:ext uri="{FF2B5EF4-FFF2-40B4-BE49-F238E27FC236}">
                <a16:creationId xmlns:a16="http://schemas.microsoft.com/office/drawing/2014/main" id="{AD6E2305-4C28-D1D4-E0A8-577E5EC44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5E284261-2A2C-C0C7-AF70-9D5D7C01BDCE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esim 17">
            <a:extLst>
              <a:ext uri="{FF2B5EF4-FFF2-40B4-BE49-F238E27FC236}">
                <a16:creationId xmlns:a16="http://schemas.microsoft.com/office/drawing/2014/main" id="{7E6148B9-638A-7E01-B308-C2615223BE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0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D29BD44-CC43-9E8A-817E-10339726F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06"/>
          <a:stretch/>
        </p:blipFill>
        <p:spPr>
          <a:xfrm>
            <a:off x="130649" y="2001620"/>
            <a:ext cx="4229750" cy="2114737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483CAAAC-CE9F-07EB-67FE-79131BA23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24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1" name="9 Metin kutusu">
            <a:extLst>
              <a:ext uri="{FF2B5EF4-FFF2-40B4-BE49-F238E27FC236}">
                <a16:creationId xmlns:a16="http://schemas.microsoft.com/office/drawing/2014/main" id="{07AB39B8-79FF-6804-106F-8852E53FC9AC}"/>
              </a:ext>
            </a:extLst>
          </p:cNvPr>
          <p:cNvSpPr txBox="1"/>
          <p:nvPr/>
        </p:nvSpPr>
        <p:spPr>
          <a:xfrm>
            <a:off x="1853366" y="592051"/>
            <a:ext cx="6123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6A7D3"/>
                </a:solidFill>
                <a:cs typeface="Arial" pitchFamily="34" charset="0"/>
              </a:rPr>
              <a:t>Karşılaştırmalı Sonuçlar- Avantajlar</a:t>
            </a:r>
            <a:endParaRPr lang="en-US" sz="3200" b="1" dirty="0">
              <a:solidFill>
                <a:srgbClr val="66A7D3"/>
              </a:solidFill>
              <a:cs typeface="Arial" pitchFamily="34" charset="0"/>
            </a:endParaRPr>
          </a:p>
        </p:txBody>
      </p:sp>
      <p:sp>
        <p:nvSpPr>
          <p:cNvPr id="3" name="39 Dikdörtgen">
            <a:extLst>
              <a:ext uri="{FF2B5EF4-FFF2-40B4-BE49-F238E27FC236}">
                <a16:creationId xmlns:a16="http://schemas.microsoft.com/office/drawing/2014/main" id="{B8606774-AD6A-FB03-56B2-1A7075D019DD}"/>
              </a:ext>
            </a:extLst>
          </p:cNvPr>
          <p:cNvSpPr/>
          <p:nvPr/>
        </p:nvSpPr>
        <p:spPr>
          <a:xfrm>
            <a:off x="-90487" y="1433684"/>
            <a:ext cx="330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Mıknatıs Arızası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AE68EB7-32D9-66B4-BFCD-9DF7416CA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31"/>
          <a:stretch/>
        </p:blipFill>
        <p:spPr>
          <a:xfrm>
            <a:off x="178022" y="4183066"/>
            <a:ext cx="4262622" cy="211473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A7887B6-90C5-2658-EA98-45B4404B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328" y="2014742"/>
            <a:ext cx="7562224" cy="3631089"/>
          </a:xfrm>
          <a:prstGeom prst="rect">
            <a:avLst/>
          </a:prstGeom>
        </p:spPr>
      </p:pic>
      <p:sp>
        <p:nvSpPr>
          <p:cNvPr id="11" name="26 Dikdörtgen">
            <a:extLst>
              <a:ext uri="{FF2B5EF4-FFF2-40B4-BE49-F238E27FC236}">
                <a16:creationId xmlns:a16="http://schemas.microsoft.com/office/drawing/2014/main" id="{1E1FD127-7E90-B6B0-2866-D6150C38F06A}"/>
              </a:ext>
            </a:extLst>
          </p:cNvPr>
          <p:cNvSpPr/>
          <p:nvPr/>
        </p:nvSpPr>
        <p:spPr>
          <a:xfrm>
            <a:off x="533401" y="6076360"/>
            <a:ext cx="2289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Akım spektrumda eksik sinyaller.</a:t>
            </a:r>
            <a:endParaRPr lang="en-US" sz="2000" dirty="0"/>
          </a:p>
        </p:txBody>
      </p:sp>
      <p:sp>
        <p:nvSpPr>
          <p:cNvPr id="12" name="26 Dikdörtgen">
            <a:extLst>
              <a:ext uri="{FF2B5EF4-FFF2-40B4-BE49-F238E27FC236}">
                <a16:creationId xmlns:a16="http://schemas.microsoft.com/office/drawing/2014/main" id="{CA2100F4-0D19-9E45-976B-4F00D41A562E}"/>
              </a:ext>
            </a:extLst>
          </p:cNvPr>
          <p:cNvSpPr/>
          <p:nvPr/>
        </p:nvSpPr>
        <p:spPr>
          <a:xfrm>
            <a:off x="4839062" y="5688122"/>
            <a:ext cx="3332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Motor topolojisi değiştiğinde akım spektrumunda arıza tespiti sağlanamıyor.</a:t>
            </a:r>
            <a:endParaRPr lang="en-US" sz="2000" dirty="0"/>
          </a:p>
        </p:txBody>
      </p:sp>
      <p:sp>
        <p:nvSpPr>
          <p:cNvPr id="13" name="26 Dikdörtgen">
            <a:extLst>
              <a:ext uri="{FF2B5EF4-FFF2-40B4-BE49-F238E27FC236}">
                <a16:creationId xmlns:a16="http://schemas.microsoft.com/office/drawing/2014/main" id="{07119122-68AD-6507-0E84-E3D3E812AE22}"/>
              </a:ext>
            </a:extLst>
          </p:cNvPr>
          <p:cNvSpPr/>
          <p:nvPr/>
        </p:nvSpPr>
        <p:spPr>
          <a:xfrm>
            <a:off x="8273143" y="5650675"/>
            <a:ext cx="3918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Kaçak akı ile tüm sinyaller topolojiden ve magnetten  bağımsız doğru güvenilir arıza tespiti!</a:t>
            </a:r>
            <a:endParaRPr lang="en-US" sz="2000" dirty="0"/>
          </a:p>
        </p:txBody>
      </p:sp>
      <p:pic>
        <p:nvPicPr>
          <p:cNvPr id="15" name="Resim 14" descr="logo içeren bir resim&#10;&#10;Açıklama otomatik olarak oluşturuldu">
            <a:extLst>
              <a:ext uri="{FF2B5EF4-FFF2-40B4-BE49-F238E27FC236}">
                <a16:creationId xmlns:a16="http://schemas.microsoft.com/office/drawing/2014/main" id="{09B25B15-D5BE-857E-3942-D6C491D5A9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F8A45F38-736F-FB3C-968A-8EEC24548455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Resim 19">
            <a:extLst>
              <a:ext uri="{FF2B5EF4-FFF2-40B4-BE49-F238E27FC236}">
                <a16:creationId xmlns:a16="http://schemas.microsoft.com/office/drawing/2014/main" id="{103BDC6E-C4FE-6EA3-DFFC-D2AF2BB783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  <p:sp>
        <p:nvSpPr>
          <p:cNvPr id="2" name="139 Oval">
            <a:extLst>
              <a:ext uri="{FF2B5EF4-FFF2-40B4-BE49-F238E27FC236}">
                <a16:creationId xmlns:a16="http://schemas.microsoft.com/office/drawing/2014/main" id="{1358A8C1-04F6-BE7B-3784-A948BC95E8EF}"/>
              </a:ext>
            </a:extLst>
          </p:cNvPr>
          <p:cNvSpPr/>
          <p:nvPr/>
        </p:nvSpPr>
        <p:spPr>
          <a:xfrm>
            <a:off x="8789669" y="1957389"/>
            <a:ext cx="3164205" cy="162877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139 Oval">
            <a:extLst>
              <a:ext uri="{FF2B5EF4-FFF2-40B4-BE49-F238E27FC236}">
                <a16:creationId xmlns:a16="http://schemas.microsoft.com/office/drawing/2014/main" id="{C6A06A1F-19E0-352A-C2D1-F3FE533B3DFF}"/>
              </a:ext>
            </a:extLst>
          </p:cNvPr>
          <p:cNvSpPr/>
          <p:nvPr/>
        </p:nvSpPr>
        <p:spPr>
          <a:xfrm>
            <a:off x="5022532" y="2014539"/>
            <a:ext cx="2783206" cy="14954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Ok: Sağ 28">
            <a:extLst>
              <a:ext uri="{FF2B5EF4-FFF2-40B4-BE49-F238E27FC236}">
                <a16:creationId xmlns:a16="http://schemas.microsoft.com/office/drawing/2014/main" id="{A963BEA0-AB19-8A20-D9B8-530184DA2D45}"/>
              </a:ext>
            </a:extLst>
          </p:cNvPr>
          <p:cNvSpPr/>
          <p:nvPr/>
        </p:nvSpPr>
        <p:spPr>
          <a:xfrm>
            <a:off x="7634288" y="2133600"/>
            <a:ext cx="1033463" cy="85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26 Dikdörtgen">
            <a:extLst>
              <a:ext uri="{FF2B5EF4-FFF2-40B4-BE49-F238E27FC236}">
                <a16:creationId xmlns:a16="http://schemas.microsoft.com/office/drawing/2014/main" id="{BE45152A-4E3E-1615-826D-D3A381B9D72E}"/>
              </a:ext>
            </a:extLst>
          </p:cNvPr>
          <p:cNvSpPr/>
          <p:nvPr/>
        </p:nvSpPr>
        <p:spPr>
          <a:xfrm>
            <a:off x="5391512" y="1625710"/>
            <a:ext cx="20951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/>
              <a:t>Akımın bir bileşeni</a:t>
            </a:r>
            <a:endParaRPr lang="en-US" sz="1600" dirty="0"/>
          </a:p>
        </p:txBody>
      </p:sp>
      <p:sp>
        <p:nvSpPr>
          <p:cNvPr id="31" name="26 Dikdörtgen">
            <a:extLst>
              <a:ext uri="{FF2B5EF4-FFF2-40B4-BE49-F238E27FC236}">
                <a16:creationId xmlns:a16="http://schemas.microsoft.com/office/drawing/2014/main" id="{4836ABA0-8C9F-5B0D-738D-F0F4C3CC97F6}"/>
              </a:ext>
            </a:extLst>
          </p:cNvPr>
          <p:cNvSpPr/>
          <p:nvPr/>
        </p:nvSpPr>
        <p:spPr>
          <a:xfrm>
            <a:off x="8382000" y="1354248"/>
            <a:ext cx="3476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/>
              <a:t>Akım ile tespit edemediğimiz arızaların kaçak akı ile net tespiti</a:t>
            </a:r>
            <a:endParaRPr lang="en-US" sz="1600" dirty="0"/>
          </a:p>
        </p:txBody>
      </p:sp>
      <p:sp>
        <p:nvSpPr>
          <p:cNvPr id="32" name="139 Oval">
            <a:extLst>
              <a:ext uri="{FF2B5EF4-FFF2-40B4-BE49-F238E27FC236}">
                <a16:creationId xmlns:a16="http://schemas.microsoft.com/office/drawing/2014/main" id="{FF202996-D3F8-6226-FCAA-9DF4148D3E50}"/>
              </a:ext>
            </a:extLst>
          </p:cNvPr>
          <p:cNvSpPr/>
          <p:nvPr/>
        </p:nvSpPr>
        <p:spPr>
          <a:xfrm>
            <a:off x="5133975" y="3957637"/>
            <a:ext cx="247650" cy="39528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139 Oval">
            <a:extLst>
              <a:ext uri="{FF2B5EF4-FFF2-40B4-BE49-F238E27FC236}">
                <a16:creationId xmlns:a16="http://schemas.microsoft.com/office/drawing/2014/main" id="{3A51E722-865A-D582-331F-B16C9449387F}"/>
              </a:ext>
            </a:extLst>
          </p:cNvPr>
          <p:cNvSpPr/>
          <p:nvPr/>
        </p:nvSpPr>
        <p:spPr>
          <a:xfrm>
            <a:off x="9053512" y="4348162"/>
            <a:ext cx="247650" cy="39528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9" grpId="0" animBg="1"/>
      <p:bldP spid="31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6" name="9 Metin kutusu">
            <a:extLst>
              <a:ext uri="{FF2B5EF4-FFF2-40B4-BE49-F238E27FC236}">
                <a16:creationId xmlns:a16="http://schemas.microsoft.com/office/drawing/2014/main" id="{E79C2DEF-FAAF-C4F0-953E-62AA09BDC63B}"/>
              </a:ext>
            </a:extLst>
          </p:cNvPr>
          <p:cNvSpPr txBox="1"/>
          <p:nvPr/>
        </p:nvSpPr>
        <p:spPr>
          <a:xfrm>
            <a:off x="1740350" y="612187"/>
            <a:ext cx="6750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>
                <a:solidFill>
                  <a:srgbClr val="65A5D1"/>
                </a:solidFill>
                <a:cs typeface="Arial" pitchFamily="34" charset="0"/>
              </a:rPr>
              <a:t>Omax</a:t>
            </a:r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-Kabiliyetlerimiz – Ön Testlerimiz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9C12D68C-DFF6-E703-54F3-30A7E266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679" y="1571085"/>
            <a:ext cx="2807154" cy="1872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807B7A8-F94E-608A-BD23-571FFCC90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00" y="4619612"/>
            <a:ext cx="3386163" cy="202784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C21FE47-424A-9114-FFE0-941EEF1BA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4" y="2027237"/>
            <a:ext cx="3698875" cy="450875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CDB1E1B-BA94-1050-8C94-D78BB70FD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30" y="2013123"/>
            <a:ext cx="5153026" cy="3938618"/>
          </a:xfrm>
          <a:prstGeom prst="rect">
            <a:avLst/>
          </a:prstGeom>
        </p:spPr>
      </p:pic>
      <p:pic>
        <p:nvPicPr>
          <p:cNvPr id="14" name="Resim 13" descr="logo içeren bir resim&#10;&#10;Açıklama otomatik olarak oluşturuldu">
            <a:extLst>
              <a:ext uri="{FF2B5EF4-FFF2-40B4-BE49-F238E27FC236}">
                <a16:creationId xmlns:a16="http://schemas.microsoft.com/office/drawing/2014/main" id="{8F196837-5799-0450-5D59-9DAE248D4B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B94060C5-45E2-E160-424A-E049E715F03D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Resim 18">
            <a:extLst>
              <a:ext uri="{FF2B5EF4-FFF2-40B4-BE49-F238E27FC236}">
                <a16:creationId xmlns:a16="http://schemas.microsoft.com/office/drawing/2014/main" id="{BBB08401-D098-381D-868E-CB16D2525B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  <p:sp>
        <p:nvSpPr>
          <p:cNvPr id="2" name="39 Dikdörtgen">
            <a:extLst>
              <a:ext uri="{FF2B5EF4-FFF2-40B4-BE49-F238E27FC236}">
                <a16:creationId xmlns:a16="http://schemas.microsoft.com/office/drawing/2014/main" id="{CF74D8BC-7738-402F-ECA6-8DFC16F823E0}"/>
              </a:ext>
            </a:extLst>
          </p:cNvPr>
          <p:cNvSpPr/>
          <p:nvPr/>
        </p:nvSpPr>
        <p:spPr>
          <a:xfrm>
            <a:off x="-90487" y="1433684"/>
            <a:ext cx="330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 err="1">
                <a:solidFill>
                  <a:srgbClr val="92D050"/>
                </a:solidFill>
                <a:ea typeface="ＭＳ Ｐゴシック" pitchFamily="34" charset="-128"/>
              </a:rPr>
              <a:t>Omax@WiserSense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5494CD2-BA8D-DCFB-F623-531CF1E1F992}"/>
              </a:ext>
            </a:extLst>
          </p:cNvPr>
          <p:cNvSpPr txBox="1"/>
          <p:nvPr/>
        </p:nvSpPr>
        <p:spPr>
          <a:xfrm>
            <a:off x="55173" y="5976001"/>
            <a:ext cx="5500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WiserSense: Teknoloji Geliştirir, Üretir ve Son Kullanıcıya Sunar.</a:t>
            </a:r>
          </a:p>
        </p:txBody>
      </p:sp>
    </p:spTree>
    <p:extLst>
      <p:ext uri="{BB962C8B-B14F-4D97-AF65-F5344CB8AC3E}">
        <p14:creationId xmlns:p14="http://schemas.microsoft.com/office/powerpoint/2010/main" val="3943755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37 Dikdörtgen">
            <a:extLst>
              <a:ext uri="{FF2B5EF4-FFF2-40B4-BE49-F238E27FC236}">
                <a16:creationId xmlns:a16="http://schemas.microsoft.com/office/drawing/2014/main" id="{8C1EB54E-FB01-6586-77D7-E71C558E8BCB}"/>
              </a:ext>
            </a:extLst>
          </p:cNvPr>
          <p:cNvSpPr/>
          <p:nvPr/>
        </p:nvSpPr>
        <p:spPr>
          <a:xfrm>
            <a:off x="7295516" y="2030236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İki farklı pozisyonda testler</a:t>
            </a:r>
            <a:endParaRPr lang="en-US" sz="2400" dirty="0"/>
          </a:p>
        </p:txBody>
      </p:sp>
      <p:sp>
        <p:nvSpPr>
          <p:cNvPr id="9" name="37 Dikdörtgen">
            <a:extLst>
              <a:ext uri="{FF2B5EF4-FFF2-40B4-BE49-F238E27FC236}">
                <a16:creationId xmlns:a16="http://schemas.microsoft.com/office/drawing/2014/main" id="{B853E2EC-4741-44F5-ADA3-F962679F743C}"/>
              </a:ext>
            </a:extLst>
          </p:cNvPr>
          <p:cNvSpPr/>
          <p:nvPr/>
        </p:nvSpPr>
        <p:spPr>
          <a:xfrm>
            <a:off x="7301593" y="2540322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Kırık Çubuk ve Eksen Kaçıklığı Arızası</a:t>
            </a:r>
            <a:endParaRPr lang="en-US" sz="2400" dirty="0"/>
          </a:p>
        </p:txBody>
      </p:sp>
      <p:sp>
        <p:nvSpPr>
          <p:cNvPr id="10" name="37 Dikdörtgen">
            <a:extLst>
              <a:ext uri="{FF2B5EF4-FFF2-40B4-BE49-F238E27FC236}">
                <a16:creationId xmlns:a16="http://schemas.microsoft.com/office/drawing/2014/main" id="{DEABFD8A-7390-CEF9-5290-88611E0B75C8}"/>
              </a:ext>
            </a:extLst>
          </p:cNvPr>
          <p:cNvSpPr/>
          <p:nvPr/>
        </p:nvSpPr>
        <p:spPr>
          <a:xfrm>
            <a:off x="7331710" y="3084607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Farklı yüklenme koşulları</a:t>
            </a:r>
            <a:endParaRPr lang="en-US" sz="2400" dirty="0"/>
          </a:p>
        </p:txBody>
      </p:sp>
      <p:sp>
        <p:nvSpPr>
          <p:cNvPr id="11" name="37 Dikdörtgen">
            <a:extLst>
              <a:ext uri="{FF2B5EF4-FFF2-40B4-BE49-F238E27FC236}">
                <a16:creationId xmlns:a16="http://schemas.microsoft.com/office/drawing/2014/main" id="{518D073D-F54D-8FD0-7DD4-73160AF4E004}"/>
              </a:ext>
            </a:extLst>
          </p:cNvPr>
          <p:cNvSpPr/>
          <p:nvPr/>
        </p:nvSpPr>
        <p:spPr>
          <a:xfrm>
            <a:off x="7332073" y="3594603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Kablosuz haberleşme</a:t>
            </a:r>
            <a:endParaRPr lang="en-US" sz="2400" dirty="0"/>
          </a:p>
        </p:txBody>
      </p:sp>
      <p:sp>
        <p:nvSpPr>
          <p:cNvPr id="12" name="37 Dikdörtgen">
            <a:extLst>
              <a:ext uri="{FF2B5EF4-FFF2-40B4-BE49-F238E27FC236}">
                <a16:creationId xmlns:a16="http://schemas.microsoft.com/office/drawing/2014/main" id="{81FBF3FD-C3A9-8BA8-0AAB-FD7CFE338355}"/>
              </a:ext>
            </a:extLst>
          </p:cNvPr>
          <p:cNvSpPr/>
          <p:nvPr/>
        </p:nvSpPr>
        <p:spPr>
          <a:xfrm>
            <a:off x="7327900" y="4116754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Online (Anlık) durum izleme</a:t>
            </a:r>
            <a:endParaRPr lang="en-US" sz="2400" dirty="0"/>
          </a:p>
        </p:txBody>
      </p:sp>
      <p:sp>
        <p:nvSpPr>
          <p:cNvPr id="13" name="37 Dikdörtgen">
            <a:extLst>
              <a:ext uri="{FF2B5EF4-FFF2-40B4-BE49-F238E27FC236}">
                <a16:creationId xmlns:a16="http://schemas.microsoft.com/office/drawing/2014/main" id="{4D7F7213-20EC-6498-8F62-1F78440B472F}"/>
              </a:ext>
            </a:extLst>
          </p:cNvPr>
          <p:cNvSpPr/>
          <p:nvPr/>
        </p:nvSpPr>
        <p:spPr>
          <a:xfrm>
            <a:off x="7324816" y="4603618"/>
            <a:ext cx="483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Kolay kurulum</a:t>
            </a:r>
            <a:endParaRPr lang="en-US" sz="2400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45CF89F-5F50-2D39-2020-CACEAF679B4D}"/>
              </a:ext>
            </a:extLst>
          </p:cNvPr>
          <p:cNvSpPr txBox="1"/>
          <p:nvPr/>
        </p:nvSpPr>
        <p:spPr>
          <a:xfrm>
            <a:off x="7713663" y="5448578"/>
            <a:ext cx="4243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cs typeface="Arial" pitchFamily="34" charset="0"/>
              </a:rPr>
              <a:t>Kullanıcı Dostu </a:t>
            </a:r>
            <a:r>
              <a:rPr lang="tr-TR" b="1" dirty="0" err="1">
                <a:cs typeface="Arial" pitchFamily="34" charset="0"/>
              </a:rPr>
              <a:t>IoT</a:t>
            </a:r>
            <a:r>
              <a:rPr lang="tr-TR" b="1" dirty="0">
                <a:cs typeface="Arial" pitchFamily="34" charset="0"/>
              </a:rPr>
              <a:t> Tabanlı Arayüz, Etkin, Hızlı ve Güvenilir Çözümler</a:t>
            </a:r>
            <a:endParaRPr lang="tr-TR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76DEC67-619C-BFB5-D013-7320E847B8CD}"/>
              </a:ext>
            </a:extLst>
          </p:cNvPr>
          <p:cNvSpPr txBox="1"/>
          <p:nvPr/>
        </p:nvSpPr>
        <p:spPr>
          <a:xfrm>
            <a:off x="629105" y="5868996"/>
            <a:ext cx="5500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  <a:cs typeface="Arial" pitchFamily="34" charset="0"/>
              </a:rPr>
              <a:t>WiserSense: Teknoloji Geliştirir, Üretir.</a:t>
            </a:r>
          </a:p>
        </p:txBody>
      </p:sp>
      <p:sp>
        <p:nvSpPr>
          <p:cNvPr id="20" name="9 Metin kutusu">
            <a:extLst>
              <a:ext uri="{FF2B5EF4-FFF2-40B4-BE49-F238E27FC236}">
                <a16:creationId xmlns:a16="http://schemas.microsoft.com/office/drawing/2014/main" id="{F06C33A2-8891-1A84-CC98-F25CF15E9BB8}"/>
              </a:ext>
            </a:extLst>
          </p:cNvPr>
          <p:cNvSpPr txBox="1"/>
          <p:nvPr/>
        </p:nvSpPr>
        <p:spPr>
          <a:xfrm>
            <a:off x="1740350" y="612187"/>
            <a:ext cx="6750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>
                <a:solidFill>
                  <a:srgbClr val="65A5D1"/>
                </a:solidFill>
                <a:cs typeface="Arial" pitchFamily="34" charset="0"/>
              </a:rPr>
              <a:t>Omax</a:t>
            </a:r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-Kabiliyetlerimiz – Ön Testlerimiz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21" name="Resim 20" descr="logo içeren bir resim&#10;&#10;Açıklama otomatik olarak oluşturuldu">
            <a:extLst>
              <a:ext uri="{FF2B5EF4-FFF2-40B4-BE49-F238E27FC236}">
                <a16:creationId xmlns:a16="http://schemas.microsoft.com/office/drawing/2014/main" id="{60A6DC04-9214-CECD-E575-2FBBBE5DC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AED801BD-CA4A-F1B2-3A5C-1961E47FEB86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sim 22">
            <a:extLst>
              <a:ext uri="{FF2B5EF4-FFF2-40B4-BE49-F238E27FC236}">
                <a16:creationId xmlns:a16="http://schemas.microsoft.com/office/drawing/2014/main" id="{76549284-C9F6-09F9-3B73-83173BE427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  <p:sp>
        <p:nvSpPr>
          <p:cNvPr id="2" name="39 Dikdörtgen">
            <a:extLst>
              <a:ext uri="{FF2B5EF4-FFF2-40B4-BE49-F238E27FC236}">
                <a16:creationId xmlns:a16="http://schemas.microsoft.com/office/drawing/2014/main" id="{8D73B628-CE37-5C48-46B1-790D5B1C51D6}"/>
              </a:ext>
            </a:extLst>
          </p:cNvPr>
          <p:cNvSpPr/>
          <p:nvPr/>
        </p:nvSpPr>
        <p:spPr>
          <a:xfrm>
            <a:off x="-90487" y="1433684"/>
            <a:ext cx="330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Deneysel Çalışma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A68EA28-6FA0-09CE-5193-C27E19316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" y="2155030"/>
            <a:ext cx="7119938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75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3" name="146 Dikdörtgen">
            <a:extLst>
              <a:ext uri="{FF2B5EF4-FFF2-40B4-BE49-F238E27FC236}">
                <a16:creationId xmlns:a16="http://schemas.microsoft.com/office/drawing/2014/main" id="{F96B44BB-3A78-D8B3-4B55-13FBAA6312C4}"/>
              </a:ext>
            </a:extLst>
          </p:cNvPr>
          <p:cNvSpPr/>
          <p:nvPr/>
        </p:nvSpPr>
        <p:spPr>
          <a:xfrm>
            <a:off x="7017580" y="1973131"/>
            <a:ext cx="4571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Etkin ve net arıza sinyalleri</a:t>
            </a:r>
            <a:endParaRPr lang="en-US" sz="2400" dirty="0"/>
          </a:p>
        </p:txBody>
      </p:sp>
      <p:sp>
        <p:nvSpPr>
          <p:cNvPr id="13" name="146 Dikdörtgen">
            <a:extLst>
              <a:ext uri="{FF2B5EF4-FFF2-40B4-BE49-F238E27FC236}">
                <a16:creationId xmlns:a16="http://schemas.microsoft.com/office/drawing/2014/main" id="{A37A026D-3344-4145-9E0B-910A8101E5F4}"/>
              </a:ext>
            </a:extLst>
          </p:cNvPr>
          <p:cNvSpPr/>
          <p:nvPr/>
        </p:nvSpPr>
        <p:spPr>
          <a:xfrm>
            <a:off x="7006425" y="2606764"/>
            <a:ext cx="4131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Şart Etrafında Hız tespiti (</a:t>
            </a:r>
            <a:r>
              <a:rPr lang="tr-TR" sz="2400" dirty="0" err="1"/>
              <a:t>fr</a:t>
            </a:r>
            <a:r>
              <a:rPr lang="tr-TR" sz="2400" dirty="0"/>
              <a:t>) </a:t>
            </a:r>
            <a:endParaRPr lang="en-US" sz="2400" dirty="0"/>
          </a:p>
        </p:txBody>
      </p:sp>
      <p:sp>
        <p:nvSpPr>
          <p:cNvPr id="14" name="146 Dikdörtgen">
            <a:extLst>
              <a:ext uri="{FF2B5EF4-FFF2-40B4-BE49-F238E27FC236}">
                <a16:creationId xmlns:a16="http://schemas.microsoft.com/office/drawing/2014/main" id="{88923942-FEE1-6145-907E-26DCC2995DF8}"/>
              </a:ext>
            </a:extLst>
          </p:cNvPr>
          <p:cNvSpPr/>
          <p:nvPr/>
        </p:nvSpPr>
        <p:spPr>
          <a:xfrm>
            <a:off x="6993866" y="3224811"/>
            <a:ext cx="5198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Çoklu arıza durumunda etkin sinyaller     ( kırık çubuk ve eksen kaçıklığı )</a:t>
            </a:r>
            <a:endParaRPr lang="en-US" sz="2400" dirty="0"/>
          </a:p>
        </p:txBody>
      </p:sp>
      <p:sp>
        <p:nvSpPr>
          <p:cNvPr id="15" name="146 Dikdörtgen">
            <a:extLst>
              <a:ext uri="{FF2B5EF4-FFF2-40B4-BE49-F238E27FC236}">
                <a16:creationId xmlns:a16="http://schemas.microsoft.com/office/drawing/2014/main" id="{0915A1A6-3C80-6252-4C07-5DE5906C06D8}"/>
              </a:ext>
            </a:extLst>
          </p:cNvPr>
          <p:cNvSpPr/>
          <p:nvPr/>
        </p:nvSpPr>
        <p:spPr>
          <a:xfrm>
            <a:off x="7023270" y="4279546"/>
            <a:ext cx="5168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Sensörün konumundan bağımsız etkin arıza sinyalleri</a:t>
            </a:r>
            <a:endParaRPr lang="en-US" sz="2400" dirty="0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5924107C-2288-586C-64C2-19092338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8" y="1828800"/>
            <a:ext cx="6653215" cy="4756149"/>
          </a:xfrm>
          <a:prstGeom prst="rect">
            <a:avLst/>
          </a:prstGeom>
        </p:spPr>
      </p:pic>
      <p:sp>
        <p:nvSpPr>
          <p:cNvPr id="12" name="9 Metin kutusu">
            <a:extLst>
              <a:ext uri="{FF2B5EF4-FFF2-40B4-BE49-F238E27FC236}">
                <a16:creationId xmlns:a16="http://schemas.microsoft.com/office/drawing/2014/main" id="{917ACC03-6A2F-1ADC-C3AA-82B283CF8B9B}"/>
              </a:ext>
            </a:extLst>
          </p:cNvPr>
          <p:cNvSpPr txBox="1"/>
          <p:nvPr/>
        </p:nvSpPr>
        <p:spPr>
          <a:xfrm>
            <a:off x="1740350" y="612187"/>
            <a:ext cx="6750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>
                <a:solidFill>
                  <a:srgbClr val="65A5D1"/>
                </a:solidFill>
                <a:cs typeface="Arial" pitchFamily="34" charset="0"/>
              </a:rPr>
              <a:t>Omax</a:t>
            </a:r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-Kabiliyetlerimiz – Ön Testlerimiz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17" name="Resim 16" descr="logo içeren bir resim&#10;&#10;Açıklama otomatik olarak oluşturuldu">
            <a:extLst>
              <a:ext uri="{FF2B5EF4-FFF2-40B4-BE49-F238E27FC236}">
                <a16:creationId xmlns:a16="http://schemas.microsoft.com/office/drawing/2014/main" id="{B5ABA8F5-3D6B-84A2-0CE6-59CF4EE16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422D7632-5314-F58B-6505-51DBBD01F4D4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Resim 18">
            <a:extLst>
              <a:ext uri="{FF2B5EF4-FFF2-40B4-BE49-F238E27FC236}">
                <a16:creationId xmlns:a16="http://schemas.microsoft.com/office/drawing/2014/main" id="{D9B03E96-C556-1B64-43EB-E454CF5815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  <p:sp>
        <p:nvSpPr>
          <p:cNvPr id="2" name="39 Dikdörtgen">
            <a:extLst>
              <a:ext uri="{FF2B5EF4-FFF2-40B4-BE49-F238E27FC236}">
                <a16:creationId xmlns:a16="http://schemas.microsoft.com/office/drawing/2014/main" id="{7CB9048B-9F4F-EE6C-0DC6-3AC03F205E91}"/>
              </a:ext>
            </a:extLst>
          </p:cNvPr>
          <p:cNvSpPr/>
          <p:nvPr/>
        </p:nvSpPr>
        <p:spPr>
          <a:xfrm>
            <a:off x="-90487" y="1433684"/>
            <a:ext cx="330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Deneysel Çalışma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99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33 Dikdörtgen">
            <a:extLst>
              <a:ext uri="{FF2B5EF4-FFF2-40B4-BE49-F238E27FC236}">
                <a16:creationId xmlns:a16="http://schemas.microsoft.com/office/drawing/2014/main" id="{FAE3B4A7-6F80-E881-D3AB-FA2A6386DF7D}"/>
              </a:ext>
            </a:extLst>
          </p:cNvPr>
          <p:cNvSpPr/>
          <p:nvPr/>
        </p:nvSpPr>
        <p:spPr>
          <a:xfrm>
            <a:off x="389663" y="1703067"/>
            <a:ext cx="10511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Mevcut metotlardan daha güvenilir, doğru ve arızaya çeşidine duyarlı sonuçlar</a:t>
            </a:r>
            <a:endParaRPr lang="en-US" sz="2400" dirty="0"/>
          </a:p>
        </p:txBody>
      </p:sp>
      <p:sp>
        <p:nvSpPr>
          <p:cNvPr id="9" name="34 Dikdörtgen">
            <a:extLst>
              <a:ext uri="{FF2B5EF4-FFF2-40B4-BE49-F238E27FC236}">
                <a16:creationId xmlns:a16="http://schemas.microsoft.com/office/drawing/2014/main" id="{62D124E5-68F9-C8E2-3DED-7554D1849127}"/>
              </a:ext>
            </a:extLst>
          </p:cNvPr>
          <p:cNvSpPr/>
          <p:nvPr/>
        </p:nvSpPr>
        <p:spPr>
          <a:xfrm>
            <a:off x="370613" y="2350767"/>
            <a:ext cx="9797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Arızaları hem zaman hem de frekans ekseninde tespit edebilme imkanı</a:t>
            </a:r>
            <a:endParaRPr lang="en-US" sz="2400" dirty="0"/>
          </a:p>
        </p:txBody>
      </p:sp>
      <p:sp>
        <p:nvSpPr>
          <p:cNvPr id="10" name="35 Dikdörtgen">
            <a:extLst>
              <a:ext uri="{FF2B5EF4-FFF2-40B4-BE49-F238E27FC236}">
                <a16:creationId xmlns:a16="http://schemas.microsoft.com/office/drawing/2014/main" id="{5E6EA01C-1656-1D92-34AE-BF620D7EE063}"/>
              </a:ext>
            </a:extLst>
          </p:cNvPr>
          <p:cNvSpPr/>
          <p:nvPr/>
        </p:nvSpPr>
        <p:spPr>
          <a:xfrm>
            <a:off x="374989" y="2980620"/>
            <a:ext cx="9646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Motor topolojisinden (kutup-slot sayısı) bağımsız net arıza tespiti</a:t>
            </a:r>
            <a:endParaRPr lang="en-US" sz="2400" dirty="0"/>
          </a:p>
        </p:txBody>
      </p:sp>
      <p:sp>
        <p:nvSpPr>
          <p:cNvPr id="11" name="36 Dikdörtgen">
            <a:extLst>
              <a:ext uri="{FF2B5EF4-FFF2-40B4-BE49-F238E27FC236}">
                <a16:creationId xmlns:a16="http://schemas.microsoft.com/office/drawing/2014/main" id="{C782C11A-35ED-4357-2432-053E5DE94CFC}"/>
              </a:ext>
            </a:extLst>
          </p:cNvPr>
          <p:cNvSpPr/>
          <p:nvPr/>
        </p:nvSpPr>
        <p:spPr>
          <a:xfrm>
            <a:off x="386703" y="3579493"/>
            <a:ext cx="703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Düşük hız ve yüklerde etkin arıza tespiti</a:t>
            </a:r>
            <a:endParaRPr lang="en-US" sz="2400" dirty="0"/>
          </a:p>
        </p:txBody>
      </p:sp>
      <p:sp>
        <p:nvSpPr>
          <p:cNvPr id="13" name="38 Dikdörtgen">
            <a:extLst>
              <a:ext uri="{FF2B5EF4-FFF2-40B4-BE49-F238E27FC236}">
                <a16:creationId xmlns:a16="http://schemas.microsoft.com/office/drawing/2014/main" id="{0C0698E1-94D2-0A77-936A-53BF014817B8}"/>
              </a:ext>
            </a:extLst>
          </p:cNvPr>
          <p:cNvSpPr/>
          <p:nvPr/>
        </p:nvSpPr>
        <p:spPr>
          <a:xfrm>
            <a:off x="388890" y="4753040"/>
            <a:ext cx="11314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Yük salınımı durumunda oluşabilecek yanlış tespiti önleme (</a:t>
            </a:r>
            <a:r>
              <a:rPr lang="tr-TR" sz="2400" dirty="0" err="1"/>
              <a:t>Avoid</a:t>
            </a:r>
            <a:r>
              <a:rPr lang="tr-TR" sz="2400" dirty="0"/>
              <a:t> </a:t>
            </a:r>
            <a:r>
              <a:rPr lang="tr-TR" sz="2400" dirty="0" err="1"/>
              <a:t>False</a:t>
            </a:r>
            <a:r>
              <a:rPr lang="tr-TR" sz="2400" dirty="0"/>
              <a:t> </a:t>
            </a:r>
            <a:r>
              <a:rPr lang="tr-TR" sz="2400" dirty="0" err="1"/>
              <a:t>Positive</a:t>
            </a:r>
            <a:r>
              <a:rPr lang="tr-TR" sz="2400" dirty="0"/>
              <a:t> </a:t>
            </a:r>
            <a:r>
              <a:rPr lang="tr-TR" sz="2400" dirty="0" err="1"/>
              <a:t>Alarms</a:t>
            </a:r>
            <a:r>
              <a:rPr lang="tr-TR" sz="2400" dirty="0"/>
              <a:t>)</a:t>
            </a:r>
            <a:endParaRPr lang="en-US" sz="2400" dirty="0"/>
          </a:p>
        </p:txBody>
      </p:sp>
      <p:sp>
        <p:nvSpPr>
          <p:cNvPr id="14" name="39 Dikdörtgen">
            <a:extLst>
              <a:ext uri="{FF2B5EF4-FFF2-40B4-BE49-F238E27FC236}">
                <a16:creationId xmlns:a16="http://schemas.microsoft.com/office/drawing/2014/main" id="{6C6485EC-C074-CE5D-FDBE-935B802D4BB2}"/>
              </a:ext>
            </a:extLst>
          </p:cNvPr>
          <p:cNvSpPr/>
          <p:nvPr/>
        </p:nvSpPr>
        <p:spPr>
          <a:xfrm>
            <a:off x="395884" y="5354661"/>
            <a:ext cx="10860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Uzaktan kontrol, etkin kullanıcı arayüzü, </a:t>
            </a:r>
            <a:r>
              <a:rPr lang="tr-TR" sz="2400" dirty="0" err="1"/>
              <a:t>IoT</a:t>
            </a:r>
            <a:r>
              <a:rPr lang="tr-TR" sz="2400" dirty="0"/>
              <a:t> </a:t>
            </a:r>
            <a:r>
              <a:rPr lang="tr-TR" sz="2400" dirty="0" err="1"/>
              <a:t>based</a:t>
            </a:r>
            <a:r>
              <a:rPr lang="tr-TR" sz="2400" dirty="0"/>
              <a:t> sensör, kolay kurulum ve kullanım</a:t>
            </a:r>
            <a:endParaRPr lang="en-US" sz="2400" dirty="0"/>
          </a:p>
        </p:txBody>
      </p:sp>
      <p:sp>
        <p:nvSpPr>
          <p:cNvPr id="21" name="36 Dikdörtgen">
            <a:extLst>
              <a:ext uri="{FF2B5EF4-FFF2-40B4-BE49-F238E27FC236}">
                <a16:creationId xmlns:a16="http://schemas.microsoft.com/office/drawing/2014/main" id="{1330FA05-52A8-F36C-F419-05B97CDBC6FA}"/>
              </a:ext>
            </a:extLst>
          </p:cNvPr>
          <p:cNvSpPr/>
          <p:nvPr/>
        </p:nvSpPr>
        <p:spPr>
          <a:xfrm>
            <a:off x="380247" y="4172505"/>
            <a:ext cx="5499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tr-TR" sz="2400" dirty="0"/>
              <a:t> Motor hızı anlık tespitine yardımcı</a:t>
            </a:r>
            <a:endParaRPr lang="en-US" sz="2400" dirty="0"/>
          </a:p>
        </p:txBody>
      </p:sp>
      <p:pic>
        <p:nvPicPr>
          <p:cNvPr id="3" name="Resim 2" descr="logo içeren bir resim&#10;&#10;Açıklama otomatik olarak oluşturuldu">
            <a:extLst>
              <a:ext uri="{FF2B5EF4-FFF2-40B4-BE49-F238E27FC236}">
                <a16:creationId xmlns:a16="http://schemas.microsoft.com/office/drawing/2014/main" id="{5728344D-7D8F-17AB-E54E-F795B0696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938C25CC-258B-1AE3-DBB0-FCA3FD759F1A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9 Metin kutusu">
            <a:extLst>
              <a:ext uri="{FF2B5EF4-FFF2-40B4-BE49-F238E27FC236}">
                <a16:creationId xmlns:a16="http://schemas.microsoft.com/office/drawing/2014/main" id="{A7055DFE-5BFA-E2CC-2DFE-5AAE812256A3}"/>
              </a:ext>
            </a:extLst>
          </p:cNvPr>
          <p:cNvSpPr txBox="1"/>
          <p:nvPr/>
        </p:nvSpPr>
        <p:spPr>
          <a:xfrm>
            <a:off x="1740350" y="612187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Sonuçlar 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40CA3AF-5FD4-9AE3-3597-7E0893BB31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1" name="33 Dikdörtgen">
            <a:extLst>
              <a:ext uri="{FF2B5EF4-FFF2-40B4-BE49-F238E27FC236}">
                <a16:creationId xmlns:a16="http://schemas.microsoft.com/office/drawing/2014/main" id="{FEFB2644-92E4-34B5-0141-892C4BA2823E}"/>
              </a:ext>
            </a:extLst>
          </p:cNvPr>
          <p:cNvSpPr/>
          <p:nvPr/>
        </p:nvSpPr>
        <p:spPr>
          <a:xfrm>
            <a:off x="143601" y="1442717"/>
            <a:ext cx="3147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/>
                </a:solidFill>
              </a:rPr>
              <a:t>Tüm Arızaları Tespit Edebilme Yeteneği   (</a:t>
            </a:r>
            <a:r>
              <a:rPr lang="en-US" sz="2400" b="1" dirty="0">
                <a:solidFill>
                  <a:schemeClr val="accent1"/>
                </a:solidFill>
              </a:rPr>
              <a:t>Full Coverage</a:t>
            </a:r>
            <a:r>
              <a:rPr lang="tr-TR" sz="2400" b="1" dirty="0">
                <a:solidFill>
                  <a:schemeClr val="accent1"/>
                </a:solidFill>
              </a:rPr>
              <a:t>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33 Dikdörtgen">
            <a:extLst>
              <a:ext uri="{FF2B5EF4-FFF2-40B4-BE49-F238E27FC236}">
                <a16:creationId xmlns:a16="http://schemas.microsoft.com/office/drawing/2014/main" id="{13F4F8A9-E90F-0F24-36EB-2A3646899C38}"/>
              </a:ext>
            </a:extLst>
          </p:cNvPr>
          <p:cNvSpPr/>
          <p:nvPr/>
        </p:nvSpPr>
        <p:spPr>
          <a:xfrm>
            <a:off x="6102350" y="1304604"/>
            <a:ext cx="3644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err="1">
                <a:solidFill>
                  <a:srgbClr val="92D050"/>
                </a:solidFill>
              </a:rPr>
              <a:t>Omax@WiserSense</a:t>
            </a:r>
            <a:r>
              <a:rPr lang="tr-TR" sz="2400" b="1" dirty="0">
                <a:solidFill>
                  <a:srgbClr val="92D050"/>
                </a:solidFill>
              </a:rPr>
              <a:t> : Manyetik, Ultrasound, Titreşim ve Sıcaklık Sensörü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13" name="139 Oval">
            <a:extLst>
              <a:ext uri="{FF2B5EF4-FFF2-40B4-BE49-F238E27FC236}">
                <a16:creationId xmlns:a16="http://schemas.microsoft.com/office/drawing/2014/main" id="{065EE174-23AF-404D-459F-FB85D476FF00}"/>
              </a:ext>
            </a:extLst>
          </p:cNvPr>
          <p:cNvSpPr/>
          <p:nvPr/>
        </p:nvSpPr>
        <p:spPr>
          <a:xfrm>
            <a:off x="2366612" y="2547939"/>
            <a:ext cx="6601176" cy="333851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33 Dikdörtgen">
            <a:extLst>
              <a:ext uri="{FF2B5EF4-FFF2-40B4-BE49-F238E27FC236}">
                <a16:creationId xmlns:a16="http://schemas.microsoft.com/office/drawing/2014/main" id="{E94393A3-51C1-4792-DDF3-43B1C4C7B1FE}"/>
              </a:ext>
            </a:extLst>
          </p:cNvPr>
          <p:cNvSpPr/>
          <p:nvPr/>
        </p:nvSpPr>
        <p:spPr>
          <a:xfrm>
            <a:off x="88900" y="5243192"/>
            <a:ext cx="3140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err="1">
                <a:solidFill>
                  <a:srgbClr val="FFC000"/>
                </a:solidFill>
              </a:rPr>
              <a:t>IoT</a:t>
            </a:r>
            <a:r>
              <a:rPr lang="tr-TR" sz="2400" b="1" dirty="0">
                <a:solidFill>
                  <a:srgbClr val="FFC000"/>
                </a:solidFill>
              </a:rPr>
              <a:t> tabanlı Çözüm, Bulut (Cloud) Teknolojisi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5" name="33 Dikdörtgen">
            <a:extLst>
              <a:ext uri="{FF2B5EF4-FFF2-40B4-BE49-F238E27FC236}">
                <a16:creationId xmlns:a16="http://schemas.microsoft.com/office/drawing/2014/main" id="{3347ECBA-B60E-798D-C207-207D95F1C5DB}"/>
              </a:ext>
            </a:extLst>
          </p:cNvPr>
          <p:cNvSpPr/>
          <p:nvPr/>
        </p:nvSpPr>
        <p:spPr>
          <a:xfrm>
            <a:off x="3575050" y="5957153"/>
            <a:ext cx="392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Genç, Dinamik, Tecrübeli ve Alanında Uzman Ekip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30" name="Picture 6" descr="67,800+ Trust Symbols Illustrations, Royalty-Free Vector Graphics &amp; Clip  Art - iStock | Spiral, Cooperation">
            <a:extLst>
              <a:ext uri="{FF2B5EF4-FFF2-40B4-BE49-F238E27FC236}">
                <a16:creationId xmlns:a16="http://schemas.microsoft.com/office/drawing/2014/main" id="{98F95649-C938-A4B9-B1CE-733E4A12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4495801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AA105631-B8A1-C229-E534-84FA69EBEE62}"/>
              </a:ext>
            </a:extLst>
          </p:cNvPr>
          <p:cNvCxnSpPr>
            <a:cxnSpLocks/>
          </p:cNvCxnSpPr>
          <p:nvPr/>
        </p:nvCxnSpPr>
        <p:spPr>
          <a:xfrm flipH="1" flipV="1">
            <a:off x="2936875" y="2179637"/>
            <a:ext cx="1555750" cy="65405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B6590693-9F6F-70ED-4E3D-3BC55BED6863}"/>
              </a:ext>
            </a:extLst>
          </p:cNvPr>
          <p:cNvSpPr txBox="1"/>
          <p:nvPr/>
        </p:nvSpPr>
        <p:spPr>
          <a:xfrm>
            <a:off x="8040688" y="5984359"/>
            <a:ext cx="430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4"/>
              </a:rPr>
              <a:t>https://wisersense.io/</a:t>
            </a:r>
            <a:r>
              <a:rPr lang="tr-TR" sz="2800" b="1" dirty="0"/>
              <a:t>  </a:t>
            </a:r>
          </a:p>
        </p:txBody>
      </p:sp>
      <p:sp>
        <p:nvSpPr>
          <p:cNvPr id="20" name="33 Dikdörtgen">
            <a:extLst>
              <a:ext uri="{FF2B5EF4-FFF2-40B4-BE49-F238E27FC236}">
                <a16:creationId xmlns:a16="http://schemas.microsoft.com/office/drawing/2014/main" id="{49CBF3A0-20C5-3FE1-6B84-67B090479AF8}"/>
              </a:ext>
            </a:extLst>
          </p:cNvPr>
          <p:cNvSpPr/>
          <p:nvPr/>
        </p:nvSpPr>
        <p:spPr>
          <a:xfrm>
            <a:off x="-176212" y="2559902"/>
            <a:ext cx="3138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Akademik Bakış Açısı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BD47432-D6FB-ABC1-1AE8-02E417EF7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886814" y="2692343"/>
            <a:ext cx="995097" cy="82261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7EAA623-5BF1-573B-567C-C765F3222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904" y="3037315"/>
            <a:ext cx="6289947" cy="2177623"/>
          </a:xfrm>
          <a:prstGeom prst="rect">
            <a:avLst/>
          </a:prstGeom>
        </p:spPr>
      </p:pic>
      <p:pic>
        <p:nvPicPr>
          <p:cNvPr id="2" name="Resim 1" descr="logo içeren bir resim&#10;&#10;Açıklama otomatik olarak oluşturuldu">
            <a:extLst>
              <a:ext uri="{FF2B5EF4-FFF2-40B4-BE49-F238E27FC236}">
                <a16:creationId xmlns:a16="http://schemas.microsoft.com/office/drawing/2014/main" id="{F7056F80-4D01-4199-B3D6-5B43B856DA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C5607C1F-BAC2-C754-DA4F-9979C9FA12E8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9 Metin kutusu">
            <a:extLst>
              <a:ext uri="{FF2B5EF4-FFF2-40B4-BE49-F238E27FC236}">
                <a16:creationId xmlns:a16="http://schemas.microsoft.com/office/drawing/2014/main" id="{6EECFFA5-12D4-7D88-44BF-DA441D146D8C}"/>
              </a:ext>
            </a:extLst>
          </p:cNvPr>
          <p:cNvSpPr txBox="1"/>
          <p:nvPr/>
        </p:nvSpPr>
        <p:spPr>
          <a:xfrm>
            <a:off x="1740350" y="612187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Sonuçlar 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E987BAED-6E6A-C891-CEA9-0C434CD3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47" y="2114550"/>
            <a:ext cx="3049653" cy="3049653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7A248128-A271-E745-1222-9892CAE90E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1" name="33 Dikdörtgen">
            <a:extLst>
              <a:ext uri="{FF2B5EF4-FFF2-40B4-BE49-F238E27FC236}">
                <a16:creationId xmlns:a16="http://schemas.microsoft.com/office/drawing/2014/main" id="{FEFB2644-92E4-34B5-0141-892C4BA2823E}"/>
              </a:ext>
            </a:extLst>
          </p:cNvPr>
          <p:cNvSpPr/>
          <p:nvPr/>
        </p:nvSpPr>
        <p:spPr>
          <a:xfrm>
            <a:off x="176938" y="1666554"/>
            <a:ext cx="3147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accent1"/>
                </a:solidFill>
              </a:rPr>
              <a:t>Tüm Arızaları Tespit Edebilme Yeteneği   (</a:t>
            </a:r>
            <a:r>
              <a:rPr lang="en-US" sz="2400" b="1" dirty="0">
                <a:solidFill>
                  <a:schemeClr val="accent1"/>
                </a:solidFill>
              </a:rPr>
              <a:t>Full Coverage</a:t>
            </a:r>
            <a:r>
              <a:rPr lang="tr-TR" sz="2400" b="1" dirty="0">
                <a:solidFill>
                  <a:schemeClr val="accent1"/>
                </a:solidFill>
              </a:rPr>
              <a:t>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33 Dikdörtgen">
            <a:extLst>
              <a:ext uri="{FF2B5EF4-FFF2-40B4-BE49-F238E27FC236}">
                <a16:creationId xmlns:a16="http://schemas.microsoft.com/office/drawing/2014/main" id="{13F4F8A9-E90F-0F24-36EB-2A3646899C38}"/>
              </a:ext>
            </a:extLst>
          </p:cNvPr>
          <p:cNvSpPr/>
          <p:nvPr/>
        </p:nvSpPr>
        <p:spPr>
          <a:xfrm>
            <a:off x="5675993" y="1558378"/>
            <a:ext cx="3644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err="1">
                <a:solidFill>
                  <a:srgbClr val="92D050"/>
                </a:solidFill>
              </a:rPr>
              <a:t>Omax@WiserSense</a:t>
            </a:r>
            <a:r>
              <a:rPr lang="tr-TR" sz="2400" b="1" dirty="0">
                <a:solidFill>
                  <a:srgbClr val="92D050"/>
                </a:solidFill>
              </a:rPr>
              <a:t> : Manyetik, Ultrasound, Titreşim ve Sıcaklık Sensörü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14" name="33 Dikdörtgen">
            <a:extLst>
              <a:ext uri="{FF2B5EF4-FFF2-40B4-BE49-F238E27FC236}">
                <a16:creationId xmlns:a16="http://schemas.microsoft.com/office/drawing/2014/main" id="{E94393A3-51C1-4792-DDF3-43B1C4C7B1FE}"/>
              </a:ext>
            </a:extLst>
          </p:cNvPr>
          <p:cNvSpPr/>
          <p:nvPr/>
        </p:nvSpPr>
        <p:spPr>
          <a:xfrm>
            <a:off x="88900" y="5243192"/>
            <a:ext cx="3140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err="1">
                <a:solidFill>
                  <a:srgbClr val="FFC000"/>
                </a:solidFill>
              </a:rPr>
              <a:t>IoT</a:t>
            </a:r>
            <a:r>
              <a:rPr lang="tr-TR" sz="2400" b="1" dirty="0">
                <a:solidFill>
                  <a:srgbClr val="FFC000"/>
                </a:solidFill>
              </a:rPr>
              <a:t> tabanlı Çözüm, Bulut (Cloud) Teknolojisi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1030" name="Picture 6" descr="67,800+ Trust Symbols Illustrations, Royalty-Free Vector Graphics &amp; Clip  Art - iStock | Spiral, Cooperation">
            <a:extLst>
              <a:ext uri="{FF2B5EF4-FFF2-40B4-BE49-F238E27FC236}">
                <a16:creationId xmlns:a16="http://schemas.microsoft.com/office/drawing/2014/main" id="{98F95649-C938-A4B9-B1CE-733E4A12F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4495801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0E0CAB-6401-4BC5-A0E8-00FFD58D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771649"/>
            <a:ext cx="4127500" cy="38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EFEA95-D57A-CC07-69C5-7B4D8E34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36" y="3812454"/>
            <a:ext cx="5306264" cy="24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3F4E894-95C5-5CB5-AEDB-AE434460D0DC}"/>
              </a:ext>
            </a:extLst>
          </p:cNvPr>
          <p:cNvSpPr txBox="1"/>
          <p:nvPr/>
        </p:nvSpPr>
        <p:spPr>
          <a:xfrm>
            <a:off x="7778751" y="6241534"/>
            <a:ext cx="4305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6"/>
              </a:rPr>
              <a:t>https://wisersense.io/</a:t>
            </a:r>
            <a:r>
              <a:rPr lang="tr-TR" sz="2800" b="1" dirty="0"/>
              <a:t>  </a:t>
            </a:r>
          </a:p>
        </p:txBody>
      </p:sp>
      <p:sp>
        <p:nvSpPr>
          <p:cNvPr id="2" name="33 Dikdörtgen">
            <a:extLst>
              <a:ext uri="{FF2B5EF4-FFF2-40B4-BE49-F238E27FC236}">
                <a16:creationId xmlns:a16="http://schemas.microsoft.com/office/drawing/2014/main" id="{0E47281A-9376-E5DA-EE35-2F25CCD22AD3}"/>
              </a:ext>
            </a:extLst>
          </p:cNvPr>
          <p:cNvSpPr/>
          <p:nvPr/>
        </p:nvSpPr>
        <p:spPr>
          <a:xfrm>
            <a:off x="0" y="2761969"/>
            <a:ext cx="3138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Akademik Bakış Açısı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33 Dikdörtgen">
            <a:extLst>
              <a:ext uri="{FF2B5EF4-FFF2-40B4-BE49-F238E27FC236}">
                <a16:creationId xmlns:a16="http://schemas.microsoft.com/office/drawing/2014/main" id="{0A6A111D-300D-08E9-55E6-85593A6246FE}"/>
              </a:ext>
            </a:extLst>
          </p:cNvPr>
          <p:cNvSpPr/>
          <p:nvPr/>
        </p:nvSpPr>
        <p:spPr>
          <a:xfrm>
            <a:off x="3575050" y="5938103"/>
            <a:ext cx="392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Genç, Dinamik, Tecrübeli ve Alanında Uzman Ekip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FCD593F0-9C37-4E05-3F35-0F4F675B6E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81" t="8169" b="5791"/>
          <a:stretch/>
        </p:blipFill>
        <p:spPr>
          <a:xfrm>
            <a:off x="9862456" y="1538515"/>
            <a:ext cx="1995715" cy="201021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F2AFDC9-5F00-2E27-30E7-BB9298425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315373" y="1623895"/>
            <a:ext cx="995097" cy="822612"/>
          </a:xfrm>
          <a:prstGeom prst="rect">
            <a:avLst/>
          </a:prstGeom>
        </p:spPr>
      </p:pic>
      <p:pic>
        <p:nvPicPr>
          <p:cNvPr id="9" name="Resim 8" descr="logo içeren bir resim&#10;&#10;Açıklama otomatik olarak oluşturuldu">
            <a:extLst>
              <a:ext uri="{FF2B5EF4-FFF2-40B4-BE49-F238E27FC236}">
                <a16:creationId xmlns:a16="http://schemas.microsoft.com/office/drawing/2014/main" id="{A5A4A231-9DC5-E3B6-C07D-CE3617C381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76C21A86-1315-50BB-1D90-C667D9C1A961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9 Metin kutusu">
            <a:extLst>
              <a:ext uri="{FF2B5EF4-FFF2-40B4-BE49-F238E27FC236}">
                <a16:creationId xmlns:a16="http://schemas.microsoft.com/office/drawing/2014/main" id="{FEE50D23-4320-8D1B-CD14-20C25AA19CDE}"/>
              </a:ext>
            </a:extLst>
          </p:cNvPr>
          <p:cNvSpPr txBox="1"/>
          <p:nvPr/>
        </p:nvSpPr>
        <p:spPr>
          <a:xfrm>
            <a:off x="1740350" y="612187"/>
            <a:ext cx="1866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Sonuçlar :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69A95BAC-BE14-C8A2-E93F-05B87B52DF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D32829F-E2BB-6D47-DCBF-7D18540EF91C}"/>
              </a:ext>
            </a:extLst>
          </p:cNvPr>
          <p:cNvSpPr txBox="1"/>
          <p:nvPr/>
        </p:nvSpPr>
        <p:spPr>
          <a:xfrm>
            <a:off x="238816" y="6137441"/>
            <a:ext cx="1183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>
                <a:solidFill>
                  <a:schemeClr val="bg1"/>
                </a:solidFill>
              </a:rPr>
              <a:t>Teknik Danışman (Technical Advisor), WiserSense Information Technologies                                                  Sunu: Doç. Dr. Taner Göktaş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tr-TR" sz="1600" b="1" dirty="0">
                <a:solidFill>
                  <a:schemeClr val="bg1"/>
                </a:solidFill>
              </a:rPr>
              <a:t>Elektrik-Elektronik Mühendisliği Bölümü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tr-TR" sz="1600" b="1" dirty="0">
                <a:solidFill>
                  <a:schemeClr val="bg1"/>
                </a:solidFill>
              </a:rPr>
              <a:t>Dokuz Eylül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tr-TR" sz="1600" b="1" dirty="0">
                <a:solidFill>
                  <a:schemeClr val="bg1"/>
                </a:solidFill>
              </a:rPr>
              <a:t>Üniversitesi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tr-TR" sz="1600" b="1" dirty="0">
                <a:solidFill>
                  <a:schemeClr val="bg1"/>
                </a:solidFill>
              </a:rPr>
              <a:t>İzmir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tr-TR" sz="1600" b="1" dirty="0">
                <a:solidFill>
                  <a:schemeClr val="bg1"/>
                </a:solidFill>
              </a:rPr>
              <a:t>TR                                                  e-mail: taner.goktas@wisersense.io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2F25DB6-996D-1B86-2310-D0C594F4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75" y="4106608"/>
            <a:ext cx="4602823" cy="646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hafif içeren bir resim&#10;&#10;Açıklama otomatik olarak oluşturuldu">
            <a:extLst>
              <a:ext uri="{FF2B5EF4-FFF2-40B4-BE49-F238E27FC236}">
                <a16:creationId xmlns:a16="http://schemas.microsoft.com/office/drawing/2014/main" id="{FA1647EB-BED0-C974-14D9-C7699610E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97" r="2" b="13591"/>
          <a:stretch/>
        </p:blipFill>
        <p:spPr>
          <a:xfrm>
            <a:off x="857654" y="364143"/>
            <a:ext cx="5097887" cy="3426462"/>
          </a:xfrm>
          <a:prstGeom prst="rect">
            <a:avLst/>
          </a:prstGeom>
        </p:spPr>
      </p:pic>
      <p:pic>
        <p:nvPicPr>
          <p:cNvPr id="4" name="Resim 3" descr="metin, ekran görüntüsü, iç mekan içeren bir resim&#10;&#10;Açıklama otomatik olarak oluşturuldu">
            <a:extLst>
              <a:ext uri="{FF2B5EF4-FFF2-40B4-BE49-F238E27FC236}">
                <a16:creationId xmlns:a16="http://schemas.microsoft.com/office/drawing/2014/main" id="{F49556E6-F6A2-BB74-521A-20E2A5F26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90" r="2" b="11773"/>
          <a:stretch/>
        </p:blipFill>
        <p:spPr>
          <a:xfrm>
            <a:off x="6297264" y="1153143"/>
            <a:ext cx="5136795" cy="184846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FEF39F9-2761-7CA0-6F01-87159669BD16}"/>
              </a:ext>
            </a:extLst>
          </p:cNvPr>
          <p:cNvSpPr txBox="1"/>
          <p:nvPr/>
        </p:nvSpPr>
        <p:spPr>
          <a:xfrm>
            <a:off x="4709767" y="4495568"/>
            <a:ext cx="756129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Teknik </a:t>
            </a:r>
            <a:r>
              <a:rPr lang="en-US" b="1" dirty="0" err="1"/>
              <a:t>Danışman</a:t>
            </a:r>
            <a:r>
              <a:rPr lang="en-US" b="1" dirty="0"/>
              <a:t> (Technical Advisor), </a:t>
            </a:r>
            <a:r>
              <a:rPr lang="en-US" b="1" dirty="0" err="1"/>
              <a:t>WiserSense</a:t>
            </a:r>
            <a:r>
              <a:rPr lang="en-US" b="1" dirty="0"/>
              <a:t> Information Technologies                                        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Sunu</a:t>
            </a:r>
            <a:r>
              <a:rPr lang="en-US" b="1" dirty="0"/>
              <a:t>: </a:t>
            </a:r>
            <a:r>
              <a:rPr lang="en-US" b="1" dirty="0" err="1"/>
              <a:t>Doç</a:t>
            </a:r>
            <a:r>
              <a:rPr lang="en-US" b="1" dirty="0"/>
              <a:t>. Dr. Taner Göktaş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Elektrik-Elektronik</a:t>
            </a:r>
            <a:r>
              <a:rPr lang="en-US" b="1" dirty="0"/>
              <a:t> </a:t>
            </a:r>
            <a:r>
              <a:rPr lang="en-US" b="1" dirty="0" err="1"/>
              <a:t>Mühendisliği</a:t>
            </a:r>
            <a:r>
              <a:rPr lang="en-US" b="1" dirty="0"/>
              <a:t> </a:t>
            </a:r>
            <a:r>
              <a:rPr lang="en-US" b="1" dirty="0" err="1"/>
              <a:t>Bölümü</a:t>
            </a:r>
            <a:r>
              <a:rPr lang="en-US" b="1" dirty="0"/>
              <a:t>, </a:t>
            </a:r>
            <a:r>
              <a:rPr lang="en-US" b="1" dirty="0" err="1"/>
              <a:t>Dokuz</a:t>
            </a:r>
            <a:r>
              <a:rPr lang="en-US" b="1" dirty="0"/>
              <a:t> </a:t>
            </a:r>
            <a:r>
              <a:rPr lang="en-US" b="1" dirty="0" err="1"/>
              <a:t>Eylül</a:t>
            </a:r>
            <a:r>
              <a:rPr lang="en-US" b="1" dirty="0"/>
              <a:t> </a:t>
            </a:r>
            <a:r>
              <a:rPr lang="en-US" b="1" dirty="0" err="1"/>
              <a:t>Üniversitesi</a:t>
            </a:r>
            <a:r>
              <a:rPr lang="en-US" b="1" dirty="0"/>
              <a:t>, İzmir, TR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 e-mail: taner.goktas@wisersense.io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DDACB5C-0BB8-38E1-F424-E857C67F24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1000"/>
          </a:blip>
          <a:stretch>
            <a:fillRect/>
          </a:stretch>
        </p:blipFill>
        <p:spPr>
          <a:xfrm>
            <a:off x="517888" y="313509"/>
            <a:ext cx="11231745" cy="585216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7848B32-FD02-C8DA-6909-9F1E52A2C116}"/>
              </a:ext>
            </a:extLst>
          </p:cNvPr>
          <p:cNvSpPr txBox="1"/>
          <p:nvPr/>
        </p:nvSpPr>
        <p:spPr>
          <a:xfrm>
            <a:off x="-125671" y="4652329"/>
            <a:ext cx="4961109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latin typeface="+mj-lt"/>
                <a:ea typeface="+mj-ea"/>
                <a:cs typeface="+mj-cs"/>
              </a:rPr>
              <a:t>ELEKTRİK MAKİNELERİNDE</a:t>
            </a:r>
            <a:endParaRPr lang="tr-TR" sz="25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latin typeface="+mj-lt"/>
                <a:ea typeface="+mj-ea"/>
                <a:cs typeface="+mj-cs"/>
              </a:rPr>
              <a:t> MANYETİK KAÇAK AKI ANALİZİ İLE DOĞRU VE GÜVENİLİR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latin typeface="+mj-lt"/>
                <a:ea typeface="+mj-ea"/>
                <a:cs typeface="+mj-cs"/>
              </a:rPr>
              <a:t>ARIZA TESPİTİ</a:t>
            </a:r>
          </a:p>
        </p:txBody>
      </p:sp>
    </p:spTree>
    <p:extLst>
      <p:ext uri="{BB962C8B-B14F-4D97-AF65-F5344CB8AC3E}">
        <p14:creationId xmlns:p14="http://schemas.microsoft.com/office/powerpoint/2010/main" val="1061025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9 Metin kutusu">
            <a:extLst>
              <a:ext uri="{FF2B5EF4-FFF2-40B4-BE49-F238E27FC236}">
                <a16:creationId xmlns:a16="http://schemas.microsoft.com/office/drawing/2014/main" id="{EF75156B-9217-01E6-400B-1E6C22558148}"/>
              </a:ext>
            </a:extLst>
          </p:cNvPr>
          <p:cNvSpPr txBox="1"/>
          <p:nvPr/>
        </p:nvSpPr>
        <p:spPr>
          <a:xfrm>
            <a:off x="1845605" y="603803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Sunum Akışı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sp>
        <p:nvSpPr>
          <p:cNvPr id="3" name="10 Dikdörtgen">
            <a:extLst>
              <a:ext uri="{FF2B5EF4-FFF2-40B4-BE49-F238E27FC236}">
                <a16:creationId xmlns:a16="http://schemas.microsoft.com/office/drawing/2014/main" id="{BDACB44B-3DD4-82E2-615B-232EF61A0838}"/>
              </a:ext>
            </a:extLst>
          </p:cNvPr>
          <p:cNvSpPr/>
          <p:nvPr/>
        </p:nvSpPr>
        <p:spPr>
          <a:xfrm>
            <a:off x="343977" y="1782208"/>
            <a:ext cx="84131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 Elektrik Makinelerinde Olası Arızalar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tr-TR" sz="2800" dirty="0">
                <a:solidFill>
                  <a:prstClr val="black"/>
                </a:solidFill>
              </a:rPr>
              <a:t>Arıza Tespitinde Kullanılan Yöntemler</a:t>
            </a:r>
            <a:endParaRPr lang="en-US" sz="2800" dirty="0">
              <a:solidFill>
                <a:prstClr val="black"/>
              </a:solidFill>
            </a:endParaRPr>
          </a:p>
          <a:p>
            <a:pPr marL="0" lvl="2">
              <a:spcAft>
                <a:spcPts val="1200"/>
              </a:spcAft>
              <a:buFont typeface="Wingdings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 Kaçak Akı Analizi ?</a:t>
            </a:r>
          </a:p>
          <a:p>
            <a:pPr marL="0" lvl="2">
              <a:spcAft>
                <a:spcPts val="1200"/>
              </a:spcAft>
              <a:buFont typeface="Wingdings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 Karşılaştırmalı Sonuçlar-Avantajlar</a:t>
            </a:r>
          </a:p>
          <a:p>
            <a:pPr marL="0" lvl="2">
              <a:spcAft>
                <a:spcPts val="1200"/>
              </a:spcAft>
              <a:buFont typeface="Wingdings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 Omax@WiserSense – Kabiliyetlerimiz- Ön Testlerimiz</a:t>
            </a:r>
          </a:p>
          <a:p>
            <a:pPr marL="0" lvl="2">
              <a:spcAft>
                <a:spcPts val="1200"/>
              </a:spcAft>
              <a:buFont typeface="Wingdings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</a:rPr>
              <a:t> Sonuçlar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8ACD037B-A620-7A11-DF0A-6F9852167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94407" y="1794320"/>
            <a:ext cx="1119417" cy="92538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26AFBE9-62BB-B258-B58E-330173CF7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808" y="1703331"/>
            <a:ext cx="2959525" cy="239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5A9BF0C-1887-0C80-1A4C-06B22540F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353" y="5090748"/>
            <a:ext cx="3143566" cy="158955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8EC5C7B-FB04-DD04-DE9E-17CFACB15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946" y="2013644"/>
            <a:ext cx="3847672" cy="3847672"/>
          </a:xfrm>
          <a:prstGeom prst="rect">
            <a:avLst/>
          </a:prstGeom>
        </p:spPr>
      </p:pic>
      <p:pic>
        <p:nvPicPr>
          <p:cNvPr id="14" name="Resim 13" descr="logo içeren bir resim&#10;&#10;Açıklama otomatik olarak oluşturuldu">
            <a:extLst>
              <a:ext uri="{FF2B5EF4-FFF2-40B4-BE49-F238E27FC236}">
                <a16:creationId xmlns:a16="http://schemas.microsoft.com/office/drawing/2014/main" id="{96F6E6FD-F238-13DE-906B-1429C4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C9B7568-51A9-D449-F6CB-460BF7D3B6B0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sim 16">
            <a:extLst>
              <a:ext uri="{FF2B5EF4-FFF2-40B4-BE49-F238E27FC236}">
                <a16:creationId xmlns:a16="http://schemas.microsoft.com/office/drawing/2014/main" id="{AD4670E6-4D03-33EC-6FF2-80FFB2F51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9 Metin kutusu">
            <a:extLst>
              <a:ext uri="{FF2B5EF4-FFF2-40B4-BE49-F238E27FC236}">
                <a16:creationId xmlns:a16="http://schemas.microsoft.com/office/drawing/2014/main" id="{EF75156B-9217-01E6-400B-1E6C22558148}"/>
              </a:ext>
            </a:extLst>
          </p:cNvPr>
          <p:cNvSpPr txBox="1"/>
          <p:nvPr/>
        </p:nvSpPr>
        <p:spPr>
          <a:xfrm>
            <a:off x="1845605" y="573205"/>
            <a:ext cx="6389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Elektrik Makinelerinde Olası Arızalar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EB13521-D0D0-4A3D-94BF-4D3A5F1D4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55432" r="1060"/>
          <a:stretch/>
        </p:blipFill>
        <p:spPr>
          <a:xfrm>
            <a:off x="8334411" y="1463261"/>
            <a:ext cx="3223753" cy="1926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Metin kutusu 16">
            <a:extLst>
              <a:ext uri="{FF2B5EF4-FFF2-40B4-BE49-F238E27FC236}">
                <a16:creationId xmlns:a16="http://schemas.microsoft.com/office/drawing/2014/main" id="{11A916B7-B5F7-4571-9F26-6822903F3F13}"/>
              </a:ext>
            </a:extLst>
          </p:cNvPr>
          <p:cNvSpPr txBox="1"/>
          <p:nvPr/>
        </p:nvSpPr>
        <p:spPr>
          <a:xfrm>
            <a:off x="61803" y="5181549"/>
            <a:ext cx="99013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0" i="0" dirty="0">
                <a:solidFill>
                  <a:srgbClr val="333333"/>
                </a:solidFill>
                <a:effectLst/>
              </a:rPr>
              <a:t>[1] 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Majumdar P., Mishra P., Sarkar S., Das S. (2019) State-Space Model Based Induction Motor Stator Winding Inter-turn Fault Detection </a:t>
            </a:r>
            <a:endParaRPr lang="tr-TR" sz="1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tr-TR" sz="1400" dirty="0">
                <a:solidFill>
                  <a:srgbClr val="333333"/>
                </a:solidFill>
              </a:rPr>
              <a:t>      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Technique. vol 41. Springer, Singapore. </a:t>
            </a:r>
            <a:endParaRPr lang="tr-TR" sz="1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tr-TR" sz="1400" dirty="0"/>
              <a:t>[2] </a:t>
            </a:r>
            <a:r>
              <a:rPr lang="en-US" sz="1400" dirty="0"/>
              <a:t>https://www.hecoinc.com/cracked-rotor-bars-in-electric-motors</a:t>
            </a:r>
            <a:endParaRPr lang="tr-TR" sz="1400" dirty="0"/>
          </a:p>
          <a:p>
            <a:pPr algn="just"/>
            <a:r>
              <a:rPr lang="tr-TR" sz="1400" dirty="0"/>
              <a:t>[3] https://acoem.us/blog/condition-monitoring/do-you-know-the-4-stages-of-bearing-failure/</a:t>
            </a:r>
          </a:p>
          <a:p>
            <a:pPr algn="just"/>
            <a:r>
              <a:rPr lang="tr-TR" sz="1400" dirty="0"/>
              <a:t>[4] </a:t>
            </a:r>
            <a:r>
              <a:rPr lang="en-US" sz="1400" dirty="0"/>
              <a:t>https://www.reliableplant.com/Read/31281/laser-alignment-tool</a:t>
            </a:r>
            <a:endParaRPr lang="en-US" sz="1600" dirty="0"/>
          </a:p>
        </p:txBody>
      </p:sp>
      <p:sp>
        <p:nvSpPr>
          <p:cNvPr id="13" name="Metin kutusu 17">
            <a:extLst>
              <a:ext uri="{FF2B5EF4-FFF2-40B4-BE49-F238E27FC236}">
                <a16:creationId xmlns:a16="http://schemas.microsoft.com/office/drawing/2014/main" id="{20E0950E-D7F4-4892-A7D5-0F2638C3F784}"/>
              </a:ext>
            </a:extLst>
          </p:cNvPr>
          <p:cNvSpPr txBox="1"/>
          <p:nvPr/>
        </p:nvSpPr>
        <p:spPr>
          <a:xfrm>
            <a:off x="7717520" y="1660685"/>
            <a:ext cx="47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i="0" dirty="0">
                <a:solidFill>
                  <a:srgbClr val="333333"/>
                </a:solidFill>
                <a:effectLst/>
              </a:rPr>
              <a:t>[1]</a:t>
            </a:r>
            <a:endParaRPr lang="en-US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58B7224-FFE8-415C-86BF-D9407F284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66" y="3097316"/>
            <a:ext cx="2203582" cy="1652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Metin kutusu 18">
            <a:extLst>
              <a:ext uri="{FF2B5EF4-FFF2-40B4-BE49-F238E27FC236}">
                <a16:creationId xmlns:a16="http://schemas.microsoft.com/office/drawing/2014/main" id="{2A267591-710A-4C3F-A2D5-E7D81220D65A}"/>
              </a:ext>
            </a:extLst>
          </p:cNvPr>
          <p:cNvSpPr txBox="1"/>
          <p:nvPr/>
        </p:nvSpPr>
        <p:spPr>
          <a:xfrm>
            <a:off x="11525108" y="2688138"/>
            <a:ext cx="47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i="0" dirty="0">
                <a:solidFill>
                  <a:srgbClr val="333333"/>
                </a:solidFill>
                <a:effectLst/>
              </a:rPr>
              <a:t>[2]</a:t>
            </a:r>
            <a:endParaRPr lang="en-US" dirty="0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C9742D7C-F333-47FE-9194-53AEDA81B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r="38818" b="1980"/>
          <a:stretch/>
        </p:blipFill>
        <p:spPr>
          <a:xfrm>
            <a:off x="8455543" y="3272519"/>
            <a:ext cx="1766774" cy="175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Metin kutusu 22">
            <a:extLst>
              <a:ext uri="{FF2B5EF4-FFF2-40B4-BE49-F238E27FC236}">
                <a16:creationId xmlns:a16="http://schemas.microsoft.com/office/drawing/2014/main" id="{4B7326AE-0826-4D77-97FB-4406DD8BD1E2}"/>
              </a:ext>
            </a:extLst>
          </p:cNvPr>
          <p:cNvSpPr txBox="1"/>
          <p:nvPr/>
        </p:nvSpPr>
        <p:spPr>
          <a:xfrm>
            <a:off x="9901325" y="4976073"/>
            <a:ext cx="47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i="0" dirty="0">
                <a:solidFill>
                  <a:srgbClr val="333333"/>
                </a:solidFill>
                <a:effectLst/>
              </a:rPr>
              <a:t>[3]</a:t>
            </a:r>
            <a:endParaRPr lang="en-US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67B24AE9-9413-4421-8138-5327F4F7F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49" y="2719987"/>
            <a:ext cx="1710641" cy="1163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Metin kutusu 25">
            <a:extLst>
              <a:ext uri="{FF2B5EF4-FFF2-40B4-BE49-F238E27FC236}">
                <a16:creationId xmlns:a16="http://schemas.microsoft.com/office/drawing/2014/main" id="{62A6F6DE-141D-469E-9A1B-AA44DA354D7C}"/>
              </a:ext>
            </a:extLst>
          </p:cNvPr>
          <p:cNvSpPr txBox="1"/>
          <p:nvPr/>
        </p:nvSpPr>
        <p:spPr>
          <a:xfrm>
            <a:off x="7987017" y="3840879"/>
            <a:ext cx="47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i="0" dirty="0">
                <a:solidFill>
                  <a:srgbClr val="333333"/>
                </a:solidFill>
                <a:effectLst/>
              </a:rPr>
              <a:t>[4]</a:t>
            </a:r>
            <a:endParaRPr lang="en-US" dirty="0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137094C9-CB16-391E-E066-C9BE6B4DF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750" y="4856162"/>
            <a:ext cx="1933050" cy="169703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B61C2F8-D3B2-64F0-308A-D261B89A2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0" y="1860550"/>
            <a:ext cx="8799400" cy="3046413"/>
          </a:xfrm>
          <a:prstGeom prst="rect">
            <a:avLst/>
          </a:prstGeom>
        </p:spPr>
      </p:pic>
      <p:pic>
        <p:nvPicPr>
          <p:cNvPr id="8" name="Resim 7" descr="logo içeren bir resim&#10;&#10;Açıklama otomatik olarak oluşturuldu">
            <a:extLst>
              <a:ext uri="{FF2B5EF4-FFF2-40B4-BE49-F238E27FC236}">
                <a16:creationId xmlns:a16="http://schemas.microsoft.com/office/drawing/2014/main" id="{08274473-501B-6583-BF27-C6CD9A163D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96C975FC-4BCA-38F2-A46A-C8038A3EBC50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Resim 21">
            <a:extLst>
              <a:ext uri="{FF2B5EF4-FFF2-40B4-BE49-F238E27FC236}">
                <a16:creationId xmlns:a16="http://schemas.microsoft.com/office/drawing/2014/main" id="{1AC82169-2C96-6993-63BA-C871402224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>
            <a:extLst>
              <a:ext uri="{FF2B5EF4-FFF2-40B4-BE49-F238E27FC236}">
                <a16:creationId xmlns:a16="http://schemas.microsoft.com/office/drawing/2014/main" id="{B8CF81A7-8D1D-CF8B-3A7C-1756519A22E3}"/>
              </a:ext>
            </a:extLst>
          </p:cNvPr>
          <p:cNvSpPr/>
          <p:nvPr/>
        </p:nvSpPr>
        <p:spPr>
          <a:xfrm>
            <a:off x="1570982" y="5570520"/>
            <a:ext cx="7634960" cy="420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9 Metin kutusu">
            <a:extLst>
              <a:ext uri="{FF2B5EF4-FFF2-40B4-BE49-F238E27FC236}">
                <a16:creationId xmlns:a16="http://schemas.microsoft.com/office/drawing/2014/main" id="{EF75156B-9217-01E6-400B-1E6C22558148}"/>
              </a:ext>
            </a:extLst>
          </p:cNvPr>
          <p:cNvSpPr txBox="1"/>
          <p:nvPr/>
        </p:nvSpPr>
        <p:spPr>
          <a:xfrm>
            <a:off x="1825319" y="602637"/>
            <a:ext cx="650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Arıza Tespitinde Kullanılan Yöntemler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52DE36-323B-4AB0-9F7F-778687C78855}"/>
              </a:ext>
            </a:extLst>
          </p:cNvPr>
          <p:cNvSpPr txBox="1">
            <a:spLocks/>
          </p:cNvSpPr>
          <p:nvPr/>
        </p:nvSpPr>
        <p:spPr>
          <a:xfrm>
            <a:off x="573835" y="1602583"/>
            <a:ext cx="3256689" cy="4270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/>
              <a:t>Yöntemler</a:t>
            </a:r>
            <a:endParaRPr lang="en-US" sz="2400" b="1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EE64A37-C967-4BDF-9F26-9EEFEACF7ACA}"/>
              </a:ext>
            </a:extLst>
          </p:cNvPr>
          <p:cNvSpPr txBox="1">
            <a:spLocks/>
          </p:cNvSpPr>
          <p:nvPr/>
        </p:nvSpPr>
        <p:spPr>
          <a:xfrm>
            <a:off x="808060" y="2086770"/>
            <a:ext cx="7116740" cy="18756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Termal Analiz</a:t>
            </a:r>
            <a:endParaRPr lang="en-US" sz="2400" i="1" dirty="0">
              <a:ea typeface="ＭＳ Ｐゴシック" pitchFamily="34" charset="-128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tr-TR" sz="2400" dirty="0">
                <a:ea typeface="ＭＳ Ｐゴシック" pitchFamily="34" charset="-128"/>
              </a:rPr>
              <a:t>Kimyasal Analiz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  <a:p>
            <a:pPr marL="216000" indent="-2160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Titreşim Ölçümü </a:t>
            </a:r>
            <a:r>
              <a:rPr kumimoji="0" lang="tr-TR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– Özellikle Mekanik Arızalar</a:t>
            </a:r>
          </a:p>
          <a:p>
            <a:pPr marL="216000" indent="-2160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tr-TR" sz="2400" i="0" dirty="0">
                <a:ea typeface="ＭＳ Ｐゴシック" pitchFamily="34" charset="-128"/>
              </a:rPr>
              <a:t>Elektriksel Analiz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02877656-B9C0-4B05-8A9A-5CF0C673D4B0}"/>
              </a:ext>
            </a:extLst>
          </p:cNvPr>
          <p:cNvSpPr txBox="1">
            <a:spLocks/>
          </p:cNvSpPr>
          <p:nvPr/>
        </p:nvSpPr>
        <p:spPr>
          <a:xfrm>
            <a:off x="1223984" y="3798094"/>
            <a:ext cx="6548416" cy="18788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r-TR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Akım – En çok kullanılan yöntem</a:t>
            </a:r>
          </a:p>
          <a:p>
            <a:pPr marL="216000" marR="0" lvl="0" indent="-2160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r-T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Ters-Elektromotor Kuvveti-</a:t>
            </a:r>
            <a:r>
              <a:rPr lang="en-US" sz="2400" dirty="0">
                <a:ea typeface="ＭＳ Ｐゴシック" pitchFamily="34" charset="-128"/>
              </a:rPr>
              <a:t>Back-emf</a:t>
            </a:r>
          </a:p>
          <a:p>
            <a:pPr marL="216000" marR="0" lvl="0" indent="-2160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r-TR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Akı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181C4D12-663C-4239-B02B-8BAA451AA2D7}"/>
              </a:ext>
            </a:extLst>
          </p:cNvPr>
          <p:cNvSpPr txBox="1">
            <a:spLocks/>
          </p:cNvSpPr>
          <p:nvPr/>
        </p:nvSpPr>
        <p:spPr>
          <a:xfrm>
            <a:off x="1539444" y="5058568"/>
            <a:ext cx="7871256" cy="8096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ea typeface="ＭＳ Ｐゴシック" pitchFamily="34" charset="-128"/>
              </a:rPr>
              <a:t> </a:t>
            </a:r>
            <a:r>
              <a:rPr lang="tr-TR" sz="2400" dirty="0">
                <a:ea typeface="ＭＳ Ｐゴシック" pitchFamily="34" charset="-128"/>
              </a:rPr>
              <a:t>Ana Akı-Hava Aralığı Akısı</a:t>
            </a:r>
            <a:endParaRPr lang="en-US" sz="2400" dirty="0">
              <a:ea typeface="ＭＳ Ｐゴシック" pitchFamily="34" charset="-128"/>
            </a:endParaRPr>
          </a:p>
          <a:p>
            <a:pPr marL="216000" marR="0" lvl="0" indent="-2160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Kaçak Akı – Yeni Trend- Etkin Sonuçlar ( Motivasyonumuz 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16" name="Object 19">
            <a:extLst>
              <a:ext uri="{FF2B5EF4-FFF2-40B4-BE49-F238E27FC236}">
                <a16:creationId xmlns:a16="http://schemas.microsoft.com/office/drawing/2014/main" id="{8930C4E3-20F7-54F8-AD81-43E5A456F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409728"/>
              </p:ext>
            </p:extLst>
          </p:nvPr>
        </p:nvGraphicFramePr>
        <p:xfrm>
          <a:off x="6319743" y="3657600"/>
          <a:ext cx="5468588" cy="10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701159" imgH="730440" progId="Visio.Drawing.11">
                  <p:embed/>
                </p:oleObj>
              </mc:Choice>
              <mc:Fallback>
                <p:oleObj name="Visio" r:id="rId3" imgW="3701159" imgH="730440" progId="Visio.Drawing.11">
                  <p:embed/>
                  <p:pic>
                    <p:nvPicPr>
                      <p:cNvPr id="16" name="Object 19">
                        <a:extLst>
                          <a:ext uri="{FF2B5EF4-FFF2-40B4-BE49-F238E27FC236}">
                            <a16:creationId xmlns:a16="http://schemas.microsoft.com/office/drawing/2014/main" id="{8930C4E3-20F7-54F8-AD81-43E5A456FD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743" y="3657600"/>
                        <a:ext cx="5468588" cy="1079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8 Dikdörtgen">
            <a:extLst>
              <a:ext uri="{FF2B5EF4-FFF2-40B4-BE49-F238E27FC236}">
                <a16:creationId xmlns:a16="http://schemas.microsoft.com/office/drawing/2014/main" id="{0F8E5B53-0052-F249-A9E4-45F460BA5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706" y="4919439"/>
            <a:ext cx="133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tr-TR" altLang="tr-TR" sz="1200" dirty="0">
                <a:latin typeface="+mn-lt"/>
                <a:cs typeface="Arial" panose="020B0604020202020204" pitchFamily="34" charset="0"/>
              </a:rPr>
              <a:t>Karakteristik harmonikler</a:t>
            </a:r>
            <a:endParaRPr lang="en-US" altLang="tr-TR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23 Aşağı Ok">
            <a:extLst>
              <a:ext uri="{FF2B5EF4-FFF2-40B4-BE49-F238E27FC236}">
                <a16:creationId xmlns:a16="http://schemas.microsoft.com/office/drawing/2014/main" id="{A8D0E173-3562-78C6-EBFF-8FB1EFB8B8F8}"/>
              </a:ext>
            </a:extLst>
          </p:cNvPr>
          <p:cNvSpPr/>
          <p:nvPr/>
        </p:nvSpPr>
        <p:spPr>
          <a:xfrm>
            <a:off x="11282920" y="4664982"/>
            <a:ext cx="73261" cy="280874"/>
          </a:xfrm>
          <a:prstGeom prst="down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  <p:sp>
        <p:nvSpPr>
          <p:cNvPr id="23" name="8 Dikdörtgen">
            <a:extLst>
              <a:ext uri="{FF2B5EF4-FFF2-40B4-BE49-F238E27FC236}">
                <a16:creationId xmlns:a16="http://schemas.microsoft.com/office/drawing/2014/main" id="{E0AEC092-8932-EAB2-114D-84E16A01F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8132" y="5565071"/>
            <a:ext cx="667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tr-TR" altLang="tr-TR" sz="1200" dirty="0">
                <a:latin typeface="+mn-lt"/>
                <a:cs typeface="Arial" panose="020B0604020202020204" pitchFamily="34" charset="0"/>
              </a:rPr>
              <a:t>Arıza Tespiti</a:t>
            </a:r>
          </a:p>
        </p:txBody>
      </p:sp>
      <p:sp>
        <p:nvSpPr>
          <p:cNvPr id="24" name="23 Aşağı Ok">
            <a:extLst>
              <a:ext uri="{FF2B5EF4-FFF2-40B4-BE49-F238E27FC236}">
                <a16:creationId xmlns:a16="http://schemas.microsoft.com/office/drawing/2014/main" id="{F88D1101-5029-301D-67CD-2AFB98452B0C}"/>
              </a:ext>
            </a:extLst>
          </p:cNvPr>
          <p:cNvSpPr/>
          <p:nvPr/>
        </p:nvSpPr>
        <p:spPr>
          <a:xfrm>
            <a:off x="11287683" y="5317445"/>
            <a:ext cx="73261" cy="280874"/>
          </a:xfrm>
          <a:prstGeom prst="downArrow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769F4B6B-D9D0-A9CD-3C9A-535961FA4C9E}"/>
              </a:ext>
            </a:extLst>
          </p:cNvPr>
          <p:cNvSpPr txBox="1">
            <a:spLocks/>
          </p:cNvSpPr>
          <p:nvPr/>
        </p:nvSpPr>
        <p:spPr>
          <a:xfrm>
            <a:off x="7373958" y="4766469"/>
            <a:ext cx="3370241" cy="3770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b="1" dirty="0">
                <a:ea typeface="ＭＳ Ｐゴシック" pitchFamily="34" charset="-128"/>
              </a:rPr>
              <a:t>Motor Akım İmza Analizi (MCSA)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E118FA7-BBFC-1EC6-229B-69BC57375C10}"/>
              </a:ext>
            </a:extLst>
          </p:cNvPr>
          <p:cNvSpPr txBox="1"/>
          <p:nvPr/>
        </p:nvSpPr>
        <p:spPr>
          <a:xfrm>
            <a:off x="9339263" y="1989368"/>
            <a:ext cx="279554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kumimoji="0" lang="tr-TR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-Sonlu Elemanlar Yöntemi (FEM)-     - Gerçek (</a:t>
            </a:r>
            <a:r>
              <a:rPr kumimoji="0" lang="tr-TR" sz="140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Nonlineer</a:t>
            </a:r>
            <a:r>
              <a:rPr kumimoji="0" lang="tr-TR" sz="1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) Motor Modeli-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28E6AB22-8653-5A06-4207-45C2F013F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0" r="23827"/>
          <a:stretch/>
        </p:blipFill>
        <p:spPr>
          <a:xfrm>
            <a:off x="7334250" y="1456691"/>
            <a:ext cx="2032000" cy="2069551"/>
          </a:xfrm>
          <a:prstGeom prst="rect">
            <a:avLst/>
          </a:prstGeom>
        </p:spPr>
      </p:pic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DCCAFB02-3C58-EBC5-5E75-6C1A7C69661F}"/>
              </a:ext>
            </a:extLst>
          </p:cNvPr>
          <p:cNvCxnSpPr>
            <a:cxnSpLocks/>
          </p:cNvCxnSpPr>
          <p:nvPr/>
        </p:nvCxnSpPr>
        <p:spPr>
          <a:xfrm>
            <a:off x="5684520" y="4034790"/>
            <a:ext cx="54864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 descr="logo içeren bir resim&#10;&#10;Açıklama otomatik olarak oluşturuldu">
            <a:extLst>
              <a:ext uri="{FF2B5EF4-FFF2-40B4-BE49-F238E27FC236}">
                <a16:creationId xmlns:a16="http://schemas.microsoft.com/office/drawing/2014/main" id="{CF70CBFA-99A9-9BBE-39E9-DCEF260635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F2D36CE6-E9DA-CBBF-93C8-61B257106853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Resim 18">
            <a:extLst>
              <a:ext uri="{FF2B5EF4-FFF2-40B4-BE49-F238E27FC236}">
                <a16:creationId xmlns:a16="http://schemas.microsoft.com/office/drawing/2014/main" id="{FAC4AD5F-2581-B6F0-F9E4-ECA23F0B8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9 Metin kutusu">
            <a:extLst>
              <a:ext uri="{FF2B5EF4-FFF2-40B4-BE49-F238E27FC236}">
                <a16:creationId xmlns:a16="http://schemas.microsoft.com/office/drawing/2014/main" id="{EF75156B-9217-01E6-400B-1E6C22558148}"/>
              </a:ext>
            </a:extLst>
          </p:cNvPr>
          <p:cNvSpPr txBox="1"/>
          <p:nvPr/>
        </p:nvSpPr>
        <p:spPr>
          <a:xfrm>
            <a:off x="1857040" y="601471"/>
            <a:ext cx="3233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Kaçak Akı Analizi?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0F6EAD-FA63-B6AC-FB4D-840849A01523}"/>
              </a:ext>
            </a:extLst>
          </p:cNvPr>
          <p:cNvSpPr txBox="1">
            <a:spLocks/>
          </p:cNvSpPr>
          <p:nvPr/>
        </p:nvSpPr>
        <p:spPr>
          <a:xfrm>
            <a:off x="506071" y="3195222"/>
            <a:ext cx="4648474" cy="46672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Arıza tespitinde önemli rol oynar.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3" name="20 Sağ Ok">
            <a:extLst>
              <a:ext uri="{FF2B5EF4-FFF2-40B4-BE49-F238E27FC236}">
                <a16:creationId xmlns:a16="http://schemas.microsoft.com/office/drawing/2014/main" id="{2C5C4CC7-D87C-0B24-B31E-EA615B6DF915}"/>
              </a:ext>
            </a:extLst>
          </p:cNvPr>
          <p:cNvSpPr/>
          <p:nvPr/>
        </p:nvSpPr>
        <p:spPr>
          <a:xfrm rot="10800000">
            <a:off x="5426664" y="2717799"/>
            <a:ext cx="415031" cy="172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D7A417D-9AB5-E301-8BF9-7A96B08E3DB4}"/>
              </a:ext>
            </a:extLst>
          </p:cNvPr>
          <p:cNvSpPr txBox="1">
            <a:spLocks/>
          </p:cNvSpPr>
          <p:nvPr/>
        </p:nvSpPr>
        <p:spPr>
          <a:xfrm>
            <a:off x="504718" y="3777992"/>
            <a:ext cx="5375382" cy="752444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Arıza sinyalleri gibi motorun dinamik performansı etkin bir şekilde izlenebilir.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9C63CCB-ED0F-EBCA-D1DD-858230C5F68E}"/>
              </a:ext>
            </a:extLst>
          </p:cNvPr>
          <p:cNvSpPr txBox="1">
            <a:spLocks/>
          </p:cNvSpPr>
          <p:nvPr/>
        </p:nvSpPr>
        <p:spPr>
          <a:xfrm>
            <a:off x="509185" y="2252165"/>
            <a:ext cx="5126638" cy="1048372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Moment oluşumuna katkısı yoktur, fakat etkin manyetik alan bilgisi içerir. 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8E6A652-4BA7-5FBF-FB2B-360BB1F4E0A0}"/>
              </a:ext>
            </a:extLst>
          </p:cNvPr>
          <p:cNvSpPr txBox="1">
            <a:spLocks/>
          </p:cNvSpPr>
          <p:nvPr/>
        </p:nvSpPr>
        <p:spPr>
          <a:xfrm>
            <a:off x="2763031" y="5344497"/>
            <a:ext cx="2844800" cy="670277"/>
          </a:xfrm>
          <a:prstGeom prst="rect">
            <a:avLst/>
          </a:prstGeom>
        </p:spPr>
        <p:txBody>
          <a:bodyPr/>
          <a:lstStyle/>
          <a:p>
            <a:pPr marL="216000" lvl="0" indent="-216000" algn="ctr">
              <a:spcBef>
                <a:spcPts val="600"/>
              </a:spcBef>
            </a:pPr>
            <a:r>
              <a:rPr lang="tr-TR" dirty="0"/>
              <a:t>Hava aralığı akısının bir fonksiyonu</a:t>
            </a:r>
            <a:endParaRPr kumimoji="0" lang="en-US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F5C7B93-F06A-9080-3384-0FC26CCC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679" y="4039158"/>
            <a:ext cx="5486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lang="tr-TR" sz="1400" b="1" dirty="0"/>
              <a:t>Şekil</a:t>
            </a:r>
            <a:r>
              <a:rPr lang="en-US" sz="1400" b="1" dirty="0"/>
              <a:t> </a:t>
            </a:r>
            <a:r>
              <a:rPr lang="tr-TR" sz="1400" b="1" dirty="0"/>
              <a:t>1</a:t>
            </a:r>
            <a:r>
              <a:rPr lang="en-US" sz="1400" b="1" dirty="0"/>
              <a:t>.</a:t>
            </a:r>
            <a:r>
              <a:rPr lang="en-US" sz="1400" dirty="0"/>
              <a:t> </a:t>
            </a:r>
            <a:r>
              <a:rPr lang="tr-TR" sz="1400" dirty="0"/>
              <a:t>Kırık rotor çubuk arızası durumunda ana ve kaçak akılar</a:t>
            </a:r>
            <a:endParaRPr lang="en-US" sz="1400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A01DA8C2-0459-221C-C888-320FBE57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07" y="1563070"/>
            <a:ext cx="5821661" cy="2623431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B6ACC459-B17B-804B-7EED-19D1C2FA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764" y="4383846"/>
            <a:ext cx="2279499" cy="2323722"/>
          </a:xfrm>
          <a:prstGeom prst="rect">
            <a:avLst/>
          </a:prstGeom>
        </p:spPr>
      </p:pic>
      <p:sp>
        <p:nvSpPr>
          <p:cNvPr id="23" name="25 Patlama 1">
            <a:extLst>
              <a:ext uri="{FF2B5EF4-FFF2-40B4-BE49-F238E27FC236}">
                <a16:creationId xmlns:a16="http://schemas.microsoft.com/office/drawing/2014/main" id="{BF001490-AE63-15D0-36D8-D3810B1C4CA6}"/>
              </a:ext>
            </a:extLst>
          </p:cNvPr>
          <p:cNvSpPr/>
          <p:nvPr/>
        </p:nvSpPr>
        <p:spPr>
          <a:xfrm>
            <a:off x="2408675" y="4689051"/>
            <a:ext cx="3491588" cy="1932960"/>
          </a:xfrm>
          <a:prstGeom prst="irregularSeal1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DA23627F-C0FA-A694-BB3D-85770EA82593}"/>
              </a:ext>
            </a:extLst>
          </p:cNvPr>
          <p:cNvSpPr txBox="1">
            <a:spLocks/>
          </p:cNvSpPr>
          <p:nvPr/>
        </p:nvSpPr>
        <p:spPr>
          <a:xfrm>
            <a:off x="503494" y="1665507"/>
            <a:ext cx="5650932" cy="475306"/>
          </a:xfrm>
          <a:prstGeom prst="rect">
            <a:avLst/>
          </a:prstGeom>
        </p:spPr>
        <p:txBody>
          <a:bodyPr/>
          <a:lstStyle/>
          <a:p>
            <a:pPr marL="216000" lvl="0" indent="-216000">
              <a:spcBef>
                <a:spcPts val="600"/>
              </a:spcBef>
              <a:buFont typeface="Wingdings" pitchFamily="2" charset="2"/>
              <a:buChar char="§"/>
            </a:pPr>
            <a:r>
              <a:rPr lang="tr-TR" sz="2400" dirty="0"/>
              <a:t>Ana Akı =&gt; </a:t>
            </a:r>
            <a:r>
              <a:rPr lang="tr-TR" sz="2400" dirty="0" err="1"/>
              <a:t>Back-emf</a:t>
            </a:r>
            <a:r>
              <a:rPr lang="tr-TR" sz="2400" dirty="0"/>
              <a:t> =&gt; Stator Akımları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  <p:pic>
        <p:nvPicPr>
          <p:cNvPr id="10" name="Resim 9" descr="logo içeren bir resim&#10;&#10;Açıklama otomatik olarak oluşturuldu">
            <a:extLst>
              <a:ext uri="{FF2B5EF4-FFF2-40B4-BE49-F238E27FC236}">
                <a16:creationId xmlns:a16="http://schemas.microsoft.com/office/drawing/2014/main" id="{C2C2DC65-3C23-8F7B-A4DF-3D37D76A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48A45653-6C7B-6F5C-542E-BE51A8C0846D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esim 17">
            <a:extLst>
              <a:ext uri="{FF2B5EF4-FFF2-40B4-BE49-F238E27FC236}">
                <a16:creationId xmlns:a16="http://schemas.microsoft.com/office/drawing/2014/main" id="{A2DAB336-7E4E-BABD-D337-132E38B1C2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9 Metin kutusu">
            <a:extLst>
              <a:ext uri="{FF2B5EF4-FFF2-40B4-BE49-F238E27FC236}">
                <a16:creationId xmlns:a16="http://schemas.microsoft.com/office/drawing/2014/main" id="{EF75156B-9217-01E6-400B-1E6C22558148}"/>
              </a:ext>
            </a:extLst>
          </p:cNvPr>
          <p:cNvSpPr txBox="1"/>
          <p:nvPr/>
        </p:nvSpPr>
        <p:spPr>
          <a:xfrm>
            <a:off x="1853366" y="633442"/>
            <a:ext cx="6123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Karşılaştırmalı Sonuçlar- Avantajlar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C78685D8-FEA2-BB6A-4A5B-252D5575BE91}"/>
              </a:ext>
            </a:extLst>
          </p:cNvPr>
          <p:cNvCxnSpPr/>
          <p:nvPr/>
        </p:nvCxnSpPr>
        <p:spPr>
          <a:xfrm>
            <a:off x="5089095" y="1998814"/>
            <a:ext cx="36760" cy="468687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CEA6868-F4C9-A79D-7FA9-1360A5E7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94" y="1949451"/>
            <a:ext cx="4550526" cy="460375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2E07B245-164A-1D18-567C-2D5D38238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242" y="1966911"/>
            <a:ext cx="4519853" cy="4579939"/>
          </a:xfrm>
          <a:prstGeom prst="rect">
            <a:avLst/>
          </a:prstGeom>
        </p:spPr>
      </p:pic>
      <p:sp>
        <p:nvSpPr>
          <p:cNvPr id="19" name="139 Oval">
            <a:extLst>
              <a:ext uri="{FF2B5EF4-FFF2-40B4-BE49-F238E27FC236}">
                <a16:creationId xmlns:a16="http://schemas.microsoft.com/office/drawing/2014/main" id="{C82AB443-82F9-D898-CB7A-7F8E1F119C28}"/>
              </a:ext>
            </a:extLst>
          </p:cNvPr>
          <p:cNvSpPr/>
          <p:nvPr/>
        </p:nvSpPr>
        <p:spPr>
          <a:xfrm>
            <a:off x="5722620" y="2186940"/>
            <a:ext cx="1882140" cy="149732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67701C08-ADFD-1E43-C53E-87E98B868E7C}"/>
              </a:ext>
            </a:extLst>
          </p:cNvPr>
          <p:cNvCxnSpPr>
            <a:cxnSpLocks/>
            <a:stCxn id="19" idx="7"/>
          </p:cNvCxnSpPr>
          <p:nvPr/>
        </p:nvCxnSpPr>
        <p:spPr>
          <a:xfrm>
            <a:off x="7329127" y="2406219"/>
            <a:ext cx="2757848" cy="413181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25 Dikdörtgen">
            <a:extLst>
              <a:ext uri="{FF2B5EF4-FFF2-40B4-BE49-F238E27FC236}">
                <a16:creationId xmlns:a16="http://schemas.microsoft.com/office/drawing/2014/main" id="{A49BEF1E-CC08-DDE6-C524-3272C6ADABAA}"/>
              </a:ext>
            </a:extLst>
          </p:cNvPr>
          <p:cNvSpPr/>
          <p:nvPr/>
        </p:nvSpPr>
        <p:spPr>
          <a:xfrm>
            <a:off x="9916124" y="2361261"/>
            <a:ext cx="1542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Daha güvenilir sonuçlar</a:t>
            </a:r>
            <a:endParaRPr lang="en-US" sz="2000" dirty="0"/>
          </a:p>
        </p:txBody>
      </p:sp>
      <p:sp>
        <p:nvSpPr>
          <p:cNvPr id="26" name="139 Oval">
            <a:extLst>
              <a:ext uri="{FF2B5EF4-FFF2-40B4-BE49-F238E27FC236}">
                <a16:creationId xmlns:a16="http://schemas.microsoft.com/office/drawing/2014/main" id="{B7889DA1-14D7-AB7D-39D0-83081895E250}"/>
              </a:ext>
            </a:extLst>
          </p:cNvPr>
          <p:cNvSpPr/>
          <p:nvPr/>
        </p:nvSpPr>
        <p:spPr>
          <a:xfrm>
            <a:off x="6356033" y="4563427"/>
            <a:ext cx="1882140" cy="149732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9379A4DD-52BC-F37F-4F38-CCAEAE3C3AAF}"/>
              </a:ext>
            </a:extLst>
          </p:cNvPr>
          <p:cNvCxnSpPr>
            <a:cxnSpLocks/>
            <a:stCxn id="26" idx="7"/>
          </p:cNvCxnSpPr>
          <p:nvPr/>
        </p:nvCxnSpPr>
        <p:spPr>
          <a:xfrm>
            <a:off x="7962540" y="4782706"/>
            <a:ext cx="2157773" cy="236969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25 Dikdörtgen">
            <a:extLst>
              <a:ext uri="{FF2B5EF4-FFF2-40B4-BE49-F238E27FC236}">
                <a16:creationId xmlns:a16="http://schemas.microsoft.com/office/drawing/2014/main" id="{D8D81CD8-37F6-FF71-9381-7CAAF2B0B03E}"/>
              </a:ext>
            </a:extLst>
          </p:cNvPr>
          <p:cNvSpPr/>
          <p:nvPr/>
        </p:nvSpPr>
        <p:spPr>
          <a:xfrm>
            <a:off x="9968511" y="4790136"/>
            <a:ext cx="1542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Zaman ekseninde arıza tespiti</a:t>
            </a:r>
            <a:endParaRPr lang="en-US" sz="2000" dirty="0"/>
          </a:p>
        </p:txBody>
      </p:sp>
      <p:sp>
        <p:nvSpPr>
          <p:cNvPr id="31" name="39 Dikdörtgen">
            <a:extLst>
              <a:ext uri="{FF2B5EF4-FFF2-40B4-BE49-F238E27FC236}">
                <a16:creationId xmlns:a16="http://schemas.microsoft.com/office/drawing/2014/main" id="{703EE924-EFAD-C1CB-F053-36BE4ECE9B42}"/>
              </a:ext>
            </a:extLst>
          </p:cNvPr>
          <p:cNvSpPr/>
          <p:nvPr/>
        </p:nvSpPr>
        <p:spPr>
          <a:xfrm>
            <a:off x="234950" y="1357484"/>
            <a:ext cx="375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Kırık Rotor Çubuğu Arızası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pic>
        <p:nvPicPr>
          <p:cNvPr id="8" name="Resim 7" descr="logo içeren bir resim&#10;&#10;Açıklama otomatik olarak oluşturuldu">
            <a:extLst>
              <a:ext uri="{FF2B5EF4-FFF2-40B4-BE49-F238E27FC236}">
                <a16:creationId xmlns:a16="http://schemas.microsoft.com/office/drawing/2014/main" id="{3B927530-0642-6633-AECF-1004EC8CE7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1D7C431F-D020-24EE-BC4D-0B85EB231EFF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esim 12">
            <a:extLst>
              <a:ext uri="{FF2B5EF4-FFF2-40B4-BE49-F238E27FC236}">
                <a16:creationId xmlns:a16="http://schemas.microsoft.com/office/drawing/2014/main" id="{C0BFC4E7-15B1-CC94-8390-6A7533CC06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E758F156-24D3-8341-9782-8D2FDCCE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2036445"/>
            <a:ext cx="3211829" cy="449656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3" name="26 Dikdörtgen">
            <a:extLst>
              <a:ext uri="{FF2B5EF4-FFF2-40B4-BE49-F238E27FC236}">
                <a16:creationId xmlns:a16="http://schemas.microsoft.com/office/drawing/2014/main" id="{899D94AB-33A2-95FF-DB43-3E1B2193AE7F}"/>
              </a:ext>
            </a:extLst>
          </p:cNvPr>
          <p:cNvSpPr/>
          <p:nvPr/>
        </p:nvSpPr>
        <p:spPr>
          <a:xfrm>
            <a:off x="4022282" y="4847311"/>
            <a:ext cx="1383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Daha çok momente bağlı</a:t>
            </a:r>
            <a:endParaRPr lang="en-US" sz="2000" dirty="0"/>
          </a:p>
        </p:txBody>
      </p:sp>
      <p:sp>
        <p:nvSpPr>
          <p:cNvPr id="14" name="27 Sağ Ok">
            <a:extLst>
              <a:ext uri="{FF2B5EF4-FFF2-40B4-BE49-F238E27FC236}">
                <a16:creationId xmlns:a16="http://schemas.microsoft.com/office/drawing/2014/main" id="{4BB82397-4591-B2F5-E683-BBC3B75163B1}"/>
              </a:ext>
            </a:extLst>
          </p:cNvPr>
          <p:cNvSpPr/>
          <p:nvPr/>
        </p:nvSpPr>
        <p:spPr>
          <a:xfrm>
            <a:off x="3382476" y="5188300"/>
            <a:ext cx="351324" cy="12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28 Dikdörtgen">
            <a:extLst>
              <a:ext uri="{FF2B5EF4-FFF2-40B4-BE49-F238E27FC236}">
                <a16:creationId xmlns:a16="http://schemas.microsoft.com/office/drawing/2014/main" id="{AAC03AA0-9706-599C-B459-C5FB187BE47A}"/>
              </a:ext>
            </a:extLst>
          </p:cNvPr>
          <p:cNvSpPr/>
          <p:nvPr/>
        </p:nvSpPr>
        <p:spPr>
          <a:xfrm>
            <a:off x="3684023" y="2040592"/>
            <a:ext cx="195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Moment değişiminden az etkileniyor!</a:t>
            </a:r>
            <a:endParaRPr lang="en-US" sz="2000" dirty="0"/>
          </a:p>
        </p:txBody>
      </p:sp>
      <p:sp>
        <p:nvSpPr>
          <p:cNvPr id="16" name="29 Sağ Ok">
            <a:extLst>
              <a:ext uri="{FF2B5EF4-FFF2-40B4-BE49-F238E27FC236}">
                <a16:creationId xmlns:a16="http://schemas.microsoft.com/office/drawing/2014/main" id="{06BEEEE6-B900-EEDD-B3BC-609AB64C8088}"/>
              </a:ext>
            </a:extLst>
          </p:cNvPr>
          <p:cNvSpPr/>
          <p:nvPr/>
        </p:nvSpPr>
        <p:spPr>
          <a:xfrm>
            <a:off x="3297195" y="2895314"/>
            <a:ext cx="394695" cy="114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9 Metin kutusu">
            <a:extLst>
              <a:ext uri="{FF2B5EF4-FFF2-40B4-BE49-F238E27FC236}">
                <a16:creationId xmlns:a16="http://schemas.microsoft.com/office/drawing/2014/main" id="{ED013CF8-5AB0-C58F-5C98-566D0BDA2C26}"/>
              </a:ext>
            </a:extLst>
          </p:cNvPr>
          <p:cNvSpPr txBox="1"/>
          <p:nvPr/>
        </p:nvSpPr>
        <p:spPr>
          <a:xfrm>
            <a:off x="1831105" y="613748"/>
            <a:ext cx="6123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65A5D1"/>
                </a:solidFill>
                <a:cs typeface="Arial" pitchFamily="34" charset="0"/>
              </a:rPr>
              <a:t>Karşılaştırmalı Sonuçlar- Avantajlar</a:t>
            </a:r>
            <a:endParaRPr lang="en-US" sz="3200" b="1" dirty="0">
              <a:solidFill>
                <a:srgbClr val="65A5D1"/>
              </a:solidFill>
              <a:cs typeface="Arial" pitchFamily="34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20F333A9-B914-A1C7-B8A7-F57E2BDDA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197" r="49380" b="4580"/>
          <a:stretch/>
        </p:blipFill>
        <p:spPr>
          <a:xfrm>
            <a:off x="5848475" y="2172535"/>
            <a:ext cx="4496204" cy="195178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BDBFFC27-CC53-DAD2-B0D4-3AD053494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35" t="54197" b="4580"/>
          <a:stretch/>
        </p:blipFill>
        <p:spPr>
          <a:xfrm>
            <a:off x="5974587" y="4471995"/>
            <a:ext cx="4407659" cy="2060469"/>
          </a:xfrm>
          <a:prstGeom prst="rect">
            <a:avLst/>
          </a:prstGeom>
        </p:spPr>
      </p:pic>
      <p:sp>
        <p:nvSpPr>
          <p:cNvPr id="23" name="28 Dikdörtgen">
            <a:extLst>
              <a:ext uri="{FF2B5EF4-FFF2-40B4-BE49-F238E27FC236}">
                <a16:creationId xmlns:a16="http://schemas.microsoft.com/office/drawing/2014/main" id="{D3D004DB-3559-E1EC-FD5A-15E9224967A6}"/>
              </a:ext>
            </a:extLst>
          </p:cNvPr>
          <p:cNvSpPr/>
          <p:nvPr/>
        </p:nvSpPr>
        <p:spPr>
          <a:xfrm>
            <a:off x="7243761" y="1939793"/>
            <a:ext cx="2143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/>
              <a:t>Stator akım spektrumu</a:t>
            </a:r>
            <a:endParaRPr lang="en-US" sz="1600" dirty="0"/>
          </a:p>
        </p:txBody>
      </p:sp>
      <p:sp>
        <p:nvSpPr>
          <p:cNvPr id="24" name="28 Dikdörtgen">
            <a:extLst>
              <a:ext uri="{FF2B5EF4-FFF2-40B4-BE49-F238E27FC236}">
                <a16:creationId xmlns:a16="http://schemas.microsoft.com/office/drawing/2014/main" id="{39D71287-312C-D085-6BE5-ECFC09022E57}"/>
              </a:ext>
            </a:extLst>
          </p:cNvPr>
          <p:cNvSpPr/>
          <p:nvPr/>
        </p:nvSpPr>
        <p:spPr>
          <a:xfrm>
            <a:off x="7281861" y="4240080"/>
            <a:ext cx="2143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/>
              <a:t>Kaçak akı spektrumu</a:t>
            </a:r>
            <a:endParaRPr lang="en-US" sz="1600" dirty="0"/>
          </a:p>
        </p:txBody>
      </p:sp>
      <p:sp>
        <p:nvSpPr>
          <p:cNvPr id="25" name="26 Dikdörtgen">
            <a:extLst>
              <a:ext uri="{FF2B5EF4-FFF2-40B4-BE49-F238E27FC236}">
                <a16:creationId xmlns:a16="http://schemas.microsoft.com/office/drawing/2014/main" id="{F7BF0C38-EBF8-A314-9789-4346623EF8FC}"/>
              </a:ext>
            </a:extLst>
          </p:cNvPr>
          <p:cNvSpPr/>
          <p:nvPr/>
        </p:nvSpPr>
        <p:spPr>
          <a:xfrm>
            <a:off x="10404033" y="4728248"/>
            <a:ext cx="1383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Etkin arıza tespiti- RSH </a:t>
            </a:r>
            <a:endParaRPr lang="en-US" sz="2000" dirty="0"/>
          </a:p>
        </p:txBody>
      </p:sp>
      <p:sp>
        <p:nvSpPr>
          <p:cNvPr id="26" name="139 Oval">
            <a:extLst>
              <a:ext uri="{FF2B5EF4-FFF2-40B4-BE49-F238E27FC236}">
                <a16:creationId xmlns:a16="http://schemas.microsoft.com/office/drawing/2014/main" id="{E5324A11-6C2D-81B7-885B-D77401313BE3}"/>
              </a:ext>
            </a:extLst>
          </p:cNvPr>
          <p:cNvSpPr/>
          <p:nvPr/>
        </p:nvSpPr>
        <p:spPr>
          <a:xfrm>
            <a:off x="8072438" y="4791075"/>
            <a:ext cx="1271588" cy="9525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9084CF21-9822-E51C-471A-2560665B4193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9315450" y="5072063"/>
            <a:ext cx="1088583" cy="10128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3FA64587-F1DB-4EAB-5AF3-63E5D07FBB01}"/>
              </a:ext>
            </a:extLst>
          </p:cNvPr>
          <p:cNvCxnSpPr/>
          <p:nvPr/>
        </p:nvCxnSpPr>
        <p:spPr>
          <a:xfrm>
            <a:off x="5712983" y="1984526"/>
            <a:ext cx="36760" cy="468687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26 Dikdörtgen">
            <a:extLst>
              <a:ext uri="{FF2B5EF4-FFF2-40B4-BE49-F238E27FC236}">
                <a16:creationId xmlns:a16="http://schemas.microsoft.com/office/drawing/2014/main" id="{E1370DA6-B9B9-9967-D69C-6CDF40DB7196}"/>
              </a:ext>
            </a:extLst>
          </p:cNvPr>
          <p:cNvSpPr/>
          <p:nvPr/>
        </p:nvSpPr>
        <p:spPr>
          <a:xfrm>
            <a:off x="10332596" y="2451773"/>
            <a:ext cx="1383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Akımda etkin sinyal yok!</a:t>
            </a:r>
            <a:endParaRPr lang="en-US" sz="2000" dirty="0"/>
          </a:p>
        </p:txBody>
      </p:sp>
      <p:sp>
        <p:nvSpPr>
          <p:cNvPr id="32" name="28 Dikdörtgen">
            <a:extLst>
              <a:ext uri="{FF2B5EF4-FFF2-40B4-BE49-F238E27FC236}">
                <a16:creationId xmlns:a16="http://schemas.microsoft.com/office/drawing/2014/main" id="{831EF001-BFA1-DB71-384F-AB309C9C1215}"/>
              </a:ext>
            </a:extLst>
          </p:cNvPr>
          <p:cNvSpPr/>
          <p:nvPr/>
        </p:nvSpPr>
        <p:spPr>
          <a:xfrm>
            <a:off x="3730738" y="3185509"/>
            <a:ext cx="1954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Düşük yüklerde arıza tespiti!</a:t>
            </a:r>
            <a:endParaRPr lang="en-US" sz="2000" dirty="0"/>
          </a:p>
        </p:txBody>
      </p:sp>
      <p:pic>
        <p:nvPicPr>
          <p:cNvPr id="4" name="Resim 3" descr="logo içeren bir resim&#10;&#10;Açıklama otomatik olarak oluşturuldu">
            <a:extLst>
              <a:ext uri="{FF2B5EF4-FFF2-40B4-BE49-F238E27FC236}">
                <a16:creationId xmlns:a16="http://schemas.microsoft.com/office/drawing/2014/main" id="{69CAFA33-6D6F-8092-CD81-1DB9FB093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E5B1D06D-AF0E-1197-7224-61190D12CD11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>
            <a:extLst>
              <a:ext uri="{FF2B5EF4-FFF2-40B4-BE49-F238E27FC236}">
                <a16:creationId xmlns:a16="http://schemas.microsoft.com/office/drawing/2014/main" id="{2BB47051-2774-9986-837B-DD427338A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  <p:sp>
        <p:nvSpPr>
          <p:cNvPr id="2" name="39 Dikdörtgen">
            <a:extLst>
              <a:ext uri="{FF2B5EF4-FFF2-40B4-BE49-F238E27FC236}">
                <a16:creationId xmlns:a16="http://schemas.microsoft.com/office/drawing/2014/main" id="{1084CAE7-1BDA-465D-72F3-324A98418C18}"/>
              </a:ext>
            </a:extLst>
          </p:cNvPr>
          <p:cNvSpPr/>
          <p:nvPr/>
        </p:nvSpPr>
        <p:spPr>
          <a:xfrm>
            <a:off x="234950" y="1357484"/>
            <a:ext cx="375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Kırık Rotor Çubuğu Arızası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07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7C50EDC-0C7C-C930-1144-84B28524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618" y="4687289"/>
            <a:ext cx="439288" cy="106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etin kutusu 3">
            <a:extLst>
              <a:ext uri="{FF2B5EF4-FFF2-40B4-BE49-F238E27FC236}">
                <a16:creationId xmlns:a16="http://schemas.microsoft.com/office/drawing/2014/main" id="{BA1F6D6E-D997-0DFC-32F1-3252DBA2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44" y="4512717"/>
            <a:ext cx="27849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sz="2000" dirty="0">
                <a:latin typeface="+mn-lt"/>
                <a:cs typeface="Helvetica" pitchFamily="34" charset="0"/>
              </a:rPr>
              <a:t>Yük Salınımı? </a:t>
            </a:r>
          </a:p>
          <a:p>
            <a:pPr algn="ctr" eaLnBrk="1" hangingPunct="1">
              <a:defRPr/>
            </a:pPr>
            <a:r>
              <a:rPr lang="tr-TR" sz="2000" dirty="0">
                <a:latin typeface="+mn-lt"/>
                <a:cs typeface="Helvetica" pitchFamily="34" charset="0"/>
              </a:rPr>
              <a:t>Kırık Çubuk?</a:t>
            </a:r>
            <a:endParaRPr lang="en-US" sz="2000" dirty="0">
              <a:latin typeface="+mn-lt"/>
              <a:cs typeface="Helvetica" pitchFamily="34" charset="0"/>
            </a:endParaRPr>
          </a:p>
        </p:txBody>
      </p:sp>
      <p:graphicFrame>
        <p:nvGraphicFramePr>
          <p:cNvPr id="11" name="Object 509">
            <a:extLst>
              <a:ext uri="{FF2B5EF4-FFF2-40B4-BE49-F238E27FC236}">
                <a16:creationId xmlns:a16="http://schemas.microsoft.com/office/drawing/2014/main" id="{A0D9CD12-D62E-5EA6-F47A-7051D0C4A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181754"/>
              </p:ext>
            </p:extLst>
          </p:nvPr>
        </p:nvGraphicFramePr>
        <p:xfrm>
          <a:off x="1057795" y="5362471"/>
          <a:ext cx="13525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330120" progId="Equation.DSMT4">
                  <p:embed/>
                </p:oleObj>
              </mc:Choice>
              <mc:Fallback>
                <p:oleObj name="Equation" r:id="rId4" imgW="1041120" imgH="330120" progId="Equation.DSMT4">
                  <p:embed/>
                  <p:pic>
                    <p:nvPicPr>
                      <p:cNvPr id="11" name="Object 509">
                        <a:extLst>
                          <a:ext uri="{FF2B5EF4-FFF2-40B4-BE49-F238E27FC236}">
                            <a16:creationId xmlns:a16="http://schemas.microsoft.com/office/drawing/2014/main" id="{A0D9CD12-D62E-5EA6-F47A-7051D0C4A5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795" y="5362471"/>
                        <a:ext cx="1352550" cy="450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9 Metin kutusu">
            <a:extLst>
              <a:ext uri="{FF2B5EF4-FFF2-40B4-BE49-F238E27FC236}">
                <a16:creationId xmlns:a16="http://schemas.microsoft.com/office/drawing/2014/main" id="{AD21837B-C8C8-2826-9FF2-0A1307702A12}"/>
              </a:ext>
            </a:extLst>
          </p:cNvPr>
          <p:cNvSpPr txBox="1"/>
          <p:nvPr/>
        </p:nvSpPr>
        <p:spPr>
          <a:xfrm>
            <a:off x="1825319" y="648263"/>
            <a:ext cx="6123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8DBFE0"/>
                </a:solidFill>
                <a:cs typeface="Arial" pitchFamily="34" charset="0"/>
              </a:rPr>
              <a:t>Karşılaştırmalı Sonuçlar- Avantajlar</a:t>
            </a:r>
            <a:endParaRPr lang="en-US" sz="3200" b="1" dirty="0">
              <a:solidFill>
                <a:srgbClr val="8DBFE0"/>
              </a:solidFill>
              <a:cs typeface="Arial" pitchFamily="34" charset="0"/>
            </a:endParaRPr>
          </a:p>
        </p:txBody>
      </p:sp>
      <p:sp>
        <p:nvSpPr>
          <p:cNvPr id="3" name="39 Dikdörtgen">
            <a:extLst>
              <a:ext uri="{FF2B5EF4-FFF2-40B4-BE49-F238E27FC236}">
                <a16:creationId xmlns:a16="http://schemas.microsoft.com/office/drawing/2014/main" id="{787113CA-FCBB-BB83-97BB-E057994587D0}"/>
              </a:ext>
            </a:extLst>
          </p:cNvPr>
          <p:cNvSpPr/>
          <p:nvPr/>
        </p:nvSpPr>
        <p:spPr>
          <a:xfrm>
            <a:off x="-76200" y="1440034"/>
            <a:ext cx="375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 algn="ctr">
              <a:spcBef>
                <a:spcPts val="600"/>
              </a:spcBef>
            </a:pPr>
            <a:r>
              <a:rPr lang="tr-TR" sz="2400" b="1" dirty="0">
                <a:solidFill>
                  <a:srgbClr val="92D050"/>
                </a:solidFill>
                <a:ea typeface="ＭＳ Ｐゴシック" pitchFamily="34" charset="-128"/>
              </a:rPr>
              <a:t>Yük Salınımı Arızası</a:t>
            </a:r>
            <a:endParaRPr lang="en-US" sz="2400" b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8339840-BE08-04EA-7163-234D7C801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031" y="2088356"/>
            <a:ext cx="4091490" cy="4115594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69410EE-E058-F6E4-A6F7-E6F4E5B74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508" y="2012155"/>
            <a:ext cx="4184492" cy="4223545"/>
          </a:xfrm>
          <a:prstGeom prst="rect">
            <a:avLst/>
          </a:prstGeom>
        </p:spPr>
      </p:pic>
      <p:sp>
        <p:nvSpPr>
          <p:cNvPr id="19" name="26 Dikdörtgen">
            <a:extLst>
              <a:ext uri="{FF2B5EF4-FFF2-40B4-BE49-F238E27FC236}">
                <a16:creationId xmlns:a16="http://schemas.microsoft.com/office/drawing/2014/main" id="{5C60AC10-DE21-6A75-C9D3-E730E0F1D1BA}"/>
              </a:ext>
            </a:extLst>
          </p:cNvPr>
          <p:cNvSpPr/>
          <p:nvPr/>
        </p:nvSpPr>
        <p:spPr>
          <a:xfrm>
            <a:off x="5187950" y="6245364"/>
            <a:ext cx="6819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/>
              <a:t>Yanlış Alarmdan Kurtulma! (</a:t>
            </a:r>
            <a:r>
              <a:rPr lang="tr-TR" sz="2000" dirty="0" err="1"/>
              <a:t>Avoid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False</a:t>
            </a:r>
            <a:r>
              <a:rPr lang="tr-TR" sz="2000" dirty="0"/>
              <a:t> </a:t>
            </a:r>
            <a:r>
              <a:rPr lang="tr-TR" sz="2000" dirty="0" err="1"/>
              <a:t>Positive</a:t>
            </a:r>
            <a:r>
              <a:rPr lang="tr-TR" sz="2000" dirty="0"/>
              <a:t> </a:t>
            </a:r>
            <a:r>
              <a:rPr lang="tr-TR" sz="2000" dirty="0" err="1"/>
              <a:t>Detection</a:t>
            </a:r>
            <a:r>
              <a:rPr lang="tr-TR" sz="2000" dirty="0"/>
              <a:t>)</a:t>
            </a:r>
            <a:endParaRPr lang="en-US" sz="2000" dirty="0"/>
          </a:p>
        </p:txBody>
      </p:sp>
      <p:sp>
        <p:nvSpPr>
          <p:cNvPr id="20" name="139 Oval">
            <a:extLst>
              <a:ext uri="{FF2B5EF4-FFF2-40B4-BE49-F238E27FC236}">
                <a16:creationId xmlns:a16="http://schemas.microsoft.com/office/drawing/2014/main" id="{31793911-4CFF-D116-62F7-DAC74ADA904D}"/>
              </a:ext>
            </a:extLst>
          </p:cNvPr>
          <p:cNvSpPr/>
          <p:nvPr/>
        </p:nvSpPr>
        <p:spPr>
          <a:xfrm>
            <a:off x="8248650" y="2349500"/>
            <a:ext cx="1911350" cy="33940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944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88900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58335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777801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9722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1667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361152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555603" algn="l" defTabSz="4388900" rtl="0" eaLnBrk="1" latinLnBrk="0" hangingPunct="1">
              <a:defRPr sz="8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5BD3AB49-CDD8-5B13-DAC8-FC71E7CF2B65}"/>
              </a:ext>
            </a:extLst>
          </p:cNvPr>
          <p:cNvCxnSpPr>
            <a:cxnSpLocks/>
          </p:cNvCxnSpPr>
          <p:nvPr/>
        </p:nvCxnSpPr>
        <p:spPr>
          <a:xfrm flipH="1">
            <a:off x="8784783" y="5645150"/>
            <a:ext cx="79817" cy="611791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7B8E274F-CEAF-12C0-452E-26F852BAAFA3}"/>
              </a:ext>
            </a:extLst>
          </p:cNvPr>
          <p:cNvCxnSpPr/>
          <p:nvPr/>
        </p:nvCxnSpPr>
        <p:spPr>
          <a:xfrm>
            <a:off x="4028534" y="2048856"/>
            <a:ext cx="36760" cy="468687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sim 13">
            <a:extLst>
              <a:ext uri="{FF2B5EF4-FFF2-40B4-BE49-F238E27FC236}">
                <a16:creationId xmlns:a16="http://schemas.microsoft.com/office/drawing/2014/main" id="{C486D82E-2C7B-FAD7-EE8D-8360D8BD9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" y="2057398"/>
            <a:ext cx="3767138" cy="2312737"/>
          </a:xfrm>
          <a:prstGeom prst="rect">
            <a:avLst/>
          </a:prstGeom>
        </p:spPr>
      </p:pic>
      <p:pic>
        <p:nvPicPr>
          <p:cNvPr id="12" name="Resim 11" descr="logo içeren bir resim&#10;&#10;Açıklama otomatik olarak oluşturuldu">
            <a:extLst>
              <a:ext uri="{FF2B5EF4-FFF2-40B4-BE49-F238E27FC236}">
                <a16:creationId xmlns:a16="http://schemas.microsoft.com/office/drawing/2014/main" id="{B011EA8E-D9F9-F4AA-D619-AC77756590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434" t="41423" r="15187" b="40448"/>
          <a:stretch/>
        </p:blipFill>
        <p:spPr>
          <a:xfrm>
            <a:off x="8300590" y="507178"/>
            <a:ext cx="3688210" cy="681400"/>
          </a:xfrm>
          <a:prstGeom prst="rect">
            <a:avLst/>
          </a:prstGeom>
        </p:spPr>
      </p:pic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0E6B277C-F4FF-BB55-7879-A0205D377FE0}"/>
              </a:ext>
            </a:extLst>
          </p:cNvPr>
          <p:cNvCxnSpPr/>
          <p:nvPr/>
        </p:nvCxnSpPr>
        <p:spPr>
          <a:xfrm>
            <a:off x="200346" y="1284287"/>
            <a:ext cx="11568701" cy="0"/>
          </a:xfrm>
          <a:prstGeom prst="line">
            <a:avLst/>
          </a:prstGeom>
          <a:ln w="28575">
            <a:solidFill>
              <a:srgbClr val="65A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Resim 23">
            <a:extLst>
              <a:ext uri="{FF2B5EF4-FFF2-40B4-BE49-F238E27FC236}">
                <a16:creationId xmlns:a16="http://schemas.microsoft.com/office/drawing/2014/main" id="{B1872216-D3EB-ABFD-188D-990C06CEBAF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" y="66830"/>
            <a:ext cx="1726979" cy="1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4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787</Words>
  <Application>Microsoft Office PowerPoint</Application>
  <PresentationFormat>Widescreen</PresentationFormat>
  <Paragraphs>122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Taner GOKTAS</cp:lastModifiedBy>
  <cp:revision>66</cp:revision>
  <dcterms:created xsi:type="dcterms:W3CDTF">2023-03-08T14:19:06Z</dcterms:created>
  <dcterms:modified xsi:type="dcterms:W3CDTF">2023-05-04T06:07:25Z</dcterms:modified>
</cp:coreProperties>
</file>