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9" r:id="rId2"/>
    <p:sldId id="257" r:id="rId3"/>
    <p:sldId id="258" r:id="rId4"/>
    <p:sldId id="1505" r:id="rId5"/>
    <p:sldId id="1508" r:id="rId6"/>
    <p:sldId id="2134805384" r:id="rId7"/>
    <p:sldId id="2134805382" r:id="rId8"/>
    <p:sldId id="2134805383" r:id="rId9"/>
    <p:sldId id="2134805385" r:id="rId10"/>
    <p:sldId id="2134805386" r:id="rId11"/>
    <p:sldId id="968" r:id="rId12"/>
    <p:sldId id="1515" r:id="rId13"/>
    <p:sldId id="2134805399" r:id="rId14"/>
    <p:sldId id="1517" r:id="rId15"/>
    <p:sldId id="2134805400" r:id="rId16"/>
    <p:sldId id="2134805580" r:id="rId17"/>
    <p:sldId id="2134805401" r:id="rId18"/>
    <p:sldId id="2134805403" r:id="rId19"/>
    <p:sldId id="2134805404" r:id="rId20"/>
    <p:sldId id="2134805405" r:id="rId21"/>
    <p:sldId id="2134805406" r:id="rId22"/>
    <p:sldId id="2134805579" r:id="rId23"/>
    <p:sldId id="1513" r:id="rId24"/>
    <p:sldId id="1522" r:id="rId25"/>
    <p:sldId id="1523" r:id="rId26"/>
    <p:sldId id="256"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87" d="100"/>
          <a:sy n="87" d="100"/>
        </p:scale>
        <p:origin x="2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B5231-5D1E-4405-AB83-34D8FE072D9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214E814-8DD2-467A-8FBF-5DFF94E90FC9}">
      <dgm:prSet/>
      <dgm:spPr/>
      <dgm:t>
        <a:bodyPr/>
        <a:lstStyle/>
        <a:p>
          <a:r>
            <a:rPr lang="tr-TR" b="1" i="1" u="sng" dirty="0"/>
            <a:t>Arızaların erken tespit edilmesinin önemi nedir?</a:t>
          </a:r>
          <a:br>
            <a:rPr lang="tr-TR" b="1" i="1" u="sng" dirty="0"/>
          </a:br>
          <a:br>
            <a:rPr lang="tr-TR" i="1" u="sng" dirty="0"/>
          </a:br>
          <a:r>
            <a:rPr lang="tr-TR" i="1" dirty="0"/>
            <a:t>Aynı tıp alanında olduğu gibi,  insan sağlığında erken teşhis ne kadar önemli ise, makina sağlığında da erken teşhis çok önemlidir.</a:t>
          </a:r>
          <a:endParaRPr lang="en-US" dirty="0"/>
        </a:p>
      </dgm:t>
    </dgm:pt>
    <dgm:pt modelId="{1D5A525C-192F-4889-B804-45B1C4B1E231}" type="parTrans" cxnId="{348C787C-F3AA-4F91-A76C-98A821C12ECA}">
      <dgm:prSet/>
      <dgm:spPr/>
      <dgm:t>
        <a:bodyPr/>
        <a:lstStyle/>
        <a:p>
          <a:endParaRPr lang="en-US"/>
        </a:p>
      </dgm:t>
    </dgm:pt>
    <dgm:pt modelId="{FDBA8435-901F-4F22-9FF0-104637B81A4F}" type="sibTrans" cxnId="{348C787C-F3AA-4F91-A76C-98A821C12ECA}">
      <dgm:prSet/>
      <dgm:spPr/>
      <dgm:t>
        <a:bodyPr/>
        <a:lstStyle/>
        <a:p>
          <a:endParaRPr lang="en-US"/>
        </a:p>
      </dgm:t>
    </dgm:pt>
    <dgm:pt modelId="{D59FADCF-A8BB-4283-A43E-1923F50691AF}">
      <dgm:prSet/>
      <dgm:spPr/>
      <dgm:t>
        <a:bodyPr/>
        <a:lstStyle/>
        <a:p>
          <a:r>
            <a:rPr lang="tr-TR" i="1" dirty="0"/>
            <a:t>İnsan sağlığında erken teşhisle beraber gerekli tedavi ve önlemlerle hastalığın ilerlemesi, başka organlara sirayet ederek büyümesi ve yayılmasının önlenebiliyor olması önemli ise,</a:t>
          </a:r>
          <a:endParaRPr lang="en-US" dirty="0"/>
        </a:p>
      </dgm:t>
    </dgm:pt>
    <dgm:pt modelId="{9080C33E-719B-46A6-9AF2-E1359DB53826}" type="parTrans" cxnId="{A285663F-9D07-4501-8902-4ECF70084EB1}">
      <dgm:prSet/>
      <dgm:spPr/>
      <dgm:t>
        <a:bodyPr/>
        <a:lstStyle/>
        <a:p>
          <a:endParaRPr lang="en-US"/>
        </a:p>
      </dgm:t>
    </dgm:pt>
    <dgm:pt modelId="{06F3DB50-431B-493F-AD55-649EDCC77C4B}" type="sibTrans" cxnId="{A285663F-9D07-4501-8902-4ECF70084EB1}">
      <dgm:prSet/>
      <dgm:spPr/>
      <dgm:t>
        <a:bodyPr/>
        <a:lstStyle/>
        <a:p>
          <a:endParaRPr lang="en-US"/>
        </a:p>
      </dgm:t>
    </dgm:pt>
    <dgm:pt modelId="{54C317CD-B72E-4E6F-BDE5-DD987C5D289F}">
      <dgm:prSet/>
      <dgm:spPr/>
      <dgm:t>
        <a:bodyPr/>
        <a:lstStyle/>
        <a:p>
          <a:r>
            <a:rPr lang="tr-TR" i="1"/>
            <a:t>Makina sağlığında da arızanın başlangıç aşamasında tespit edilmesi ve arızanın daha kötü sonuçlara yol açmadan önlenebilmesi de çok önemlidir.</a:t>
          </a:r>
          <a:endParaRPr lang="en-US"/>
        </a:p>
      </dgm:t>
    </dgm:pt>
    <dgm:pt modelId="{3849FB15-AFA4-4D50-BF3C-0F8AAD5CCD1F}" type="parTrans" cxnId="{EE50EE9B-E350-44AC-9067-16A9E4683394}">
      <dgm:prSet/>
      <dgm:spPr/>
      <dgm:t>
        <a:bodyPr/>
        <a:lstStyle/>
        <a:p>
          <a:endParaRPr lang="en-US"/>
        </a:p>
      </dgm:t>
    </dgm:pt>
    <dgm:pt modelId="{851128D3-79CE-4A1A-95EC-CFDE98FCAC4A}" type="sibTrans" cxnId="{EE50EE9B-E350-44AC-9067-16A9E4683394}">
      <dgm:prSet/>
      <dgm:spPr/>
      <dgm:t>
        <a:bodyPr/>
        <a:lstStyle/>
        <a:p>
          <a:endParaRPr lang="en-US"/>
        </a:p>
      </dgm:t>
    </dgm:pt>
    <dgm:pt modelId="{79702EEE-0AF9-457C-8076-CDED0ACBDFB2}" type="pres">
      <dgm:prSet presAssocID="{420B5231-5D1E-4405-AB83-34D8FE072D93}" presName="linear" presStyleCnt="0">
        <dgm:presLayoutVars>
          <dgm:animLvl val="lvl"/>
          <dgm:resizeHandles val="exact"/>
        </dgm:presLayoutVars>
      </dgm:prSet>
      <dgm:spPr/>
    </dgm:pt>
    <dgm:pt modelId="{91D29F98-31C1-41EB-88AB-4CE0746BD45A}" type="pres">
      <dgm:prSet presAssocID="{3214E814-8DD2-467A-8FBF-5DFF94E90FC9}" presName="parentText" presStyleLbl="node1" presStyleIdx="0" presStyleCnt="3">
        <dgm:presLayoutVars>
          <dgm:chMax val="0"/>
          <dgm:bulletEnabled val="1"/>
        </dgm:presLayoutVars>
      </dgm:prSet>
      <dgm:spPr/>
    </dgm:pt>
    <dgm:pt modelId="{AB692F6B-C411-4177-9EA4-F316BC877D67}" type="pres">
      <dgm:prSet presAssocID="{FDBA8435-901F-4F22-9FF0-104637B81A4F}" presName="spacer" presStyleCnt="0"/>
      <dgm:spPr/>
    </dgm:pt>
    <dgm:pt modelId="{4399F4B9-0DF9-4A9B-850D-536D0DBB116B}" type="pres">
      <dgm:prSet presAssocID="{D59FADCF-A8BB-4283-A43E-1923F50691AF}" presName="parentText" presStyleLbl="node1" presStyleIdx="1" presStyleCnt="3">
        <dgm:presLayoutVars>
          <dgm:chMax val="0"/>
          <dgm:bulletEnabled val="1"/>
        </dgm:presLayoutVars>
      </dgm:prSet>
      <dgm:spPr/>
    </dgm:pt>
    <dgm:pt modelId="{9CF459B9-5528-4F38-99FD-30A0A1121872}" type="pres">
      <dgm:prSet presAssocID="{06F3DB50-431B-493F-AD55-649EDCC77C4B}" presName="spacer" presStyleCnt="0"/>
      <dgm:spPr/>
    </dgm:pt>
    <dgm:pt modelId="{A12E704A-E9B4-4B37-AC49-1A95CE819528}" type="pres">
      <dgm:prSet presAssocID="{54C317CD-B72E-4E6F-BDE5-DD987C5D289F}" presName="parentText" presStyleLbl="node1" presStyleIdx="2" presStyleCnt="3">
        <dgm:presLayoutVars>
          <dgm:chMax val="0"/>
          <dgm:bulletEnabled val="1"/>
        </dgm:presLayoutVars>
      </dgm:prSet>
      <dgm:spPr/>
    </dgm:pt>
  </dgm:ptLst>
  <dgm:cxnLst>
    <dgm:cxn modelId="{692FE91D-0CAA-4D38-BD3A-29DAF56D5D47}" type="presOf" srcId="{54C317CD-B72E-4E6F-BDE5-DD987C5D289F}" destId="{A12E704A-E9B4-4B37-AC49-1A95CE819528}" srcOrd="0" destOrd="0" presId="urn:microsoft.com/office/officeart/2005/8/layout/vList2"/>
    <dgm:cxn modelId="{DBBAAD2D-4876-4422-B819-89615DD8F702}" type="presOf" srcId="{420B5231-5D1E-4405-AB83-34D8FE072D93}" destId="{79702EEE-0AF9-457C-8076-CDED0ACBDFB2}" srcOrd="0" destOrd="0" presId="urn:microsoft.com/office/officeart/2005/8/layout/vList2"/>
    <dgm:cxn modelId="{A285663F-9D07-4501-8902-4ECF70084EB1}" srcId="{420B5231-5D1E-4405-AB83-34D8FE072D93}" destId="{D59FADCF-A8BB-4283-A43E-1923F50691AF}" srcOrd="1" destOrd="0" parTransId="{9080C33E-719B-46A6-9AF2-E1359DB53826}" sibTransId="{06F3DB50-431B-493F-AD55-649EDCC77C4B}"/>
    <dgm:cxn modelId="{9C43F441-E817-4F06-8C24-BE2CDCD5DB4B}" type="presOf" srcId="{D59FADCF-A8BB-4283-A43E-1923F50691AF}" destId="{4399F4B9-0DF9-4A9B-850D-536D0DBB116B}" srcOrd="0" destOrd="0" presId="urn:microsoft.com/office/officeart/2005/8/layout/vList2"/>
    <dgm:cxn modelId="{348C787C-F3AA-4F91-A76C-98A821C12ECA}" srcId="{420B5231-5D1E-4405-AB83-34D8FE072D93}" destId="{3214E814-8DD2-467A-8FBF-5DFF94E90FC9}" srcOrd="0" destOrd="0" parTransId="{1D5A525C-192F-4889-B804-45B1C4B1E231}" sibTransId="{FDBA8435-901F-4F22-9FF0-104637B81A4F}"/>
    <dgm:cxn modelId="{62B4818C-D262-4DF9-A911-4F62308A0D8A}" type="presOf" srcId="{3214E814-8DD2-467A-8FBF-5DFF94E90FC9}" destId="{91D29F98-31C1-41EB-88AB-4CE0746BD45A}" srcOrd="0" destOrd="0" presId="urn:microsoft.com/office/officeart/2005/8/layout/vList2"/>
    <dgm:cxn modelId="{EE50EE9B-E350-44AC-9067-16A9E4683394}" srcId="{420B5231-5D1E-4405-AB83-34D8FE072D93}" destId="{54C317CD-B72E-4E6F-BDE5-DD987C5D289F}" srcOrd="2" destOrd="0" parTransId="{3849FB15-AFA4-4D50-BF3C-0F8AAD5CCD1F}" sibTransId="{851128D3-79CE-4A1A-95EC-CFDE98FCAC4A}"/>
    <dgm:cxn modelId="{29B9936A-BD39-4ED2-BA00-A51913331D3B}" type="presParOf" srcId="{79702EEE-0AF9-457C-8076-CDED0ACBDFB2}" destId="{91D29F98-31C1-41EB-88AB-4CE0746BD45A}" srcOrd="0" destOrd="0" presId="urn:microsoft.com/office/officeart/2005/8/layout/vList2"/>
    <dgm:cxn modelId="{31289724-33A4-4E50-AA4A-37E7E23B6F5A}" type="presParOf" srcId="{79702EEE-0AF9-457C-8076-CDED0ACBDFB2}" destId="{AB692F6B-C411-4177-9EA4-F316BC877D67}" srcOrd="1" destOrd="0" presId="urn:microsoft.com/office/officeart/2005/8/layout/vList2"/>
    <dgm:cxn modelId="{D6EF0F22-1BAF-4243-ADD4-06D8F4FBFE7C}" type="presParOf" srcId="{79702EEE-0AF9-457C-8076-CDED0ACBDFB2}" destId="{4399F4B9-0DF9-4A9B-850D-536D0DBB116B}" srcOrd="2" destOrd="0" presId="urn:microsoft.com/office/officeart/2005/8/layout/vList2"/>
    <dgm:cxn modelId="{EA374F9C-BB01-48CD-861F-43E8BB80D49E}" type="presParOf" srcId="{79702EEE-0AF9-457C-8076-CDED0ACBDFB2}" destId="{9CF459B9-5528-4F38-99FD-30A0A1121872}" srcOrd="3" destOrd="0" presId="urn:microsoft.com/office/officeart/2005/8/layout/vList2"/>
    <dgm:cxn modelId="{0DCCA960-261E-417A-ADFB-046F01C7C05A}" type="presParOf" srcId="{79702EEE-0AF9-457C-8076-CDED0ACBDFB2}" destId="{A12E704A-E9B4-4B37-AC49-1A95CE8195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29F98-31C1-41EB-88AB-4CE0746BD45A}">
      <dsp:nvSpPr>
        <dsp:cNvPr id="0" name=""/>
        <dsp:cNvSpPr/>
      </dsp:nvSpPr>
      <dsp:spPr>
        <a:xfrm>
          <a:off x="0" y="56464"/>
          <a:ext cx="11412877" cy="12846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i="1" u="sng" kern="1200" dirty="0"/>
            <a:t>Arızaların erken tespit edilmesinin önemi nedir?</a:t>
          </a:r>
          <a:br>
            <a:rPr lang="tr-TR" sz="1800" b="1" i="1" u="sng" kern="1200" dirty="0"/>
          </a:br>
          <a:br>
            <a:rPr lang="tr-TR" sz="1800" i="1" u="sng" kern="1200" dirty="0"/>
          </a:br>
          <a:r>
            <a:rPr lang="tr-TR" sz="1800" i="1" kern="1200" dirty="0"/>
            <a:t>Aynı tıp alanında olduğu gibi,  insan sağlığında erken teşhis ne kadar önemli ise, makina sağlığında da erken teşhis çok önemlidir.</a:t>
          </a:r>
          <a:endParaRPr lang="en-US" sz="1800" kern="1200" dirty="0"/>
        </a:p>
      </dsp:txBody>
      <dsp:txXfrm>
        <a:off x="62712" y="119176"/>
        <a:ext cx="11287453" cy="1159235"/>
      </dsp:txXfrm>
    </dsp:sp>
    <dsp:sp modelId="{4399F4B9-0DF9-4A9B-850D-536D0DBB116B}">
      <dsp:nvSpPr>
        <dsp:cNvPr id="0" name=""/>
        <dsp:cNvSpPr/>
      </dsp:nvSpPr>
      <dsp:spPr>
        <a:xfrm>
          <a:off x="0" y="1392964"/>
          <a:ext cx="11412877" cy="12846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i="1" kern="1200" dirty="0"/>
            <a:t>İnsan sağlığında erken teşhisle beraber gerekli tedavi ve önlemlerle hastalığın ilerlemesi, başka organlara sirayet ederek büyümesi ve yayılmasının önlenebiliyor olması önemli ise,</a:t>
          </a:r>
          <a:endParaRPr lang="en-US" sz="1800" kern="1200" dirty="0"/>
        </a:p>
      </dsp:txBody>
      <dsp:txXfrm>
        <a:off x="62712" y="1455676"/>
        <a:ext cx="11287453" cy="1159235"/>
      </dsp:txXfrm>
    </dsp:sp>
    <dsp:sp modelId="{A12E704A-E9B4-4B37-AC49-1A95CE819528}">
      <dsp:nvSpPr>
        <dsp:cNvPr id="0" name=""/>
        <dsp:cNvSpPr/>
      </dsp:nvSpPr>
      <dsp:spPr>
        <a:xfrm>
          <a:off x="0" y="2729464"/>
          <a:ext cx="11412877" cy="12846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i="1" kern="1200"/>
            <a:t>Makina sağlığında da arızanın başlangıç aşamasında tespit edilmesi ve arızanın daha kötü sonuçlara yol açmadan önlenebilmesi de çok önemlidir.</a:t>
          </a:r>
          <a:endParaRPr lang="en-US" sz="1800" kern="1200"/>
        </a:p>
      </dsp:txBody>
      <dsp:txXfrm>
        <a:off x="62712" y="2792176"/>
        <a:ext cx="11287453" cy="11592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CB64F-B6DB-4004-9D5B-3B5B281306A6}" type="datetimeFigureOut">
              <a:rPr lang="tr-TR" smtClean="0"/>
              <a:t>4.05.2023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7D889-E0F5-4211-B726-44039CF494F9}" type="slidenum">
              <a:rPr lang="tr-TR" smtClean="0"/>
              <a:t>‹#›</a:t>
            </a:fld>
            <a:endParaRPr lang="tr-TR"/>
          </a:p>
        </p:txBody>
      </p:sp>
    </p:spTree>
    <p:extLst>
      <p:ext uri="{BB962C8B-B14F-4D97-AF65-F5344CB8AC3E}">
        <p14:creationId xmlns:p14="http://schemas.microsoft.com/office/powerpoint/2010/main" val="3706558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Datumsplatzhalter 3"/>
          <p:cNvSpPr>
            <a:spLocks noGrp="1"/>
          </p:cNvSpPr>
          <p:nvPr>
            <p:ph type="dt" idx="1"/>
          </p:nvPr>
        </p:nvSpPr>
        <p:spPr/>
        <p:txBody>
          <a:bodyPr/>
          <a:lstStyle/>
          <a:p>
            <a:fld id="{D0591500-3737-4DB0-BFD0-BE91FCF047E7}" type="datetime1">
              <a:rPr lang="en-US" smtClean="0"/>
              <a:t>5/4/2023</a:t>
            </a:fld>
            <a:endParaRPr lang="en-US" dirty="0"/>
          </a:p>
        </p:txBody>
      </p:sp>
      <p:sp>
        <p:nvSpPr>
          <p:cNvPr id="5" name="Fußzeilenplatzhalter 4"/>
          <p:cNvSpPr>
            <a:spLocks noGrp="1"/>
          </p:cNvSpPr>
          <p:nvPr>
            <p:ph type="ftr" sz="quarter" idx="4"/>
          </p:nvPr>
        </p:nvSpPr>
        <p:spPr/>
        <p:txBody>
          <a:bodyPr/>
          <a:lstStyle/>
          <a:p>
            <a:endParaRPr lang="en-US" dirty="0"/>
          </a:p>
        </p:txBody>
      </p:sp>
      <p:sp>
        <p:nvSpPr>
          <p:cNvPr id="6" name="Foliennummernplatzhalter 5"/>
          <p:cNvSpPr>
            <a:spLocks noGrp="1"/>
          </p:cNvSpPr>
          <p:nvPr>
            <p:ph type="sldNum" sz="quarter" idx="5"/>
          </p:nvPr>
        </p:nvSpPr>
        <p:spPr/>
        <p:txBody>
          <a:bodyPr/>
          <a:lstStyle/>
          <a:p>
            <a:fld id="{7050EDB2-57C8-4CAE-B8DE-69B518AB0745}" type="slidenum">
              <a:rPr lang="en-US" smtClean="0"/>
              <a:pPr/>
              <a:t>11</a:t>
            </a:fld>
            <a:endParaRPr lang="en-US" dirty="0"/>
          </a:p>
        </p:txBody>
      </p:sp>
    </p:spTree>
    <p:extLst>
      <p:ext uri="{BB962C8B-B14F-4D97-AF65-F5344CB8AC3E}">
        <p14:creationId xmlns:p14="http://schemas.microsoft.com/office/powerpoint/2010/main" val="419024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A8F1686-E781-4B0F-B852-A32F98818006}" type="slidenum">
              <a:rPr lang="tr-TR" smtClean="0"/>
              <a:t>16</a:t>
            </a:fld>
            <a:endParaRPr lang="tr-TR"/>
          </a:p>
        </p:txBody>
      </p:sp>
    </p:spTree>
    <p:extLst>
      <p:ext uri="{BB962C8B-B14F-4D97-AF65-F5344CB8AC3E}">
        <p14:creationId xmlns:p14="http://schemas.microsoft.com/office/powerpoint/2010/main" val="362678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701675" y="4445000"/>
            <a:ext cx="5607050" cy="36369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 name="Google Shape;79;p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07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89560" y="1206500"/>
            <a:ext cx="5669280" cy="454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6223000" y="1206500"/>
            <a:ext cx="5669280" cy="454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91351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Grey Text Box | 2">
    <p:spTree>
      <p:nvGrpSpPr>
        <p:cNvPr id="1" name=""/>
        <p:cNvGrpSpPr/>
        <p:nvPr/>
      </p:nvGrpSpPr>
      <p:grpSpPr>
        <a:xfrm>
          <a:off x="0" y="0"/>
          <a:ext cx="0" cy="0"/>
          <a:chOff x="0" y="0"/>
          <a:chExt cx="0" cy="0"/>
        </a:xfrm>
      </p:grpSpPr>
      <p:sp>
        <p:nvSpPr>
          <p:cNvPr id="14" name="Chapter">
            <a:extLst>
              <a:ext uri="{FF2B5EF4-FFF2-40B4-BE49-F238E27FC236}">
                <a16:creationId xmlns:a16="http://schemas.microsoft.com/office/drawing/2014/main" id="{36472B10-CB63-4BBE-BC58-D79219AF5BFD}"/>
              </a:ext>
            </a:extLst>
          </p:cNvPr>
          <p:cNvSpPr>
            <a:spLocks noGrp="1"/>
          </p:cNvSpPr>
          <p:nvPr>
            <p:ph type="body" sz="quarter" idx="13" hasCustomPrompt="1"/>
            <p:custDataLst>
              <p:tags r:id="rId1"/>
            </p:custDataLst>
          </p:nvPr>
        </p:nvSpPr>
        <p:spPr bwMode="gray">
          <a:xfrm>
            <a:off x="479376" y="404664"/>
            <a:ext cx="7164000" cy="215900"/>
          </a:xfrm>
          <a:prstGeom prst="rect">
            <a:avLst/>
          </a:prstGeom>
        </p:spPr>
        <p:txBody>
          <a:bodyPr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
        <p:nvSpPr>
          <p:cNvPr id="2" name="Title">
            <a:extLst>
              <a:ext uri="{FF2B5EF4-FFF2-40B4-BE49-F238E27FC236}">
                <a16:creationId xmlns:a16="http://schemas.microsoft.com/office/drawing/2014/main" id="{EDF72890-08D2-403D-A65E-6DD4F633E3BA}"/>
              </a:ext>
            </a:extLst>
          </p:cNvPr>
          <p:cNvSpPr>
            <a:spLocks noGrp="1"/>
          </p:cNvSpPr>
          <p:nvPr>
            <p:ph type="title" hasCustomPrompt="1"/>
          </p:nvPr>
        </p:nvSpPr>
        <p:spPr bwMode="gray"/>
        <p:txBody>
          <a:bodyPr/>
          <a:lstStyle>
            <a:lvl1pPr>
              <a:defRPr/>
            </a:lvl1pPr>
          </a:lstStyle>
          <a:p>
            <a:r>
              <a:rPr lang="en-US" dirty="0"/>
              <a:t>Click to edit title</a:t>
            </a:r>
          </a:p>
        </p:txBody>
      </p:sp>
      <p:sp>
        <p:nvSpPr>
          <p:cNvPr id="5" name="Grey Rectangle">
            <a:extLst>
              <a:ext uri="{FF2B5EF4-FFF2-40B4-BE49-F238E27FC236}">
                <a16:creationId xmlns:a16="http://schemas.microsoft.com/office/drawing/2014/main" id="{02EE3BEB-7F7C-417B-BDB5-3AEACA8B78EC}"/>
              </a:ext>
            </a:extLst>
          </p:cNvPr>
          <p:cNvSpPr/>
          <p:nvPr userDrawn="1">
            <p:custDataLst>
              <p:tags r:id="rId2"/>
            </p:custDataLst>
          </p:nvPr>
        </p:nvSpPr>
        <p:spPr bwMode="gray">
          <a:xfrm flipH="1">
            <a:off x="0" y="1340767"/>
            <a:ext cx="3143672" cy="4967957"/>
          </a:xfrm>
          <a:prstGeom prst="rect">
            <a:avLst/>
          </a:prstGeom>
          <a:solidFill>
            <a:srgbClr val="E3E3E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400" b="0" i="0" u="none" baseline="0" noProof="0" dirty="0">
              <a:solidFill>
                <a:srgbClr val="000000"/>
              </a:solidFill>
              <a:latin typeface="Calibri" panose="020F0502020204030204" pitchFamily="34" charset="0"/>
            </a:endParaRPr>
          </a:p>
        </p:txBody>
      </p:sp>
      <p:sp>
        <p:nvSpPr>
          <p:cNvPr id="11" name="Content Placeholder Left">
            <a:extLst>
              <a:ext uri="{FF2B5EF4-FFF2-40B4-BE49-F238E27FC236}">
                <a16:creationId xmlns:a16="http://schemas.microsoft.com/office/drawing/2014/main" id="{59CDA235-7A85-4201-984D-3DF266BEC8C9}"/>
              </a:ext>
            </a:extLst>
          </p:cNvPr>
          <p:cNvSpPr>
            <a:spLocks noGrp="1"/>
          </p:cNvSpPr>
          <p:nvPr>
            <p:ph sz="quarter" idx="12" hasCustomPrompt="1"/>
          </p:nvPr>
        </p:nvSpPr>
        <p:spPr bwMode="gray">
          <a:xfrm>
            <a:off x="479896" y="1628677"/>
            <a:ext cx="2376214" cy="4391125"/>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7" name="Content Placeholder Right">
            <a:extLst>
              <a:ext uri="{FF2B5EF4-FFF2-40B4-BE49-F238E27FC236}">
                <a16:creationId xmlns:a16="http://schemas.microsoft.com/office/drawing/2014/main" id="{CA26B44B-9BF5-4CBF-87F9-C7A9787E0C9A}"/>
              </a:ext>
            </a:extLst>
          </p:cNvPr>
          <p:cNvSpPr>
            <a:spLocks noGrp="1"/>
          </p:cNvSpPr>
          <p:nvPr>
            <p:ph sz="quarter" idx="14" hasCustomPrompt="1"/>
          </p:nvPr>
        </p:nvSpPr>
        <p:spPr bwMode="gray">
          <a:xfrm>
            <a:off x="3432224" y="1628777"/>
            <a:ext cx="8280400" cy="4391125"/>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3" name="Date Placeholder"/>
          <p:cNvSpPr>
            <a:spLocks noGrp="1"/>
          </p:cNvSpPr>
          <p:nvPr>
            <p:ph type="dt" sz="half" idx="15"/>
          </p:nvPr>
        </p:nvSpPr>
        <p:spPr bwMode="gray"/>
        <p:txBody>
          <a:bodyPr/>
          <a:lstStyle/>
          <a:p>
            <a:r>
              <a:rPr lang="en-US"/>
              <a:t>09.08.2018</a:t>
            </a:r>
            <a:endParaRPr lang="en-US" dirty="0"/>
          </a:p>
        </p:txBody>
      </p:sp>
      <p:sp>
        <p:nvSpPr>
          <p:cNvPr id="6" name="Footer Placeholder"/>
          <p:cNvSpPr>
            <a:spLocks noGrp="1"/>
          </p:cNvSpPr>
          <p:nvPr>
            <p:ph type="ftr" sz="quarter" idx="16"/>
          </p:nvPr>
        </p:nvSpPr>
        <p:spPr bwMode="gray"/>
        <p:txBody>
          <a:bodyPr/>
          <a:lstStyle/>
          <a:p>
            <a:endParaRPr lang="en-US" dirty="0"/>
          </a:p>
        </p:txBody>
      </p:sp>
      <p:sp>
        <p:nvSpPr>
          <p:cNvPr id="8" name="Slide Number Placeholder"/>
          <p:cNvSpPr>
            <a:spLocks noGrp="1"/>
          </p:cNvSpPr>
          <p:nvPr>
            <p:ph type="sldNum" sz="quarter" idx="17"/>
          </p:nvPr>
        </p:nvSpPr>
        <p:spPr bwMode="gray"/>
        <p:txBody>
          <a:bodyPr/>
          <a:lstStyle/>
          <a:p>
            <a:fld id="{CCF10D83-73B2-4D20-BE53-AA27B2521160}" type="slidenum">
              <a:rPr lang="en-US" smtClean="0"/>
              <a:pPr/>
              <a:t>‹#›</a:t>
            </a:fld>
            <a:endParaRPr lang="en-US" dirty="0"/>
          </a:p>
        </p:txBody>
      </p:sp>
      <p:sp>
        <p:nvSpPr>
          <p:cNvPr id="15" name="Text Image Area" hidden="1">
            <a:extLst>
              <a:ext uri="{FF2B5EF4-FFF2-40B4-BE49-F238E27FC236}">
                <a16:creationId xmlns:a16="http://schemas.microsoft.com/office/drawing/2014/main" id="{0D09401C-9B51-4C51-BEED-F42B1741E9E7}"/>
              </a:ext>
            </a:extLst>
          </p:cNvPr>
          <p:cNvSpPr/>
          <p:nvPr userDrawn="1">
            <p:custDataLst>
              <p:tags r:id="rId3"/>
            </p:custDataLst>
          </p:nvPr>
        </p:nvSpPr>
        <p:spPr bwMode="gray">
          <a:xfrm>
            <a:off x="0" y="1341000"/>
            <a:ext cx="12192000" cy="5004000"/>
          </a:xfrm>
          <a:prstGeom prst="rect">
            <a:avLst/>
          </a:prstGeom>
          <a:noFill/>
          <a:ln w="19050">
            <a:solidFill>
              <a:srgbClr val="FFE1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10000"/>
              </a:lnSpc>
              <a:spcBef>
                <a:spcPts val="0"/>
              </a:spcBef>
              <a:spcAft>
                <a:spcPts val="0"/>
              </a:spcAft>
            </a:pPr>
            <a:endParaRPr lang="en-US" sz="1400" b="0" i="0" u="none" baseline="0" dirty="0" err="1">
              <a:solidFill>
                <a:srgbClr val="000000"/>
              </a:solidFill>
            </a:endParaRPr>
          </a:p>
        </p:txBody>
      </p:sp>
      <p:sp>
        <p:nvSpPr>
          <p:cNvPr id="13" name="White Area Logo" hidden="1">
            <a:extLst>
              <a:ext uri="{FF2B5EF4-FFF2-40B4-BE49-F238E27FC236}">
                <a16:creationId xmlns:a16="http://schemas.microsoft.com/office/drawing/2014/main" id="{AB76935F-A92E-4CAD-81EE-B38E1F6849D2}"/>
              </a:ext>
            </a:extLst>
          </p:cNvPr>
          <p:cNvSpPr/>
          <p:nvPr userDrawn="1">
            <p:custDataLst>
              <p:tags r:id="rId4"/>
            </p:custDataLst>
          </p:nvPr>
        </p:nvSpPr>
        <p:spPr bwMode="gray">
          <a:xfrm>
            <a:off x="9408000" y="0"/>
            <a:ext cx="2784000" cy="1053000"/>
          </a:xfrm>
          <a:prstGeom prst="rect">
            <a:avLst/>
          </a:prstGeom>
          <a:noFill/>
          <a:ln w="6350">
            <a:solidFill>
              <a:srgbClr val="A31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4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3926120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46.jpe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45.emf"/><Relationship Id="rId17" Type="http://schemas.openxmlformats.org/officeDocument/2006/relationships/image" Target="../media/image50.jpeg"/><Relationship Id="rId2" Type="http://schemas.openxmlformats.org/officeDocument/2006/relationships/tags" Target="../tags/tag6.xml"/><Relationship Id="rId16" Type="http://schemas.openxmlformats.org/officeDocument/2006/relationships/image" Target="../media/image49.jpe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2.xml"/><Relationship Id="rId5" Type="http://schemas.openxmlformats.org/officeDocument/2006/relationships/tags" Target="../tags/tag9.xml"/><Relationship Id="rId15" Type="http://schemas.openxmlformats.org/officeDocument/2006/relationships/image" Target="../media/image48.jpeg"/><Relationship Id="rId10" Type="http://schemas.openxmlformats.org/officeDocument/2006/relationships/slideLayout" Target="../slideLayouts/slideLayout2.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6261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sim 4">
            <a:extLst>
              <a:ext uri="{FF2B5EF4-FFF2-40B4-BE49-F238E27FC236}">
                <a16:creationId xmlns:a16="http://schemas.microsoft.com/office/drawing/2014/main" id="{42FA7279-4D4E-CA7F-9BED-16A72E37167F}"/>
              </a:ext>
            </a:extLst>
          </p:cNvPr>
          <p:cNvPicPr>
            <a:picLocks noChangeAspect="1"/>
          </p:cNvPicPr>
          <p:nvPr/>
        </p:nvPicPr>
        <p:blipFill rotWithShape="1">
          <a:blip r:embed="rId2"/>
          <a:srcRect l="26057" r="27302" b="-2"/>
          <a:stretch/>
        </p:blipFill>
        <p:spPr>
          <a:xfrm>
            <a:off x="20" y="10"/>
            <a:ext cx="3728839" cy="4197358"/>
          </a:xfrm>
          <a:prstGeom prst="rect">
            <a:avLst/>
          </a:prstGeom>
        </p:spPr>
      </p:pic>
      <p:pic>
        <p:nvPicPr>
          <p:cNvPr id="9" name="Resim 8">
            <a:extLst>
              <a:ext uri="{FF2B5EF4-FFF2-40B4-BE49-F238E27FC236}">
                <a16:creationId xmlns:a16="http://schemas.microsoft.com/office/drawing/2014/main" id="{B5B749DF-5900-DF13-AA3A-0542580B9DEE}"/>
              </a:ext>
            </a:extLst>
          </p:cNvPr>
          <p:cNvPicPr>
            <a:picLocks noChangeAspect="1"/>
          </p:cNvPicPr>
          <p:nvPr/>
        </p:nvPicPr>
        <p:blipFill rotWithShape="1">
          <a:blip r:embed="rId3"/>
          <a:srcRect l="20696" r="-1" b="-1"/>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Resim 5">
            <a:extLst>
              <a:ext uri="{FF2B5EF4-FFF2-40B4-BE49-F238E27FC236}">
                <a16:creationId xmlns:a16="http://schemas.microsoft.com/office/drawing/2014/main" id="{CCCA3DD8-8EAD-083E-E651-C4D74858CE57}"/>
              </a:ext>
            </a:extLst>
          </p:cNvPr>
          <p:cNvPicPr>
            <a:picLocks noChangeAspect="1"/>
          </p:cNvPicPr>
          <p:nvPr/>
        </p:nvPicPr>
        <p:blipFill rotWithShape="1">
          <a:blip r:embed="rId4"/>
          <a:srcRect t="20651" b="23035"/>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4" name="Metin kutusu 3">
            <a:extLst>
              <a:ext uri="{FF2B5EF4-FFF2-40B4-BE49-F238E27FC236}">
                <a16:creationId xmlns:a16="http://schemas.microsoft.com/office/drawing/2014/main" id="{919FA580-A169-48E1-E874-A0FECD32C8FF}"/>
              </a:ext>
            </a:extLst>
          </p:cNvPr>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a:solidFill>
                  <a:schemeClr val="tx1"/>
                </a:solidFill>
                <a:latin typeface="+mj-lt"/>
                <a:ea typeface="+mj-ea"/>
                <a:cs typeface="+mj-cs"/>
              </a:rPr>
              <a:t>Endoscope ve Borescope Kontrolleri</a:t>
            </a:r>
          </a:p>
        </p:txBody>
      </p:sp>
      <p:pic>
        <p:nvPicPr>
          <p:cNvPr id="2" name="Resim 1">
            <a:extLst>
              <a:ext uri="{FF2B5EF4-FFF2-40B4-BE49-F238E27FC236}">
                <a16:creationId xmlns:a16="http://schemas.microsoft.com/office/drawing/2014/main" id="{FC8A2E54-5B86-8684-0ED1-D0C8CC443F22}"/>
              </a:ext>
            </a:extLst>
          </p:cNvPr>
          <p:cNvPicPr>
            <a:picLocks noChangeAspect="1"/>
          </p:cNvPicPr>
          <p:nvPr/>
        </p:nvPicPr>
        <p:blipFill>
          <a:blip r:embed="rId5"/>
          <a:stretch>
            <a:fillRect/>
          </a:stretch>
        </p:blipFill>
        <p:spPr>
          <a:xfrm>
            <a:off x="3793349" y="385850"/>
            <a:ext cx="3795702" cy="2982918"/>
          </a:xfrm>
          <a:prstGeom prst="rect">
            <a:avLst/>
          </a:prstGeom>
        </p:spPr>
      </p:pic>
    </p:spTree>
    <p:extLst>
      <p:ext uri="{BB962C8B-B14F-4D97-AF65-F5344CB8AC3E}">
        <p14:creationId xmlns:p14="http://schemas.microsoft.com/office/powerpoint/2010/main" val="1850343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F5A055E1-E0B0-4F25-8B8F-8B6D13B0855F}"/>
              </a:ext>
            </a:extLst>
          </p:cNvPr>
          <p:cNvSpPr>
            <a:spLocks noGrp="1"/>
          </p:cNvSpPr>
          <p:nvPr>
            <p:ph type="title"/>
          </p:nvPr>
        </p:nvSpPr>
        <p:spPr>
          <a:xfrm>
            <a:off x="100158" y="388823"/>
            <a:ext cx="12000146" cy="369332"/>
          </a:xfrm>
          <a:solidFill>
            <a:srgbClr val="C00000"/>
          </a:solidFill>
          <a:ln>
            <a:solidFill>
              <a:srgbClr val="C00000"/>
            </a:solidFill>
          </a:ln>
        </p:spPr>
        <p:txBody>
          <a:bodyPr>
            <a:noAutofit/>
          </a:bodyPr>
          <a:lstStyle/>
          <a:p>
            <a:pPr algn="ctr"/>
            <a:r>
              <a:rPr lang="en-US" sz="3200" b="1" dirty="0" err="1">
                <a:solidFill>
                  <a:schemeClr val="bg1"/>
                </a:solidFill>
                <a:latin typeface="+mn-lt"/>
                <a:ea typeface="+mn-ea"/>
                <a:cs typeface="+mn-cs"/>
              </a:rPr>
              <a:t>Neden</a:t>
            </a:r>
            <a:r>
              <a:rPr lang="en-US" sz="3200" b="1" dirty="0">
                <a:solidFill>
                  <a:schemeClr val="bg1"/>
                </a:solidFill>
                <a:latin typeface="+mn-lt"/>
                <a:ea typeface="+mn-ea"/>
                <a:cs typeface="+mn-cs"/>
              </a:rPr>
              <a:t> Makina </a:t>
            </a:r>
            <a:r>
              <a:rPr lang="en-US" sz="3200" b="1" dirty="0" err="1">
                <a:solidFill>
                  <a:schemeClr val="bg1"/>
                </a:solidFill>
                <a:latin typeface="+mn-lt"/>
                <a:ea typeface="+mn-ea"/>
                <a:cs typeface="+mn-cs"/>
              </a:rPr>
              <a:t>Sağlığı</a:t>
            </a:r>
            <a:r>
              <a:rPr lang="en-US" sz="3200" b="1" dirty="0">
                <a:solidFill>
                  <a:schemeClr val="bg1"/>
                </a:solidFill>
                <a:latin typeface="+mn-lt"/>
                <a:ea typeface="+mn-ea"/>
                <a:cs typeface="+mn-cs"/>
              </a:rPr>
              <a:t> </a:t>
            </a:r>
            <a:r>
              <a:rPr lang="en-US" sz="3200" b="1" dirty="0" err="1">
                <a:solidFill>
                  <a:schemeClr val="bg1"/>
                </a:solidFill>
                <a:latin typeface="+mn-lt"/>
                <a:ea typeface="+mn-ea"/>
                <a:cs typeface="+mn-cs"/>
              </a:rPr>
              <a:t>İzleme</a:t>
            </a:r>
            <a:r>
              <a:rPr lang="en-US" sz="3200" b="1" dirty="0">
                <a:solidFill>
                  <a:schemeClr val="bg1"/>
                </a:solidFill>
                <a:latin typeface="+mn-lt"/>
                <a:ea typeface="+mn-ea"/>
                <a:cs typeface="+mn-cs"/>
              </a:rPr>
              <a:t> </a:t>
            </a:r>
            <a:r>
              <a:rPr lang="en-US" sz="3200" b="1" dirty="0" err="1">
                <a:solidFill>
                  <a:schemeClr val="bg1"/>
                </a:solidFill>
                <a:latin typeface="+mn-lt"/>
                <a:ea typeface="+mn-ea"/>
                <a:cs typeface="+mn-cs"/>
              </a:rPr>
              <a:t>Sistemlerinde</a:t>
            </a:r>
            <a:r>
              <a:rPr lang="en-US" sz="3200" b="1" dirty="0">
                <a:solidFill>
                  <a:schemeClr val="bg1"/>
                </a:solidFill>
                <a:latin typeface="+mn-lt"/>
                <a:ea typeface="+mn-ea"/>
                <a:cs typeface="+mn-cs"/>
              </a:rPr>
              <a:t> </a:t>
            </a:r>
            <a:r>
              <a:rPr lang="en-US" sz="3200" b="1" dirty="0" err="1">
                <a:solidFill>
                  <a:schemeClr val="bg1"/>
                </a:solidFill>
                <a:latin typeface="+mn-lt"/>
                <a:ea typeface="+mn-ea"/>
                <a:cs typeface="+mn-cs"/>
              </a:rPr>
              <a:t>Vibrasyon</a:t>
            </a:r>
            <a:r>
              <a:rPr lang="en-US" sz="3200" b="1" dirty="0">
                <a:solidFill>
                  <a:schemeClr val="bg1"/>
                </a:solidFill>
                <a:latin typeface="+mn-lt"/>
                <a:ea typeface="+mn-ea"/>
                <a:cs typeface="+mn-cs"/>
              </a:rPr>
              <a:t> </a:t>
            </a:r>
            <a:r>
              <a:rPr lang="en-US" sz="3200" b="1" dirty="0" err="1">
                <a:solidFill>
                  <a:schemeClr val="bg1"/>
                </a:solidFill>
                <a:latin typeface="+mn-lt"/>
                <a:ea typeface="+mn-ea"/>
                <a:cs typeface="+mn-cs"/>
              </a:rPr>
              <a:t>Ölçümü</a:t>
            </a:r>
            <a:r>
              <a:rPr lang="en-US" sz="3200" b="1" dirty="0">
                <a:solidFill>
                  <a:schemeClr val="bg1"/>
                </a:solidFill>
                <a:latin typeface="+mn-lt"/>
                <a:ea typeface="+mn-ea"/>
                <a:cs typeface="+mn-cs"/>
              </a:rPr>
              <a:t>? </a:t>
            </a:r>
          </a:p>
        </p:txBody>
      </p:sp>
      <p:sp>
        <p:nvSpPr>
          <p:cNvPr id="47" name="Content Placeholder 46">
            <a:extLst>
              <a:ext uri="{FF2B5EF4-FFF2-40B4-BE49-F238E27FC236}">
                <a16:creationId xmlns:a16="http://schemas.microsoft.com/office/drawing/2014/main" id="{167D8121-2F6E-4408-ABAA-BCD7E4F37CDF}"/>
              </a:ext>
            </a:extLst>
          </p:cNvPr>
          <p:cNvSpPr>
            <a:spLocks noGrp="1"/>
          </p:cNvSpPr>
          <p:nvPr>
            <p:ph sz="quarter" idx="12"/>
          </p:nvPr>
        </p:nvSpPr>
        <p:spPr>
          <a:xfrm>
            <a:off x="1" y="1354022"/>
            <a:ext cx="3141712" cy="4938899"/>
          </a:xfrm>
          <a:solidFill>
            <a:schemeClr val="tx1">
              <a:lumMod val="65000"/>
              <a:lumOff val="35000"/>
            </a:schemeClr>
          </a:solidFill>
        </p:spPr>
        <p:txBody>
          <a:bodyPr>
            <a:normAutofit lnSpcReduction="10000"/>
          </a:bodyPr>
          <a:lstStyle/>
          <a:p>
            <a:pPr marL="205043" lvl="1" indent="0">
              <a:buClr>
                <a:schemeClr val="hlink"/>
              </a:buClr>
              <a:buSzPts val="1400"/>
              <a:buNone/>
            </a:pPr>
            <a:endParaRPr lang="tr-TR" dirty="0">
              <a:solidFill>
                <a:srgbClr val="FFFF00"/>
              </a:solidFill>
            </a:endParaRPr>
          </a:p>
          <a:p>
            <a:pPr marL="205043" lvl="1" indent="0">
              <a:buClr>
                <a:schemeClr val="hlink"/>
              </a:buClr>
              <a:buSzPts val="1400"/>
              <a:buNone/>
            </a:pPr>
            <a:r>
              <a:rPr lang="tr-TR" dirty="0">
                <a:solidFill>
                  <a:srgbClr val="FFFF00"/>
                </a:solidFill>
              </a:rPr>
              <a:t>KESTİRİMCİ BAKIMDA VİBRASYON ÖLÇÜMLERİ ESASTIR.</a:t>
            </a:r>
          </a:p>
          <a:p>
            <a:pPr marL="586028" lvl="1" indent="-380985">
              <a:buClr>
                <a:schemeClr val="hlink"/>
              </a:buClr>
              <a:buSzPts val="1400"/>
              <a:buFont typeface="Wingdings" panose="05000000000000000000" pitchFamily="2" charset="2"/>
              <a:buChar char="v"/>
            </a:pPr>
            <a:endParaRPr lang="tr-TR" dirty="0"/>
          </a:p>
          <a:p>
            <a:pPr marL="205043" lvl="1" indent="0">
              <a:buClr>
                <a:schemeClr val="hlink"/>
              </a:buClr>
              <a:buSzPts val="1400"/>
              <a:buNone/>
            </a:pPr>
            <a:endParaRPr lang="tr-TR" dirty="0">
              <a:solidFill>
                <a:schemeClr val="bg1"/>
              </a:solidFill>
            </a:endParaRPr>
          </a:p>
          <a:p>
            <a:pPr marL="205043" lvl="1" indent="0">
              <a:buClr>
                <a:schemeClr val="hlink"/>
              </a:buClr>
              <a:buSzPts val="1400"/>
              <a:buNone/>
            </a:pPr>
            <a:r>
              <a:rPr lang="tr-TR" dirty="0">
                <a:solidFill>
                  <a:schemeClr val="bg1"/>
                </a:solidFill>
              </a:rPr>
              <a:t>Dönen makinaların sağlığı ile ilgili en ayrıntılı, en doğru ve en erken bilgiyi, ilgili makinanın yatakları üzerinden alınan titreşim ölçümlerinin analizi ile edinilir. </a:t>
            </a:r>
            <a:endParaRPr lang="en-US" dirty="0">
              <a:solidFill>
                <a:schemeClr val="bg1"/>
              </a:solidFill>
            </a:endParaRPr>
          </a:p>
        </p:txBody>
      </p:sp>
      <p:pic>
        <p:nvPicPr>
          <p:cNvPr id="7" name="Picture 122">
            <a:extLst>
              <a:ext uri="{FF2B5EF4-FFF2-40B4-BE49-F238E27FC236}">
                <a16:creationId xmlns:a16="http://schemas.microsoft.com/office/drawing/2014/main" id="{CDCB4C3C-59EA-4891-89CD-0E3BD354178E}"/>
              </a:ext>
            </a:extLst>
          </p:cNvPr>
          <p:cNvPicPr>
            <a:picLocks noChangeAspect="1" noChangeArrowheads="1"/>
          </p:cNvPicPr>
          <p:nvPr/>
        </p:nvPicPr>
        <p:blipFill>
          <a:blip r:embed="rId3"/>
          <a:srcRect/>
          <a:stretch>
            <a:fillRect/>
          </a:stretch>
        </p:blipFill>
        <p:spPr bwMode="auto">
          <a:xfrm>
            <a:off x="7301072" y="1825425"/>
            <a:ext cx="546738" cy="541072"/>
          </a:xfrm>
          <a:prstGeom prst="rect">
            <a:avLst/>
          </a:prstGeom>
          <a:noFill/>
          <a:ln w="19050" algn="ctr">
            <a:noFill/>
            <a:miter lim="800000"/>
            <a:headEnd/>
            <a:tailEnd/>
          </a:ln>
          <a:effectLst/>
        </p:spPr>
      </p:pic>
      <p:sp>
        <p:nvSpPr>
          <p:cNvPr id="8" name="Freeform 4">
            <a:extLst>
              <a:ext uri="{FF2B5EF4-FFF2-40B4-BE49-F238E27FC236}">
                <a16:creationId xmlns:a16="http://schemas.microsoft.com/office/drawing/2014/main" id="{2D09910E-A68B-4AA7-873B-C0D2B485958F}"/>
              </a:ext>
            </a:extLst>
          </p:cNvPr>
          <p:cNvSpPr>
            <a:spLocks/>
          </p:cNvSpPr>
          <p:nvPr/>
        </p:nvSpPr>
        <p:spPr bwMode="auto">
          <a:xfrm>
            <a:off x="4245773" y="2274773"/>
            <a:ext cx="5470525" cy="2828925"/>
          </a:xfrm>
          <a:custGeom>
            <a:avLst/>
            <a:gdLst/>
            <a:ahLst/>
            <a:cxnLst>
              <a:cxn ang="0">
                <a:pos x="3446" y="1782"/>
              </a:cxn>
              <a:cxn ang="0">
                <a:pos x="3401" y="1237"/>
              </a:cxn>
              <a:cxn ang="0">
                <a:pos x="3238" y="705"/>
              </a:cxn>
              <a:cxn ang="0">
                <a:pos x="2766" y="285"/>
              </a:cxn>
              <a:cxn ang="0">
                <a:pos x="1741" y="80"/>
              </a:cxn>
              <a:cxn ang="0">
                <a:pos x="906" y="13"/>
              </a:cxn>
              <a:cxn ang="0">
                <a:pos x="0" y="0"/>
              </a:cxn>
            </a:cxnLst>
            <a:rect l="0" t="0" r="r" b="b"/>
            <a:pathLst>
              <a:path w="3446" h="1782">
                <a:moveTo>
                  <a:pt x="3446" y="1782"/>
                </a:moveTo>
                <a:cubicBezTo>
                  <a:pt x="3435" y="1589"/>
                  <a:pt x="3436" y="1416"/>
                  <a:pt x="3401" y="1237"/>
                </a:cubicBezTo>
                <a:cubicBezTo>
                  <a:pt x="3366" y="1058"/>
                  <a:pt x="3344" y="864"/>
                  <a:pt x="3238" y="705"/>
                </a:cubicBezTo>
                <a:cubicBezTo>
                  <a:pt x="3132" y="546"/>
                  <a:pt x="3015" y="389"/>
                  <a:pt x="2766" y="285"/>
                </a:cubicBezTo>
                <a:cubicBezTo>
                  <a:pt x="2517" y="181"/>
                  <a:pt x="2051" y="125"/>
                  <a:pt x="1741" y="80"/>
                </a:cubicBezTo>
                <a:cubicBezTo>
                  <a:pt x="1431" y="35"/>
                  <a:pt x="1196" y="26"/>
                  <a:pt x="906" y="13"/>
                </a:cubicBezTo>
                <a:cubicBezTo>
                  <a:pt x="616" y="0"/>
                  <a:pt x="189" y="3"/>
                  <a:pt x="0" y="0"/>
                </a:cubicBezTo>
              </a:path>
            </a:pathLst>
          </a:custGeom>
          <a:noFill/>
          <a:ln w="19050" cap="flat" cmpd="sng">
            <a:solidFill>
              <a:schemeClr val="tx1"/>
            </a:solidFill>
            <a:prstDash val="solid"/>
            <a:round/>
            <a:headEnd/>
            <a:tailEnd/>
          </a:ln>
          <a:effectLst/>
        </p:spPr>
        <p:txBody>
          <a:bodyPr lIns="36000" rIns="54000" bIns="36000"/>
          <a:lstStyle/>
          <a:p>
            <a:endParaRPr lang="en-US" dirty="0"/>
          </a:p>
        </p:txBody>
      </p:sp>
      <p:sp>
        <p:nvSpPr>
          <p:cNvPr id="9" name="Line 5">
            <a:extLst>
              <a:ext uri="{FF2B5EF4-FFF2-40B4-BE49-F238E27FC236}">
                <a16:creationId xmlns:a16="http://schemas.microsoft.com/office/drawing/2014/main" id="{B5A30478-3CCD-47E7-B0BE-DCAF044C9BAE}"/>
              </a:ext>
            </a:extLst>
          </p:cNvPr>
          <p:cNvSpPr>
            <a:spLocks noChangeShapeType="1"/>
          </p:cNvSpPr>
          <p:nvPr/>
        </p:nvSpPr>
        <p:spPr bwMode="auto">
          <a:xfrm flipV="1">
            <a:off x="4244184" y="2041411"/>
            <a:ext cx="1588" cy="3044825"/>
          </a:xfrm>
          <a:prstGeom prst="line">
            <a:avLst/>
          </a:prstGeom>
          <a:noFill/>
          <a:ln w="19050">
            <a:solidFill>
              <a:schemeClr val="tx1"/>
            </a:solidFill>
            <a:round/>
            <a:headEnd/>
            <a:tailEnd type="triangle" w="med" len="med"/>
          </a:ln>
          <a:effectLst/>
        </p:spPr>
        <p:txBody>
          <a:bodyPr/>
          <a:lstStyle/>
          <a:p>
            <a:endParaRPr lang="en-US" dirty="0"/>
          </a:p>
        </p:txBody>
      </p:sp>
      <p:sp>
        <p:nvSpPr>
          <p:cNvPr id="10" name="Line 6">
            <a:extLst>
              <a:ext uri="{FF2B5EF4-FFF2-40B4-BE49-F238E27FC236}">
                <a16:creationId xmlns:a16="http://schemas.microsoft.com/office/drawing/2014/main" id="{9C841530-870F-4017-9DDD-762C9AA5FB0B}"/>
              </a:ext>
            </a:extLst>
          </p:cNvPr>
          <p:cNvSpPr>
            <a:spLocks noChangeShapeType="1"/>
          </p:cNvSpPr>
          <p:nvPr/>
        </p:nvSpPr>
        <p:spPr bwMode="auto">
          <a:xfrm>
            <a:off x="4244184" y="5086235"/>
            <a:ext cx="6613525" cy="0"/>
          </a:xfrm>
          <a:prstGeom prst="line">
            <a:avLst/>
          </a:prstGeom>
          <a:noFill/>
          <a:ln w="19050">
            <a:solidFill>
              <a:schemeClr val="tx1"/>
            </a:solidFill>
            <a:round/>
            <a:headEnd/>
            <a:tailEnd type="triangle" w="med" len="med"/>
          </a:ln>
          <a:effectLst/>
        </p:spPr>
        <p:txBody>
          <a:bodyPr/>
          <a:lstStyle/>
          <a:p>
            <a:endParaRPr lang="en-US" dirty="0"/>
          </a:p>
        </p:txBody>
      </p:sp>
      <p:sp>
        <p:nvSpPr>
          <p:cNvPr id="11" name="Text Box 7">
            <a:extLst>
              <a:ext uri="{FF2B5EF4-FFF2-40B4-BE49-F238E27FC236}">
                <a16:creationId xmlns:a16="http://schemas.microsoft.com/office/drawing/2014/main" id="{DFE84D2A-3259-48BD-9E6E-6CE5C8241EDB}"/>
              </a:ext>
            </a:extLst>
          </p:cNvPr>
          <p:cNvSpPr txBox="1">
            <a:spLocks noChangeArrowheads="1"/>
          </p:cNvSpPr>
          <p:nvPr/>
        </p:nvSpPr>
        <p:spPr bwMode="auto">
          <a:xfrm rot="16200000">
            <a:off x="3090072" y="2679659"/>
            <a:ext cx="1968500" cy="298303"/>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400" b="1" dirty="0">
                <a:solidFill>
                  <a:schemeClr val="dk2"/>
                </a:solidFill>
              </a:rPr>
              <a:t>Machine state</a:t>
            </a:r>
          </a:p>
        </p:txBody>
      </p:sp>
      <p:sp>
        <p:nvSpPr>
          <p:cNvPr id="12" name="Oval 8">
            <a:extLst>
              <a:ext uri="{FF2B5EF4-FFF2-40B4-BE49-F238E27FC236}">
                <a16:creationId xmlns:a16="http://schemas.microsoft.com/office/drawing/2014/main" id="{E96B9AD0-C809-49D2-9DED-A6B24355F7D0}"/>
              </a:ext>
            </a:extLst>
          </p:cNvPr>
          <p:cNvSpPr>
            <a:spLocks noChangeArrowheads="1"/>
          </p:cNvSpPr>
          <p:nvPr/>
        </p:nvSpPr>
        <p:spPr bwMode="auto">
          <a:xfrm>
            <a:off x="5480848" y="2223973"/>
            <a:ext cx="130175" cy="125413"/>
          </a:xfrm>
          <a:prstGeom prst="ellipse">
            <a:avLst/>
          </a:prstGeom>
          <a:solidFill>
            <a:schemeClr val="dk2"/>
          </a:solidFill>
          <a:ln w="9525">
            <a:solidFill>
              <a:schemeClr val="dk2"/>
            </a:solidFill>
            <a:round/>
            <a:headEnd/>
            <a:tailEnd/>
          </a:ln>
          <a:effectLst/>
        </p:spPr>
        <p:txBody>
          <a:bodyPr wrap="none" anchor="ctr"/>
          <a:lstStyle/>
          <a:p>
            <a:endParaRPr lang="en-US" dirty="0"/>
          </a:p>
        </p:txBody>
      </p:sp>
      <p:sp>
        <p:nvSpPr>
          <p:cNvPr id="13" name="Text Box 9">
            <a:extLst>
              <a:ext uri="{FF2B5EF4-FFF2-40B4-BE49-F238E27FC236}">
                <a16:creationId xmlns:a16="http://schemas.microsoft.com/office/drawing/2014/main" id="{8D2723CC-C364-4797-B3E0-A8BADF507087}"/>
              </a:ext>
            </a:extLst>
          </p:cNvPr>
          <p:cNvSpPr txBox="1">
            <a:spLocks noChangeArrowheads="1"/>
          </p:cNvSpPr>
          <p:nvPr/>
        </p:nvSpPr>
        <p:spPr bwMode="auto">
          <a:xfrm>
            <a:off x="4779845" y="1690383"/>
            <a:ext cx="1112837" cy="513747"/>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400" dirty="0"/>
              <a:t>Change of condition</a:t>
            </a:r>
          </a:p>
        </p:txBody>
      </p:sp>
      <p:sp>
        <p:nvSpPr>
          <p:cNvPr id="15" name="Oval 12">
            <a:extLst>
              <a:ext uri="{FF2B5EF4-FFF2-40B4-BE49-F238E27FC236}">
                <a16:creationId xmlns:a16="http://schemas.microsoft.com/office/drawing/2014/main" id="{DCE70856-F4DF-4DB9-9A5E-0B65D7F0FC48}"/>
              </a:ext>
            </a:extLst>
          </p:cNvPr>
          <p:cNvSpPr>
            <a:spLocks noChangeArrowheads="1"/>
          </p:cNvSpPr>
          <p:nvPr/>
        </p:nvSpPr>
        <p:spPr bwMode="auto">
          <a:xfrm>
            <a:off x="8573298" y="2674823"/>
            <a:ext cx="130175" cy="125413"/>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6" name="Text Box 13">
            <a:extLst>
              <a:ext uri="{FF2B5EF4-FFF2-40B4-BE49-F238E27FC236}">
                <a16:creationId xmlns:a16="http://schemas.microsoft.com/office/drawing/2014/main" id="{AEE25DF9-96B1-4C9B-B3D0-815E734E4A80}"/>
              </a:ext>
            </a:extLst>
          </p:cNvPr>
          <p:cNvSpPr txBox="1">
            <a:spLocks noChangeArrowheads="1"/>
          </p:cNvSpPr>
          <p:nvPr/>
        </p:nvSpPr>
        <p:spPr bwMode="auto">
          <a:xfrm>
            <a:off x="8636798" y="2471623"/>
            <a:ext cx="1076325" cy="298303"/>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400" dirty="0"/>
              <a:t>Noise</a:t>
            </a:r>
          </a:p>
        </p:txBody>
      </p:sp>
      <p:sp>
        <p:nvSpPr>
          <p:cNvPr id="17" name="Oval 14">
            <a:extLst>
              <a:ext uri="{FF2B5EF4-FFF2-40B4-BE49-F238E27FC236}">
                <a16:creationId xmlns:a16="http://schemas.microsoft.com/office/drawing/2014/main" id="{0DC786E6-6A31-40C0-B9A2-A9018708BA1C}"/>
              </a:ext>
            </a:extLst>
          </p:cNvPr>
          <p:cNvSpPr>
            <a:spLocks noChangeArrowheads="1"/>
          </p:cNvSpPr>
          <p:nvPr/>
        </p:nvSpPr>
        <p:spPr bwMode="auto">
          <a:xfrm>
            <a:off x="9367048" y="3395547"/>
            <a:ext cx="130175" cy="127000"/>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8" name="Text Box 15">
            <a:extLst>
              <a:ext uri="{FF2B5EF4-FFF2-40B4-BE49-F238E27FC236}">
                <a16:creationId xmlns:a16="http://schemas.microsoft.com/office/drawing/2014/main" id="{C63D6416-8CB4-438F-AD3B-D20A08861986}"/>
              </a:ext>
            </a:extLst>
          </p:cNvPr>
          <p:cNvSpPr txBox="1">
            <a:spLocks noChangeArrowheads="1"/>
          </p:cNvSpPr>
          <p:nvPr/>
        </p:nvSpPr>
        <p:spPr bwMode="auto">
          <a:xfrm>
            <a:off x="9382028" y="3115500"/>
            <a:ext cx="1123950" cy="298303"/>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400" dirty="0"/>
              <a:t>Temperature</a:t>
            </a:r>
          </a:p>
        </p:txBody>
      </p:sp>
      <p:sp>
        <p:nvSpPr>
          <p:cNvPr id="19" name="Text Box 19">
            <a:extLst>
              <a:ext uri="{FF2B5EF4-FFF2-40B4-BE49-F238E27FC236}">
                <a16:creationId xmlns:a16="http://schemas.microsoft.com/office/drawing/2014/main" id="{68CEFA8B-E0DD-4467-B0F9-037E64174FAA}"/>
              </a:ext>
            </a:extLst>
          </p:cNvPr>
          <p:cNvSpPr txBox="1">
            <a:spLocks noChangeArrowheads="1"/>
          </p:cNvSpPr>
          <p:nvPr/>
        </p:nvSpPr>
        <p:spPr bwMode="auto">
          <a:xfrm>
            <a:off x="6958809" y="5878397"/>
            <a:ext cx="2201863" cy="369332"/>
          </a:xfrm>
          <a:prstGeom prst="rect">
            <a:avLst/>
          </a:prstGeom>
          <a:noFill/>
          <a:ln w="9525">
            <a:noFill/>
            <a:miter lim="800000"/>
            <a:headEnd/>
            <a:tailEnd/>
          </a:ln>
          <a:effectLst/>
        </p:spPr>
        <p:txBody>
          <a:bodyPr>
            <a:spAutoFit/>
          </a:bodyPr>
          <a:lstStyle/>
          <a:p>
            <a:pPr algn="ctr">
              <a:spcBef>
                <a:spcPct val="50000"/>
              </a:spcBef>
            </a:pPr>
            <a:r>
              <a:rPr lang="en-US" b="1">
                <a:solidFill>
                  <a:schemeClr val="dk2"/>
                </a:solidFill>
              </a:rPr>
              <a:t>Warning time</a:t>
            </a:r>
            <a:endParaRPr lang="en-US" b="1" dirty="0">
              <a:solidFill>
                <a:schemeClr val="dk2"/>
              </a:solidFill>
            </a:endParaRPr>
          </a:p>
        </p:txBody>
      </p:sp>
      <p:sp>
        <p:nvSpPr>
          <p:cNvPr id="20" name="Line 20">
            <a:extLst>
              <a:ext uri="{FF2B5EF4-FFF2-40B4-BE49-F238E27FC236}">
                <a16:creationId xmlns:a16="http://schemas.microsoft.com/office/drawing/2014/main" id="{59DAAABA-C097-43B9-8A10-2CE63D456C99}"/>
              </a:ext>
            </a:extLst>
          </p:cNvPr>
          <p:cNvSpPr>
            <a:spLocks noChangeShapeType="1"/>
          </p:cNvSpPr>
          <p:nvPr/>
        </p:nvSpPr>
        <p:spPr bwMode="auto">
          <a:xfrm>
            <a:off x="5539584" y="2349385"/>
            <a:ext cx="0" cy="2736850"/>
          </a:xfrm>
          <a:prstGeom prst="line">
            <a:avLst/>
          </a:prstGeom>
          <a:noFill/>
          <a:ln w="9525">
            <a:solidFill>
              <a:schemeClr val="dk2"/>
            </a:solidFill>
            <a:prstDash val="lgDash"/>
            <a:round/>
            <a:headEnd/>
            <a:tailEnd/>
          </a:ln>
          <a:effectLst/>
        </p:spPr>
        <p:txBody>
          <a:bodyPr lIns="36000" rIns="54000" bIns="36000"/>
          <a:lstStyle/>
          <a:p>
            <a:endParaRPr lang="en-US" dirty="0"/>
          </a:p>
        </p:txBody>
      </p:sp>
      <p:sp>
        <p:nvSpPr>
          <p:cNvPr id="21" name="Line 21">
            <a:extLst>
              <a:ext uri="{FF2B5EF4-FFF2-40B4-BE49-F238E27FC236}">
                <a16:creationId xmlns:a16="http://schemas.microsoft.com/office/drawing/2014/main" id="{35286E44-DB7F-45F2-BE46-E05288DEB080}"/>
              </a:ext>
            </a:extLst>
          </p:cNvPr>
          <p:cNvSpPr>
            <a:spLocks noChangeShapeType="1"/>
          </p:cNvSpPr>
          <p:nvPr/>
        </p:nvSpPr>
        <p:spPr bwMode="auto">
          <a:xfrm flipH="1">
            <a:off x="6403184" y="2349385"/>
            <a:ext cx="1588" cy="3600450"/>
          </a:xfrm>
          <a:prstGeom prst="line">
            <a:avLst/>
          </a:prstGeom>
          <a:noFill/>
          <a:ln w="9525">
            <a:solidFill>
              <a:schemeClr val="accent2"/>
            </a:solidFill>
            <a:prstDash val="lgDash"/>
            <a:round/>
            <a:headEnd/>
            <a:tailEnd/>
          </a:ln>
          <a:effectLst/>
        </p:spPr>
        <p:txBody>
          <a:bodyPr lIns="36000" rIns="54000" bIns="36000"/>
          <a:lstStyle/>
          <a:p>
            <a:endParaRPr lang="en-US" dirty="0"/>
          </a:p>
        </p:txBody>
      </p:sp>
      <p:sp>
        <p:nvSpPr>
          <p:cNvPr id="22" name="Line 22">
            <a:extLst>
              <a:ext uri="{FF2B5EF4-FFF2-40B4-BE49-F238E27FC236}">
                <a16:creationId xmlns:a16="http://schemas.microsoft.com/office/drawing/2014/main" id="{98C8B167-26BE-4B67-8B6E-0963EEF82E17}"/>
              </a:ext>
            </a:extLst>
          </p:cNvPr>
          <p:cNvSpPr>
            <a:spLocks noChangeShapeType="1"/>
          </p:cNvSpPr>
          <p:nvPr/>
        </p:nvSpPr>
        <p:spPr bwMode="auto">
          <a:xfrm>
            <a:off x="8636797" y="2709747"/>
            <a:ext cx="0" cy="3024188"/>
          </a:xfrm>
          <a:prstGeom prst="line">
            <a:avLst/>
          </a:prstGeom>
          <a:noFill/>
          <a:ln w="9525">
            <a:solidFill>
              <a:schemeClr val="tx1"/>
            </a:solidFill>
            <a:prstDash val="lgDash"/>
            <a:round/>
            <a:headEnd/>
            <a:tailEnd/>
          </a:ln>
          <a:effectLst/>
        </p:spPr>
        <p:txBody>
          <a:bodyPr lIns="36000" rIns="54000" bIns="36000"/>
          <a:lstStyle/>
          <a:p>
            <a:endParaRPr lang="en-US" dirty="0"/>
          </a:p>
        </p:txBody>
      </p:sp>
      <p:sp>
        <p:nvSpPr>
          <p:cNvPr id="23" name="Line 23">
            <a:extLst>
              <a:ext uri="{FF2B5EF4-FFF2-40B4-BE49-F238E27FC236}">
                <a16:creationId xmlns:a16="http://schemas.microsoft.com/office/drawing/2014/main" id="{1360573A-44F3-4EA9-94AC-4A7897A4CD3E}"/>
              </a:ext>
            </a:extLst>
          </p:cNvPr>
          <p:cNvSpPr>
            <a:spLocks noChangeShapeType="1"/>
          </p:cNvSpPr>
          <p:nvPr/>
        </p:nvSpPr>
        <p:spPr bwMode="auto">
          <a:xfrm>
            <a:off x="9427372" y="3501911"/>
            <a:ext cx="0" cy="2016125"/>
          </a:xfrm>
          <a:prstGeom prst="line">
            <a:avLst/>
          </a:prstGeom>
          <a:noFill/>
          <a:ln w="9525">
            <a:solidFill>
              <a:schemeClr val="tx1"/>
            </a:solidFill>
            <a:prstDash val="lgDash"/>
            <a:round/>
            <a:headEnd/>
            <a:tailEnd/>
          </a:ln>
          <a:effectLst/>
        </p:spPr>
        <p:txBody>
          <a:bodyPr lIns="36000" rIns="54000" bIns="36000"/>
          <a:lstStyle/>
          <a:p>
            <a:endParaRPr lang="en-US" dirty="0"/>
          </a:p>
        </p:txBody>
      </p:sp>
      <p:sp>
        <p:nvSpPr>
          <p:cNvPr id="24" name="Line 25">
            <a:extLst>
              <a:ext uri="{FF2B5EF4-FFF2-40B4-BE49-F238E27FC236}">
                <a16:creationId xmlns:a16="http://schemas.microsoft.com/office/drawing/2014/main" id="{414BDD60-4BAC-4623-A6C4-65A7F01EBAC4}"/>
              </a:ext>
            </a:extLst>
          </p:cNvPr>
          <p:cNvSpPr>
            <a:spLocks noChangeShapeType="1"/>
          </p:cNvSpPr>
          <p:nvPr/>
        </p:nvSpPr>
        <p:spPr bwMode="auto">
          <a:xfrm>
            <a:off x="9716297" y="5086235"/>
            <a:ext cx="0" cy="863600"/>
          </a:xfrm>
          <a:prstGeom prst="line">
            <a:avLst/>
          </a:prstGeom>
          <a:noFill/>
          <a:ln w="9525">
            <a:solidFill>
              <a:schemeClr val="tx1"/>
            </a:solidFill>
            <a:prstDash val="lgDash"/>
            <a:round/>
            <a:headEnd/>
            <a:tailEnd/>
          </a:ln>
          <a:effectLst/>
        </p:spPr>
        <p:txBody>
          <a:bodyPr lIns="36000" rIns="54000" bIns="36000"/>
          <a:lstStyle/>
          <a:p>
            <a:endParaRPr lang="en-US" dirty="0"/>
          </a:p>
        </p:txBody>
      </p:sp>
      <p:sp>
        <p:nvSpPr>
          <p:cNvPr id="25" name="Text Box 26">
            <a:extLst>
              <a:ext uri="{FF2B5EF4-FFF2-40B4-BE49-F238E27FC236}">
                <a16:creationId xmlns:a16="http://schemas.microsoft.com/office/drawing/2014/main" id="{973C732A-76F9-4FE3-A856-20F96F707E5E}"/>
              </a:ext>
            </a:extLst>
          </p:cNvPr>
          <p:cNvSpPr txBox="1">
            <a:spLocks noChangeArrowheads="1"/>
          </p:cNvSpPr>
          <p:nvPr/>
        </p:nvSpPr>
        <p:spPr bwMode="auto">
          <a:xfrm>
            <a:off x="9879809" y="5302135"/>
            <a:ext cx="785813" cy="267525"/>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200" b="1">
                <a:solidFill>
                  <a:schemeClr val="dk2"/>
                </a:solidFill>
              </a:rPr>
              <a:t>Days</a:t>
            </a:r>
            <a:endParaRPr lang="en-US" sz="1200" b="1" dirty="0">
              <a:solidFill>
                <a:schemeClr val="dk2"/>
              </a:solidFill>
            </a:endParaRPr>
          </a:p>
        </p:txBody>
      </p:sp>
      <p:sp>
        <p:nvSpPr>
          <p:cNvPr id="26" name="Text Box 27">
            <a:extLst>
              <a:ext uri="{FF2B5EF4-FFF2-40B4-BE49-F238E27FC236}">
                <a16:creationId xmlns:a16="http://schemas.microsoft.com/office/drawing/2014/main" id="{A02CC499-EFEB-4D0B-8EF0-BF2B83CB8254}"/>
              </a:ext>
            </a:extLst>
          </p:cNvPr>
          <p:cNvSpPr txBox="1">
            <a:spLocks noChangeArrowheads="1"/>
          </p:cNvSpPr>
          <p:nvPr/>
        </p:nvSpPr>
        <p:spPr bwMode="auto">
          <a:xfrm>
            <a:off x="9879809" y="5522797"/>
            <a:ext cx="785813" cy="267525"/>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200" b="1">
                <a:solidFill>
                  <a:schemeClr val="dk2"/>
                </a:solidFill>
              </a:rPr>
              <a:t>Weeks</a:t>
            </a:r>
            <a:endParaRPr lang="en-US" sz="1200" b="1" dirty="0">
              <a:solidFill>
                <a:schemeClr val="dk2"/>
              </a:solidFill>
            </a:endParaRPr>
          </a:p>
        </p:txBody>
      </p:sp>
      <p:sp>
        <p:nvSpPr>
          <p:cNvPr id="27" name="Text Box 28">
            <a:extLst>
              <a:ext uri="{FF2B5EF4-FFF2-40B4-BE49-F238E27FC236}">
                <a16:creationId xmlns:a16="http://schemas.microsoft.com/office/drawing/2014/main" id="{9D26EA41-37E6-40C3-902A-C638D54433F3}"/>
              </a:ext>
            </a:extLst>
          </p:cNvPr>
          <p:cNvSpPr txBox="1">
            <a:spLocks noChangeArrowheads="1"/>
          </p:cNvSpPr>
          <p:nvPr/>
        </p:nvSpPr>
        <p:spPr bwMode="auto">
          <a:xfrm>
            <a:off x="9879809" y="5743460"/>
            <a:ext cx="785813" cy="267525"/>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200" b="1" dirty="0">
                <a:solidFill>
                  <a:schemeClr val="dk2"/>
                </a:solidFill>
              </a:rPr>
              <a:t>Month</a:t>
            </a:r>
          </a:p>
        </p:txBody>
      </p:sp>
      <p:sp>
        <p:nvSpPr>
          <p:cNvPr id="28" name="Line 30">
            <a:extLst>
              <a:ext uri="{FF2B5EF4-FFF2-40B4-BE49-F238E27FC236}">
                <a16:creationId xmlns:a16="http://schemas.microsoft.com/office/drawing/2014/main" id="{521533D8-5A40-484F-888B-FBA7477F5142}"/>
              </a:ext>
            </a:extLst>
          </p:cNvPr>
          <p:cNvSpPr>
            <a:spLocks noChangeShapeType="1"/>
          </p:cNvSpPr>
          <p:nvPr/>
        </p:nvSpPr>
        <p:spPr bwMode="auto">
          <a:xfrm>
            <a:off x="9427373" y="5435485"/>
            <a:ext cx="288925" cy="0"/>
          </a:xfrm>
          <a:prstGeom prst="line">
            <a:avLst/>
          </a:prstGeom>
          <a:noFill/>
          <a:ln w="9525">
            <a:solidFill>
              <a:schemeClr val="tx1"/>
            </a:solidFill>
            <a:round/>
            <a:headEnd type="triangle" w="med" len="med"/>
            <a:tailEnd type="triangle" w="med" len="med"/>
          </a:ln>
          <a:effectLst/>
        </p:spPr>
        <p:txBody>
          <a:bodyPr lIns="36000" rIns="54000" bIns="36000"/>
          <a:lstStyle/>
          <a:p>
            <a:endParaRPr lang="en-US" dirty="0"/>
          </a:p>
        </p:txBody>
      </p:sp>
      <p:sp>
        <p:nvSpPr>
          <p:cNvPr id="29" name="Line 31">
            <a:extLst>
              <a:ext uri="{FF2B5EF4-FFF2-40B4-BE49-F238E27FC236}">
                <a16:creationId xmlns:a16="http://schemas.microsoft.com/office/drawing/2014/main" id="{2208FE00-6034-470E-AA3A-6316FC746BA3}"/>
              </a:ext>
            </a:extLst>
          </p:cNvPr>
          <p:cNvSpPr>
            <a:spLocks noChangeShapeType="1"/>
          </p:cNvSpPr>
          <p:nvPr/>
        </p:nvSpPr>
        <p:spPr bwMode="auto">
          <a:xfrm>
            <a:off x="8636797" y="5656147"/>
            <a:ext cx="1079500" cy="0"/>
          </a:xfrm>
          <a:prstGeom prst="line">
            <a:avLst/>
          </a:prstGeom>
          <a:noFill/>
          <a:ln w="9525">
            <a:solidFill>
              <a:schemeClr val="tx1"/>
            </a:solidFill>
            <a:round/>
            <a:headEnd type="triangle" w="med" len="med"/>
            <a:tailEnd type="triangle" w="med" len="med"/>
          </a:ln>
          <a:effectLst/>
        </p:spPr>
        <p:txBody>
          <a:bodyPr lIns="36000" rIns="54000" bIns="36000"/>
          <a:lstStyle/>
          <a:p>
            <a:endParaRPr lang="en-US" dirty="0"/>
          </a:p>
        </p:txBody>
      </p:sp>
      <p:sp>
        <p:nvSpPr>
          <p:cNvPr id="30" name="Line 32">
            <a:extLst>
              <a:ext uri="{FF2B5EF4-FFF2-40B4-BE49-F238E27FC236}">
                <a16:creationId xmlns:a16="http://schemas.microsoft.com/office/drawing/2014/main" id="{3C5CF877-4B21-46CF-801A-D34E34560D4B}"/>
              </a:ext>
            </a:extLst>
          </p:cNvPr>
          <p:cNvSpPr>
            <a:spLocks noChangeShapeType="1"/>
          </p:cNvSpPr>
          <p:nvPr/>
        </p:nvSpPr>
        <p:spPr bwMode="auto">
          <a:xfrm>
            <a:off x="6403184" y="5876810"/>
            <a:ext cx="3313113" cy="0"/>
          </a:xfrm>
          <a:prstGeom prst="line">
            <a:avLst/>
          </a:prstGeom>
          <a:noFill/>
          <a:ln w="9525">
            <a:solidFill>
              <a:schemeClr val="accent2"/>
            </a:solidFill>
            <a:round/>
            <a:headEnd type="triangle" w="med" len="med"/>
            <a:tailEnd type="triangle" w="med" len="med"/>
          </a:ln>
          <a:effectLst/>
        </p:spPr>
        <p:txBody>
          <a:bodyPr lIns="36000" rIns="54000" bIns="36000"/>
          <a:lstStyle/>
          <a:p>
            <a:endParaRPr lang="en-US" dirty="0"/>
          </a:p>
        </p:txBody>
      </p:sp>
      <p:sp>
        <p:nvSpPr>
          <p:cNvPr id="31" name="AutoShape 61">
            <a:extLst>
              <a:ext uri="{FF2B5EF4-FFF2-40B4-BE49-F238E27FC236}">
                <a16:creationId xmlns:a16="http://schemas.microsoft.com/office/drawing/2014/main" id="{8F495D92-A7A4-4B6A-A36D-33F696E5D502}"/>
              </a:ext>
            </a:extLst>
          </p:cNvPr>
          <p:cNvSpPr>
            <a:spLocks noChangeArrowheads="1"/>
          </p:cNvSpPr>
          <p:nvPr/>
        </p:nvSpPr>
        <p:spPr bwMode="auto">
          <a:xfrm>
            <a:off x="6333334" y="1701685"/>
            <a:ext cx="142875" cy="431800"/>
          </a:xfrm>
          <a:prstGeom prst="downArrow">
            <a:avLst>
              <a:gd name="adj1" fmla="val 50000"/>
              <a:gd name="adj2" fmla="val 75556"/>
            </a:avLst>
          </a:prstGeom>
          <a:solidFill>
            <a:schemeClr val="accent2"/>
          </a:solidFill>
          <a:ln w="12700" algn="ctr">
            <a:solidFill>
              <a:schemeClr val="accent2"/>
            </a:solidFill>
            <a:miter lim="800000"/>
            <a:headEnd/>
            <a:tailEnd/>
          </a:ln>
          <a:effectLst/>
        </p:spPr>
        <p:txBody>
          <a:bodyPr wrap="none" lIns="36000" rIns="54000" bIns="36000" anchor="ctr"/>
          <a:lstStyle/>
          <a:p>
            <a:endParaRPr lang="en-US" dirty="0"/>
          </a:p>
        </p:txBody>
      </p:sp>
      <p:sp>
        <p:nvSpPr>
          <p:cNvPr id="32" name="Text Box 89">
            <a:extLst>
              <a:ext uri="{FF2B5EF4-FFF2-40B4-BE49-F238E27FC236}">
                <a16:creationId xmlns:a16="http://schemas.microsoft.com/office/drawing/2014/main" id="{849A5683-C9C8-4518-9BD4-DDDF711322AC}"/>
              </a:ext>
            </a:extLst>
          </p:cNvPr>
          <p:cNvSpPr txBox="1">
            <a:spLocks noChangeArrowheads="1"/>
          </p:cNvSpPr>
          <p:nvPr/>
        </p:nvSpPr>
        <p:spPr bwMode="auto">
          <a:xfrm>
            <a:off x="6238084" y="1354022"/>
            <a:ext cx="2047875" cy="369332"/>
          </a:xfrm>
          <a:prstGeom prst="rect">
            <a:avLst/>
          </a:prstGeom>
          <a:noFill/>
          <a:ln w="19050" algn="ctr">
            <a:noFill/>
            <a:miter lim="800000"/>
            <a:headEnd/>
            <a:tailEnd/>
          </a:ln>
          <a:effectLst/>
        </p:spPr>
        <p:txBody>
          <a:bodyPr>
            <a:spAutoFit/>
          </a:bodyPr>
          <a:lstStyle/>
          <a:p>
            <a:pPr>
              <a:spcBef>
                <a:spcPct val="50000"/>
              </a:spcBef>
            </a:pPr>
            <a:r>
              <a:rPr lang="en-US" b="1">
                <a:solidFill>
                  <a:schemeClr val="dk2"/>
                </a:solidFill>
              </a:rPr>
              <a:t>Problem detected</a:t>
            </a:r>
            <a:endParaRPr lang="en-US" b="1" dirty="0">
              <a:solidFill>
                <a:schemeClr val="dk2"/>
              </a:solidFill>
            </a:endParaRPr>
          </a:p>
        </p:txBody>
      </p:sp>
      <p:sp>
        <p:nvSpPr>
          <p:cNvPr id="33" name="Text Box 91">
            <a:extLst>
              <a:ext uri="{FF2B5EF4-FFF2-40B4-BE49-F238E27FC236}">
                <a16:creationId xmlns:a16="http://schemas.microsoft.com/office/drawing/2014/main" id="{BF91393B-58B1-4C46-94B5-50FDA62FD96D}"/>
              </a:ext>
            </a:extLst>
          </p:cNvPr>
          <p:cNvSpPr txBox="1">
            <a:spLocks noChangeArrowheads="1"/>
          </p:cNvSpPr>
          <p:nvPr/>
        </p:nvSpPr>
        <p:spPr bwMode="auto">
          <a:xfrm>
            <a:off x="9686134" y="4775086"/>
            <a:ext cx="1657350" cy="307777"/>
          </a:xfrm>
          <a:prstGeom prst="rect">
            <a:avLst/>
          </a:prstGeom>
          <a:noFill/>
          <a:ln w="19050" algn="ctr">
            <a:noFill/>
            <a:miter lim="800000"/>
            <a:headEnd/>
            <a:tailEnd/>
          </a:ln>
          <a:effectLst/>
        </p:spPr>
        <p:txBody>
          <a:bodyPr>
            <a:spAutoFit/>
          </a:bodyPr>
          <a:lstStyle/>
          <a:p>
            <a:pPr>
              <a:spcBef>
                <a:spcPct val="50000"/>
              </a:spcBef>
            </a:pPr>
            <a:r>
              <a:rPr lang="en-US" sz="1400"/>
              <a:t>Machine failure</a:t>
            </a:r>
            <a:endParaRPr lang="en-US" sz="1400" dirty="0"/>
          </a:p>
        </p:txBody>
      </p:sp>
      <p:grpSp>
        <p:nvGrpSpPr>
          <p:cNvPr id="34" name="Group 118">
            <a:extLst>
              <a:ext uri="{FF2B5EF4-FFF2-40B4-BE49-F238E27FC236}">
                <a16:creationId xmlns:a16="http://schemas.microsoft.com/office/drawing/2014/main" id="{65B56FDD-1106-48BE-8C68-80413DBBA42C}"/>
              </a:ext>
            </a:extLst>
          </p:cNvPr>
          <p:cNvGrpSpPr>
            <a:grpSpLocks/>
          </p:cNvGrpSpPr>
          <p:nvPr/>
        </p:nvGrpSpPr>
        <p:grpSpPr bwMode="auto">
          <a:xfrm>
            <a:off x="9322598" y="2224048"/>
            <a:ext cx="612775" cy="606425"/>
            <a:chOff x="4266" y="1518"/>
            <a:chExt cx="304" cy="302"/>
          </a:xfrm>
        </p:grpSpPr>
        <p:sp>
          <p:nvSpPr>
            <p:cNvPr id="35" name="AutoShape 93">
              <a:extLst>
                <a:ext uri="{FF2B5EF4-FFF2-40B4-BE49-F238E27FC236}">
                  <a16:creationId xmlns:a16="http://schemas.microsoft.com/office/drawing/2014/main" id="{0E757B86-DB6F-49D6-9BCE-ED1D40E6A65C}"/>
                </a:ext>
              </a:extLst>
            </p:cNvPr>
            <p:cNvSpPr>
              <a:spLocks noChangeAspect="1" noChangeArrowheads="1"/>
            </p:cNvSpPr>
            <p:nvPr/>
          </p:nvSpPr>
          <p:spPr bwMode="auto">
            <a:xfrm>
              <a:off x="4266" y="1518"/>
              <a:ext cx="304" cy="302"/>
            </a:xfrm>
            <a:prstGeom prst="roundRect">
              <a:avLst>
                <a:gd name="adj" fmla="val 16667"/>
              </a:avLst>
            </a:prstGeom>
            <a:solidFill>
              <a:schemeClr val="tx1"/>
            </a:solidFill>
            <a:ln w="19050" algn="ctr">
              <a:solidFill>
                <a:schemeClr val="tx1"/>
              </a:solidFill>
              <a:round/>
              <a:headEnd/>
              <a:tailEnd/>
            </a:ln>
            <a:effectLst/>
          </p:spPr>
          <p:txBody>
            <a:bodyPr wrap="none" anchor="ctr"/>
            <a:lstStyle/>
            <a:p>
              <a:endParaRPr lang="en-US" dirty="0"/>
            </a:p>
          </p:txBody>
        </p:sp>
        <p:grpSp>
          <p:nvGrpSpPr>
            <p:cNvPr id="36" name="Group 38">
              <a:extLst>
                <a:ext uri="{FF2B5EF4-FFF2-40B4-BE49-F238E27FC236}">
                  <a16:creationId xmlns:a16="http://schemas.microsoft.com/office/drawing/2014/main" id="{3C6F8F43-410F-4FD8-85E9-1C01A257F993}"/>
                </a:ext>
              </a:extLst>
            </p:cNvPr>
            <p:cNvGrpSpPr>
              <a:grpSpLocks noChangeAspect="1"/>
            </p:cNvGrpSpPr>
            <p:nvPr/>
          </p:nvGrpSpPr>
          <p:grpSpPr bwMode="auto">
            <a:xfrm>
              <a:off x="4307" y="1549"/>
              <a:ext cx="213" cy="234"/>
              <a:chOff x="930" y="3612"/>
              <a:chExt cx="453" cy="499"/>
            </a:xfrm>
          </p:grpSpPr>
          <p:sp>
            <p:nvSpPr>
              <p:cNvPr id="37" name="Freeform 39">
                <a:extLst>
                  <a:ext uri="{FF2B5EF4-FFF2-40B4-BE49-F238E27FC236}">
                    <a16:creationId xmlns:a16="http://schemas.microsoft.com/office/drawing/2014/main" id="{22D63B1A-83E3-464D-9B9D-9F511FEF070F}"/>
                  </a:ext>
                </a:extLst>
              </p:cNvPr>
              <p:cNvSpPr>
                <a:spLocks noChangeAspect="1"/>
              </p:cNvSpPr>
              <p:nvPr/>
            </p:nvSpPr>
            <p:spPr bwMode="auto">
              <a:xfrm>
                <a:off x="930" y="3612"/>
                <a:ext cx="227" cy="499"/>
              </a:xfrm>
              <a:custGeom>
                <a:avLst/>
                <a:gdLst/>
                <a:ahLst/>
                <a:cxnLst>
                  <a:cxn ang="0">
                    <a:pos x="0" y="181"/>
                  </a:cxn>
                  <a:cxn ang="0">
                    <a:pos x="127" y="180"/>
                  </a:cxn>
                  <a:cxn ang="0">
                    <a:pos x="227" y="0"/>
                  </a:cxn>
                  <a:cxn ang="0">
                    <a:pos x="227" y="499"/>
                  </a:cxn>
                  <a:cxn ang="0">
                    <a:pos x="127" y="320"/>
                  </a:cxn>
                  <a:cxn ang="0">
                    <a:pos x="0" y="318"/>
                  </a:cxn>
                  <a:cxn ang="0">
                    <a:pos x="0" y="181"/>
                  </a:cxn>
                </a:cxnLst>
                <a:rect l="0" t="0" r="r" b="b"/>
                <a:pathLst>
                  <a:path w="227" h="499">
                    <a:moveTo>
                      <a:pt x="0" y="181"/>
                    </a:moveTo>
                    <a:lnTo>
                      <a:pt x="127" y="180"/>
                    </a:lnTo>
                    <a:lnTo>
                      <a:pt x="227" y="0"/>
                    </a:lnTo>
                    <a:lnTo>
                      <a:pt x="227" y="499"/>
                    </a:lnTo>
                    <a:lnTo>
                      <a:pt x="127" y="320"/>
                    </a:lnTo>
                    <a:lnTo>
                      <a:pt x="0" y="318"/>
                    </a:lnTo>
                    <a:lnTo>
                      <a:pt x="0" y="181"/>
                    </a:lnTo>
                    <a:close/>
                  </a:path>
                </a:pathLst>
              </a:custGeom>
              <a:noFill/>
              <a:ln w="19050" cap="flat" cmpd="sng">
                <a:solidFill>
                  <a:schemeClr val="bg1"/>
                </a:solidFill>
                <a:prstDash val="solid"/>
                <a:round/>
                <a:headEnd type="none" w="med" len="med"/>
                <a:tailEnd type="triangle" w="med" len="med"/>
              </a:ln>
              <a:effectLst/>
            </p:spPr>
            <p:txBody>
              <a:bodyPr lIns="36000" rIns="54000" bIns="36000"/>
              <a:lstStyle/>
              <a:p>
                <a:endParaRPr lang="en-US" dirty="0"/>
              </a:p>
            </p:txBody>
          </p:sp>
          <p:sp>
            <p:nvSpPr>
              <p:cNvPr id="38" name="Arc 40">
                <a:extLst>
                  <a:ext uri="{FF2B5EF4-FFF2-40B4-BE49-F238E27FC236}">
                    <a16:creationId xmlns:a16="http://schemas.microsoft.com/office/drawing/2014/main" id="{0189B13F-7C96-46BF-AD22-F5A3F76A018F}"/>
                  </a:ext>
                </a:extLst>
              </p:cNvPr>
              <p:cNvSpPr>
                <a:spLocks noChangeAspect="1"/>
              </p:cNvSpPr>
              <p:nvPr/>
            </p:nvSpPr>
            <p:spPr bwMode="auto">
              <a:xfrm>
                <a:off x="1292" y="3612"/>
                <a:ext cx="91" cy="452"/>
              </a:xfrm>
              <a:custGeom>
                <a:avLst/>
                <a:gdLst>
                  <a:gd name="G0" fmla="+- 1989 0 0"/>
                  <a:gd name="G1" fmla="+- 21600 0 0"/>
                  <a:gd name="G2" fmla="+- 21600 0 0"/>
                  <a:gd name="T0" fmla="*/ 1989 w 23589"/>
                  <a:gd name="T1" fmla="*/ 0 h 43200"/>
                  <a:gd name="T2" fmla="*/ 0 w 23589"/>
                  <a:gd name="T3" fmla="*/ 43108 h 43200"/>
                  <a:gd name="T4" fmla="*/ 1989 w 23589"/>
                  <a:gd name="T5" fmla="*/ 21600 h 43200"/>
                </a:gdLst>
                <a:ahLst/>
                <a:cxnLst>
                  <a:cxn ang="0">
                    <a:pos x="T0" y="T1"/>
                  </a:cxn>
                  <a:cxn ang="0">
                    <a:pos x="T2" y="T3"/>
                  </a:cxn>
                  <a:cxn ang="0">
                    <a:pos x="T4" y="T5"/>
                  </a:cxn>
                </a:cxnLst>
                <a:rect l="0" t="0" r="r" b="b"/>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a:effectLst/>
            </p:spPr>
            <p:txBody>
              <a:bodyPr wrap="none" lIns="36000" rIns="54000" bIns="36000" anchor="ctr"/>
              <a:lstStyle/>
              <a:p>
                <a:endParaRPr lang="en-US" dirty="0"/>
              </a:p>
            </p:txBody>
          </p:sp>
          <p:sp>
            <p:nvSpPr>
              <p:cNvPr id="39" name="Arc 41">
                <a:extLst>
                  <a:ext uri="{FF2B5EF4-FFF2-40B4-BE49-F238E27FC236}">
                    <a16:creationId xmlns:a16="http://schemas.microsoft.com/office/drawing/2014/main" id="{F443FCC0-9772-424C-8AFA-3DFC411E5E6A}"/>
                  </a:ext>
                </a:extLst>
              </p:cNvPr>
              <p:cNvSpPr>
                <a:spLocks noChangeAspect="1"/>
              </p:cNvSpPr>
              <p:nvPr/>
            </p:nvSpPr>
            <p:spPr bwMode="auto">
              <a:xfrm>
                <a:off x="1247" y="3657"/>
                <a:ext cx="91" cy="362"/>
              </a:xfrm>
              <a:custGeom>
                <a:avLst/>
                <a:gdLst>
                  <a:gd name="G0" fmla="+- 1989 0 0"/>
                  <a:gd name="G1" fmla="+- 21600 0 0"/>
                  <a:gd name="G2" fmla="+- 21600 0 0"/>
                  <a:gd name="T0" fmla="*/ 1989 w 23589"/>
                  <a:gd name="T1" fmla="*/ 0 h 43200"/>
                  <a:gd name="T2" fmla="*/ 0 w 23589"/>
                  <a:gd name="T3" fmla="*/ 43108 h 43200"/>
                  <a:gd name="T4" fmla="*/ 1989 w 23589"/>
                  <a:gd name="T5" fmla="*/ 21600 h 43200"/>
                </a:gdLst>
                <a:ahLst/>
                <a:cxnLst>
                  <a:cxn ang="0">
                    <a:pos x="T0" y="T1"/>
                  </a:cxn>
                  <a:cxn ang="0">
                    <a:pos x="T2" y="T3"/>
                  </a:cxn>
                  <a:cxn ang="0">
                    <a:pos x="T4" y="T5"/>
                  </a:cxn>
                </a:cxnLst>
                <a:rect l="0" t="0" r="r" b="b"/>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a:effectLst/>
            </p:spPr>
            <p:txBody>
              <a:bodyPr wrap="none" lIns="36000" rIns="54000" bIns="36000" anchor="ctr"/>
              <a:lstStyle/>
              <a:p>
                <a:endParaRPr lang="en-US" dirty="0"/>
              </a:p>
            </p:txBody>
          </p:sp>
          <p:sp>
            <p:nvSpPr>
              <p:cNvPr id="40" name="Arc 42">
                <a:extLst>
                  <a:ext uri="{FF2B5EF4-FFF2-40B4-BE49-F238E27FC236}">
                    <a16:creationId xmlns:a16="http://schemas.microsoft.com/office/drawing/2014/main" id="{D3A7376F-CA73-4763-8A7D-D2D89ED43D1E}"/>
                  </a:ext>
                </a:extLst>
              </p:cNvPr>
              <p:cNvSpPr>
                <a:spLocks noChangeAspect="1"/>
              </p:cNvSpPr>
              <p:nvPr/>
            </p:nvSpPr>
            <p:spPr bwMode="auto">
              <a:xfrm>
                <a:off x="1247" y="3747"/>
                <a:ext cx="46" cy="182"/>
              </a:xfrm>
              <a:custGeom>
                <a:avLst/>
                <a:gdLst>
                  <a:gd name="G0" fmla="+- 1989 0 0"/>
                  <a:gd name="G1" fmla="+- 21600 0 0"/>
                  <a:gd name="G2" fmla="+- 21600 0 0"/>
                  <a:gd name="T0" fmla="*/ 1989 w 23589"/>
                  <a:gd name="T1" fmla="*/ 0 h 43200"/>
                  <a:gd name="T2" fmla="*/ 0 w 23589"/>
                  <a:gd name="T3" fmla="*/ 43108 h 43200"/>
                  <a:gd name="T4" fmla="*/ 1989 w 23589"/>
                  <a:gd name="T5" fmla="*/ 21600 h 43200"/>
                </a:gdLst>
                <a:ahLst/>
                <a:cxnLst>
                  <a:cxn ang="0">
                    <a:pos x="T0" y="T1"/>
                  </a:cxn>
                  <a:cxn ang="0">
                    <a:pos x="T2" y="T3"/>
                  </a:cxn>
                  <a:cxn ang="0">
                    <a:pos x="T4" y="T5"/>
                  </a:cxn>
                </a:cxnLst>
                <a:rect l="0" t="0" r="r" b="b"/>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a:effectLst/>
            </p:spPr>
            <p:txBody>
              <a:bodyPr wrap="none" lIns="36000" rIns="54000" bIns="36000" anchor="ctr"/>
              <a:lstStyle/>
              <a:p>
                <a:endParaRPr lang="en-US" dirty="0"/>
              </a:p>
            </p:txBody>
          </p:sp>
        </p:grpSp>
      </p:grpSp>
      <p:sp>
        <p:nvSpPr>
          <p:cNvPr id="41" name="Text Box 105">
            <a:extLst>
              <a:ext uri="{FF2B5EF4-FFF2-40B4-BE49-F238E27FC236}">
                <a16:creationId xmlns:a16="http://schemas.microsoft.com/office/drawing/2014/main" id="{0D9870F6-95D6-4E11-AF2B-AE7F8E0C8844}"/>
              </a:ext>
            </a:extLst>
          </p:cNvPr>
          <p:cNvSpPr txBox="1">
            <a:spLocks noChangeArrowheads="1"/>
          </p:cNvSpPr>
          <p:nvPr/>
        </p:nvSpPr>
        <p:spPr bwMode="auto">
          <a:xfrm>
            <a:off x="6433347" y="2023948"/>
            <a:ext cx="1314450" cy="298303"/>
          </a:xfrm>
          <a:prstGeom prst="rect">
            <a:avLst/>
          </a:prstGeom>
          <a:noFill/>
          <a:ln w="9525">
            <a:noFill/>
            <a:miter lim="800000"/>
            <a:headEnd/>
            <a:tailEnd/>
          </a:ln>
          <a:effectLst/>
        </p:spPr>
        <p:txBody>
          <a:bodyPr lIns="82058" tIns="41029" rIns="82058" bIns="41029">
            <a:spAutoFit/>
          </a:bodyPr>
          <a:lstStyle/>
          <a:p>
            <a:pPr defTabSz="820706">
              <a:spcBef>
                <a:spcPct val="50000"/>
              </a:spcBef>
            </a:pPr>
            <a:r>
              <a:rPr lang="en-US" sz="1400"/>
              <a:t>Vibration</a:t>
            </a:r>
            <a:endParaRPr lang="en-US" sz="1400" dirty="0"/>
          </a:p>
        </p:txBody>
      </p:sp>
      <p:pic>
        <p:nvPicPr>
          <p:cNvPr id="42" name="Picture 116" descr="blitz1">
            <a:extLst>
              <a:ext uri="{FF2B5EF4-FFF2-40B4-BE49-F238E27FC236}">
                <a16:creationId xmlns:a16="http://schemas.microsoft.com/office/drawing/2014/main" id="{63094A9B-1723-48D7-82F9-508FECA548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14898" y="4627448"/>
            <a:ext cx="612775" cy="600075"/>
          </a:xfrm>
          <a:prstGeom prst="rect">
            <a:avLst/>
          </a:prstGeom>
          <a:noFill/>
        </p:spPr>
      </p:pic>
      <p:pic>
        <p:nvPicPr>
          <p:cNvPr id="43" name="Picture 123">
            <a:extLst>
              <a:ext uri="{FF2B5EF4-FFF2-40B4-BE49-F238E27FC236}">
                <a16:creationId xmlns:a16="http://schemas.microsoft.com/office/drawing/2014/main" id="{534D329C-A7F7-41A7-9878-76A673B3D7D8}"/>
              </a:ext>
            </a:extLst>
          </p:cNvPr>
          <p:cNvPicPr>
            <a:picLocks noChangeAspect="1" noChangeArrowheads="1"/>
          </p:cNvPicPr>
          <p:nvPr/>
        </p:nvPicPr>
        <p:blipFill>
          <a:blip r:embed="rId5"/>
          <a:srcRect/>
          <a:stretch>
            <a:fillRect/>
          </a:stretch>
        </p:blipFill>
        <p:spPr bwMode="auto">
          <a:xfrm>
            <a:off x="10552909" y="3081223"/>
            <a:ext cx="612775" cy="606425"/>
          </a:xfrm>
          <a:prstGeom prst="rect">
            <a:avLst/>
          </a:prstGeom>
          <a:noFill/>
          <a:ln w="19050" algn="ctr">
            <a:noFill/>
            <a:miter lim="800000"/>
            <a:headEnd/>
            <a:tailEnd/>
          </a:ln>
          <a:effectLst/>
        </p:spPr>
      </p:pic>
      <p:sp>
        <p:nvSpPr>
          <p:cNvPr id="14" name="Oval 10">
            <a:extLst>
              <a:ext uri="{FF2B5EF4-FFF2-40B4-BE49-F238E27FC236}">
                <a16:creationId xmlns:a16="http://schemas.microsoft.com/office/drawing/2014/main" id="{AA3B8390-85E7-4B56-92DD-7E6BB3588D3B}"/>
              </a:ext>
            </a:extLst>
          </p:cNvPr>
          <p:cNvSpPr>
            <a:spLocks noChangeArrowheads="1"/>
          </p:cNvSpPr>
          <p:nvPr/>
        </p:nvSpPr>
        <p:spPr bwMode="auto">
          <a:xfrm>
            <a:off x="6331747" y="2277947"/>
            <a:ext cx="128587" cy="127000"/>
          </a:xfrm>
          <a:prstGeom prst="ellipse">
            <a:avLst/>
          </a:prstGeom>
          <a:solidFill>
            <a:srgbClr val="A31739"/>
          </a:solidFill>
          <a:ln w="9525">
            <a:solidFill>
              <a:srgbClr val="A31739"/>
            </a:solidFill>
            <a:round/>
            <a:headEnd/>
            <a:tailEnd/>
          </a:ln>
          <a:effectLst/>
        </p:spPr>
        <p:txBody>
          <a:bodyPr wrap="none" anchor="ctr"/>
          <a:lstStyle/>
          <a:p>
            <a:endParaRPr lang="en-US" dirty="0"/>
          </a:p>
        </p:txBody>
      </p:sp>
      <p:pic>
        <p:nvPicPr>
          <p:cNvPr id="4" name="Resim 3">
            <a:extLst>
              <a:ext uri="{FF2B5EF4-FFF2-40B4-BE49-F238E27FC236}">
                <a16:creationId xmlns:a16="http://schemas.microsoft.com/office/drawing/2014/main" id="{01C71339-5696-71CD-F19E-6B4237D5D4A3}"/>
              </a:ext>
            </a:extLst>
          </p:cNvPr>
          <p:cNvPicPr>
            <a:picLocks noChangeAspect="1"/>
          </p:cNvPicPr>
          <p:nvPr/>
        </p:nvPicPr>
        <p:blipFill rotWithShape="1">
          <a:blip r:embed="rId6"/>
          <a:srcRect t="20936" b="16933"/>
          <a:stretch/>
        </p:blipFill>
        <p:spPr>
          <a:xfrm>
            <a:off x="5815753" y="4135971"/>
            <a:ext cx="1390587" cy="863998"/>
          </a:xfrm>
          <a:prstGeom prst="rect">
            <a:avLst/>
          </a:prstGeom>
        </p:spPr>
      </p:pic>
      <p:pic>
        <p:nvPicPr>
          <p:cNvPr id="6" name="Resim 5">
            <a:extLst>
              <a:ext uri="{FF2B5EF4-FFF2-40B4-BE49-F238E27FC236}">
                <a16:creationId xmlns:a16="http://schemas.microsoft.com/office/drawing/2014/main" id="{D199A6A8-C706-DFA8-8FE1-A1E1222DFEB0}"/>
              </a:ext>
            </a:extLst>
          </p:cNvPr>
          <p:cNvPicPr>
            <a:picLocks noChangeAspect="1"/>
          </p:cNvPicPr>
          <p:nvPr/>
        </p:nvPicPr>
        <p:blipFill rotWithShape="1">
          <a:blip r:embed="rId7"/>
          <a:srcRect l="17978" t="11168" r="15905" b="12605"/>
          <a:stretch/>
        </p:blipFill>
        <p:spPr>
          <a:xfrm>
            <a:off x="6027342" y="3352688"/>
            <a:ext cx="737395" cy="793455"/>
          </a:xfrm>
          <a:prstGeom prst="rect">
            <a:avLst/>
          </a:prstGeom>
        </p:spPr>
      </p:pic>
      <p:pic>
        <p:nvPicPr>
          <p:cNvPr id="44" name="Resim 43">
            <a:extLst>
              <a:ext uri="{FF2B5EF4-FFF2-40B4-BE49-F238E27FC236}">
                <a16:creationId xmlns:a16="http://schemas.microsoft.com/office/drawing/2014/main" id="{7DC0D38A-3083-7478-4033-76A58A270D21}"/>
              </a:ext>
            </a:extLst>
          </p:cNvPr>
          <p:cNvPicPr>
            <a:picLocks noChangeAspect="1"/>
          </p:cNvPicPr>
          <p:nvPr/>
        </p:nvPicPr>
        <p:blipFill>
          <a:blip r:embed="rId8"/>
          <a:stretch>
            <a:fillRect/>
          </a:stretch>
        </p:blipFill>
        <p:spPr>
          <a:xfrm>
            <a:off x="5892682" y="2417831"/>
            <a:ext cx="1062129" cy="909745"/>
          </a:xfrm>
          <a:prstGeom prst="rect">
            <a:avLst/>
          </a:prstGeom>
        </p:spPr>
      </p:pic>
    </p:spTree>
    <p:extLst>
      <p:ext uri="{BB962C8B-B14F-4D97-AF65-F5344CB8AC3E}">
        <p14:creationId xmlns:p14="http://schemas.microsoft.com/office/powerpoint/2010/main" val="319616507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Metin kutusu 2">
            <a:extLst>
              <a:ext uri="{FF2B5EF4-FFF2-40B4-BE49-F238E27FC236}">
                <a16:creationId xmlns:a16="http://schemas.microsoft.com/office/drawing/2014/main" id="{7C8EAA1D-D751-C1CE-F681-7D48EDE8CFED}"/>
              </a:ext>
            </a:extLst>
          </p:cNvPr>
          <p:cNvSpPr txBox="1"/>
          <p:nvPr/>
        </p:nvSpPr>
        <p:spPr>
          <a:xfrm>
            <a:off x="838201" y="643467"/>
            <a:ext cx="3888526" cy="1800526"/>
          </a:xfrm>
          <a:prstGeom prst="rect">
            <a:avLst/>
          </a:prstGeom>
        </p:spPr>
        <p:txBody>
          <a:bodyPr vert="horz" lIns="91440" tIns="45720" rIns="91440" bIns="45720" rtlCol="0" anchor="ctr">
            <a:normAutofit/>
          </a:bodyPr>
          <a:lstStyle/>
          <a:p>
            <a:pPr>
              <a:lnSpc>
                <a:spcPct val="90000"/>
              </a:lnSpc>
              <a:spcBef>
                <a:spcPct val="0"/>
              </a:spcBef>
              <a:spcAft>
                <a:spcPts val="500"/>
              </a:spcAft>
            </a:pPr>
            <a:r>
              <a:rPr lang="en-US" sz="3700" b="1" kern="1200">
                <a:solidFill>
                  <a:schemeClr val="tx1"/>
                </a:solidFill>
                <a:latin typeface="+mj-lt"/>
                <a:ea typeface="+mj-ea"/>
                <a:cs typeface="+mj-cs"/>
              </a:rPr>
              <a:t>Portatif (Taşınabilir) Titreşim Analizörü ile Kestirimci Bakım</a:t>
            </a:r>
          </a:p>
        </p:txBody>
      </p:sp>
      <p:sp>
        <p:nvSpPr>
          <p:cNvPr id="6" name="Metin kutusu 5">
            <a:extLst>
              <a:ext uri="{FF2B5EF4-FFF2-40B4-BE49-F238E27FC236}">
                <a16:creationId xmlns:a16="http://schemas.microsoft.com/office/drawing/2014/main" id="{940839AF-441F-C09C-0B7E-4076CF45432E}"/>
              </a:ext>
            </a:extLst>
          </p:cNvPr>
          <p:cNvSpPr txBox="1"/>
          <p:nvPr/>
        </p:nvSpPr>
        <p:spPr>
          <a:xfrm>
            <a:off x="662471" y="2818039"/>
            <a:ext cx="4239985" cy="2519362"/>
          </a:xfrm>
          <a:prstGeom prst="rect">
            <a:avLst/>
          </a:prstGeom>
        </p:spPr>
        <p:txBody>
          <a:bodyPr vert="horz" lIns="91440" tIns="45720" rIns="91440" bIns="45720" rtlCol="0">
            <a:normAutofit/>
          </a:bodyPr>
          <a:lstStyle/>
          <a:p>
            <a:pPr marL="12699" marR="5080" indent="-228600">
              <a:lnSpc>
                <a:spcPct val="90000"/>
              </a:lnSpc>
              <a:spcAft>
                <a:spcPts val="667"/>
              </a:spcAft>
              <a:buClr>
                <a:srgbClr val="C0C5BE"/>
              </a:buClr>
              <a:buFont typeface="Arial" panose="020B0604020202020204" pitchFamily="34" charset="0"/>
              <a:buChar char="•"/>
              <a:tabLst>
                <a:tab pos="183508" algn="l"/>
              </a:tabLst>
            </a:pPr>
            <a:endParaRPr lang="en-US" sz="1900" b="1" dirty="0"/>
          </a:p>
          <a:p>
            <a:pPr marR="5080">
              <a:lnSpc>
                <a:spcPct val="90000"/>
              </a:lnSpc>
              <a:spcAft>
                <a:spcPts val="667"/>
              </a:spcAft>
              <a:buClr>
                <a:srgbClr val="C0C5BE"/>
              </a:buClr>
              <a:tabLst>
                <a:tab pos="183508" algn="l"/>
              </a:tabLst>
            </a:pPr>
            <a:r>
              <a:rPr lang="en-US" sz="2800" dirty="0" err="1"/>
              <a:t>Çoğu</a:t>
            </a:r>
            <a:r>
              <a:rPr lang="en-US" sz="2800" dirty="0"/>
              <a:t> </a:t>
            </a:r>
            <a:r>
              <a:rPr lang="en-US" sz="2800" dirty="0" err="1"/>
              <a:t>tesis</a:t>
            </a:r>
            <a:r>
              <a:rPr lang="en-US" sz="2800" dirty="0"/>
              <a:t> </a:t>
            </a:r>
            <a:r>
              <a:rPr lang="en-US" sz="2800" dirty="0" err="1"/>
              <a:t>ekipmanlarını</a:t>
            </a:r>
            <a:r>
              <a:rPr lang="en-US" sz="2800" dirty="0"/>
              <a:t> </a:t>
            </a:r>
            <a:r>
              <a:rPr lang="en-US" sz="2800" dirty="0" err="1"/>
              <a:t>periyodik</a:t>
            </a:r>
            <a:r>
              <a:rPr lang="en-US" sz="2800" dirty="0"/>
              <a:t> </a:t>
            </a:r>
            <a:r>
              <a:rPr lang="en-US" sz="2800" dirty="0" err="1"/>
              <a:t>şekilde</a:t>
            </a:r>
            <a:r>
              <a:rPr lang="tr-TR" sz="2800" dirty="0"/>
              <a:t> </a:t>
            </a:r>
            <a:r>
              <a:rPr lang="en-US" sz="2800" dirty="0"/>
              <a:t>Portatif </a:t>
            </a:r>
            <a:r>
              <a:rPr lang="en-US" sz="2800" dirty="0" err="1"/>
              <a:t>Vibrasyon</a:t>
            </a:r>
            <a:r>
              <a:rPr lang="en-US" sz="2800" dirty="0"/>
              <a:t> </a:t>
            </a:r>
            <a:r>
              <a:rPr lang="en-US" sz="2800" dirty="0" err="1"/>
              <a:t>Analizör</a:t>
            </a:r>
            <a:r>
              <a:rPr lang="tr-TR" sz="2800" dirty="0" err="1"/>
              <a:t>leri</a:t>
            </a:r>
            <a:r>
              <a:rPr lang="en-US" sz="2800" dirty="0"/>
              <a:t> </a:t>
            </a:r>
            <a:r>
              <a:rPr lang="en-US" sz="2800" dirty="0" err="1"/>
              <a:t>kullanılarak</a:t>
            </a:r>
            <a:r>
              <a:rPr lang="en-US" sz="2800" dirty="0"/>
              <a:t> </a:t>
            </a:r>
            <a:r>
              <a:rPr lang="en-US" sz="2800" dirty="0" err="1"/>
              <a:t>izlemektedir</a:t>
            </a:r>
            <a:r>
              <a:rPr lang="en-US" sz="2800" dirty="0"/>
              <a:t>. </a:t>
            </a:r>
          </a:p>
          <a:p>
            <a:pPr marL="298438" marR="5080" indent="-228600">
              <a:lnSpc>
                <a:spcPct val="90000"/>
              </a:lnSpc>
              <a:spcAft>
                <a:spcPts val="667"/>
              </a:spcAft>
              <a:buClr>
                <a:srgbClr val="C0C5BE"/>
              </a:buClr>
              <a:buFont typeface="Arial" panose="020B0604020202020204" pitchFamily="34" charset="0"/>
              <a:buChar char="•"/>
              <a:tabLst>
                <a:tab pos="183508" algn="l"/>
              </a:tabLst>
            </a:pPr>
            <a:endParaRPr lang="en-US" sz="2800" dirty="0"/>
          </a:p>
          <a:p>
            <a:pPr marL="298438" marR="5080" indent="-228600">
              <a:lnSpc>
                <a:spcPct val="90000"/>
              </a:lnSpc>
              <a:spcAft>
                <a:spcPts val="667"/>
              </a:spcAft>
              <a:buClr>
                <a:srgbClr val="C0C5BE"/>
              </a:buClr>
              <a:buFont typeface="Arial" panose="020B0604020202020204" pitchFamily="34" charset="0"/>
              <a:buChar char="•"/>
              <a:tabLst>
                <a:tab pos="183508" algn="l"/>
              </a:tabLst>
            </a:pPr>
            <a:endParaRPr lang="en-US" sz="1900" dirty="0"/>
          </a:p>
        </p:txBody>
      </p:sp>
      <p:pic>
        <p:nvPicPr>
          <p:cNvPr id="2" name="Resim 1" descr="metin, kişi, şahıs, adam, insan içeren bir resim&#10;&#10;Açıklama otomatik olarak oluşturuldu">
            <a:extLst>
              <a:ext uri="{FF2B5EF4-FFF2-40B4-BE49-F238E27FC236}">
                <a16:creationId xmlns:a16="http://schemas.microsoft.com/office/drawing/2014/main" id="{B504DFF4-167A-4FF5-AC7D-6FA7A7BE643D}"/>
              </a:ext>
            </a:extLst>
          </p:cNvPr>
          <p:cNvPicPr>
            <a:picLocks noChangeAspect="1"/>
          </p:cNvPicPr>
          <p:nvPr/>
        </p:nvPicPr>
        <p:blipFill rotWithShape="1">
          <a:blip r:embed="rId2"/>
          <a:srcRect l="5187" r="1402"/>
          <a:stretch/>
        </p:blipFill>
        <p:spPr>
          <a:xfrm>
            <a:off x="6236297" y="1551214"/>
            <a:ext cx="5606079" cy="3976007"/>
          </a:xfrm>
          <a:prstGeom prst="rect">
            <a:avLst/>
          </a:prstGeom>
        </p:spPr>
      </p:pic>
      <p:sp>
        <p:nvSpPr>
          <p:cNvPr id="5" name="Rectangle 1"/>
          <p:cNvSpPr>
            <a:spLocks noChangeArrowheads="1"/>
          </p:cNvSpPr>
          <p:nvPr/>
        </p:nvSpPr>
        <p:spPr bwMode="auto">
          <a:xfrm>
            <a:off x="1" y="88437"/>
            <a:ext cx="65" cy="20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25" rIns="0" bIns="-13225" numCol="1" anchor="ctr" anchorCtr="0" compatLnSpc="1">
            <a:prstTxWarp prst="textNoShape">
              <a:avLst/>
            </a:prstTxWarp>
            <a:spAutoFit/>
          </a:bodyPr>
          <a:lstStyle/>
          <a:p>
            <a:pPr defTabSz="761970" eaLnBrk="0" fontAlgn="base" hangingPunct="0">
              <a:spcBef>
                <a:spcPct val="0"/>
              </a:spcBef>
              <a:spcAft>
                <a:spcPct val="0"/>
              </a:spcAft>
            </a:pPr>
            <a:endParaRPr lang="tr-TR" altLang="tr-TR" sz="1500" dirty="0">
              <a:latin typeface="Arial" panose="020B0604020202020204" pitchFamily="34" charset="0"/>
            </a:endParaRPr>
          </a:p>
        </p:txBody>
      </p:sp>
    </p:spTree>
    <p:extLst>
      <p:ext uri="{BB962C8B-B14F-4D97-AF65-F5344CB8AC3E}">
        <p14:creationId xmlns:p14="http://schemas.microsoft.com/office/powerpoint/2010/main" val="33505008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7C8EAA1D-D751-C1CE-F681-7D48EDE8CFED}"/>
              </a:ext>
            </a:extLst>
          </p:cNvPr>
          <p:cNvSpPr txBox="1"/>
          <p:nvPr/>
        </p:nvSpPr>
        <p:spPr>
          <a:xfrm>
            <a:off x="6513788" y="190501"/>
            <a:ext cx="4840010" cy="1295400"/>
          </a:xfrm>
          <a:prstGeom prst="rect">
            <a:avLst/>
          </a:prstGeom>
        </p:spPr>
        <p:txBody>
          <a:bodyPr vert="horz" lIns="91440" tIns="45720" rIns="91440" bIns="45720" rtlCol="0" anchor="ctr">
            <a:normAutofit/>
          </a:bodyPr>
          <a:lstStyle/>
          <a:p>
            <a:pPr>
              <a:lnSpc>
                <a:spcPct val="90000"/>
              </a:lnSpc>
              <a:spcBef>
                <a:spcPct val="0"/>
              </a:spcBef>
              <a:spcAft>
                <a:spcPts val="500"/>
              </a:spcAft>
            </a:pPr>
            <a:r>
              <a:rPr lang="en-US" sz="4100" b="1" dirty="0" err="1">
                <a:latin typeface="+mj-lt"/>
                <a:ea typeface="+mj-ea"/>
                <a:cs typeface="+mj-cs"/>
              </a:rPr>
              <a:t>Bakım</a:t>
            </a:r>
            <a:r>
              <a:rPr lang="en-US" sz="4100" b="1" dirty="0">
                <a:latin typeface="+mj-lt"/>
                <a:ea typeface="+mj-ea"/>
                <a:cs typeface="+mj-cs"/>
              </a:rPr>
              <a:t> 4.0 </a:t>
            </a:r>
            <a:r>
              <a:rPr lang="en-US" sz="4100" b="1" dirty="0" err="1">
                <a:latin typeface="+mj-lt"/>
                <a:ea typeface="+mj-ea"/>
                <a:cs typeface="+mj-cs"/>
              </a:rPr>
              <a:t>Kapsamında</a:t>
            </a:r>
            <a:r>
              <a:rPr lang="en-US" sz="4100" b="1" dirty="0">
                <a:latin typeface="+mj-lt"/>
                <a:ea typeface="+mj-ea"/>
                <a:cs typeface="+mj-cs"/>
              </a:rPr>
              <a:t> </a:t>
            </a:r>
            <a:r>
              <a:rPr lang="en-US" sz="4100" b="1" dirty="0" err="1">
                <a:latin typeface="+mj-lt"/>
                <a:ea typeface="+mj-ea"/>
                <a:cs typeface="+mj-cs"/>
              </a:rPr>
              <a:t>Kestirimci</a:t>
            </a:r>
            <a:r>
              <a:rPr lang="en-US" sz="4100" b="1" dirty="0">
                <a:latin typeface="+mj-lt"/>
                <a:ea typeface="+mj-ea"/>
                <a:cs typeface="+mj-cs"/>
              </a:rPr>
              <a:t> </a:t>
            </a:r>
            <a:r>
              <a:rPr lang="en-US" sz="4100" b="1" dirty="0" err="1">
                <a:latin typeface="+mj-lt"/>
                <a:ea typeface="+mj-ea"/>
                <a:cs typeface="+mj-cs"/>
              </a:rPr>
              <a:t>Bakım</a:t>
            </a:r>
            <a:endParaRPr lang="en-US" sz="4100" b="1" dirty="0">
              <a:latin typeface="+mj-lt"/>
              <a:ea typeface="+mj-ea"/>
              <a:cs typeface="+mj-cs"/>
            </a:endParaRPr>
          </a:p>
        </p:txBody>
      </p:sp>
      <p:pic>
        <p:nvPicPr>
          <p:cNvPr id="8" name="Resim 7" descr="kirli, çimento, beton, taş içeren bir resim&#10;&#10;Açıklama otomatik olarak oluşturuldu">
            <a:extLst>
              <a:ext uri="{FF2B5EF4-FFF2-40B4-BE49-F238E27FC236}">
                <a16:creationId xmlns:a16="http://schemas.microsoft.com/office/drawing/2014/main" id="{CF5465D5-F10B-CF21-BA6B-872982DCD90E}"/>
              </a:ext>
            </a:extLst>
          </p:cNvPr>
          <p:cNvPicPr>
            <a:picLocks noChangeAspect="1"/>
          </p:cNvPicPr>
          <p:nvPr/>
        </p:nvPicPr>
        <p:blipFill rotWithShape="1">
          <a:blip r:embed="rId2"/>
          <a:srcRect l="11191" r="2191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Metin kutusu 5">
            <a:extLst>
              <a:ext uri="{FF2B5EF4-FFF2-40B4-BE49-F238E27FC236}">
                <a16:creationId xmlns:a16="http://schemas.microsoft.com/office/drawing/2014/main" id="{940839AF-441F-C09C-0B7E-4076CF45432E}"/>
              </a:ext>
            </a:extLst>
          </p:cNvPr>
          <p:cNvSpPr txBox="1"/>
          <p:nvPr/>
        </p:nvSpPr>
        <p:spPr>
          <a:xfrm>
            <a:off x="6376903" y="1485901"/>
            <a:ext cx="5551715" cy="5053888"/>
          </a:xfrm>
          <a:prstGeom prst="rect">
            <a:avLst/>
          </a:prstGeom>
        </p:spPr>
        <p:txBody>
          <a:bodyPr vert="horz" lIns="91440" tIns="45720" rIns="91440" bIns="45720" rtlCol="0">
            <a:noAutofit/>
          </a:bodyPr>
          <a:lstStyle/>
          <a:p>
            <a:pPr marL="57150" indent="-285750">
              <a:lnSpc>
                <a:spcPct val="90000"/>
              </a:lnSpc>
              <a:spcAft>
                <a:spcPts val="667"/>
              </a:spcAft>
              <a:buFont typeface="Wingdings" panose="05000000000000000000" pitchFamily="2" charset="2"/>
              <a:buChar char="v"/>
            </a:pPr>
            <a:r>
              <a:rPr lang="en-US" b="1" dirty="0" err="1"/>
              <a:t>Kritik</a:t>
            </a:r>
            <a:r>
              <a:rPr lang="en-US" b="1" dirty="0"/>
              <a:t> </a:t>
            </a:r>
            <a:r>
              <a:rPr lang="en-US" b="1" dirty="0" err="1"/>
              <a:t>ekipmanların</a:t>
            </a:r>
            <a:r>
              <a:rPr lang="en-US" b="1" dirty="0"/>
              <a:t> </a:t>
            </a:r>
            <a:r>
              <a:rPr lang="en-US" b="1" dirty="0" err="1"/>
              <a:t>sağlığı</a:t>
            </a:r>
            <a:r>
              <a:rPr lang="en-US" b="1" dirty="0"/>
              <a:t> </a:t>
            </a:r>
            <a:r>
              <a:rPr lang="en-US" b="1" dirty="0" err="1"/>
              <a:t>için</a:t>
            </a:r>
            <a:r>
              <a:rPr lang="en-US" b="1" dirty="0"/>
              <a:t> </a:t>
            </a:r>
            <a:r>
              <a:rPr lang="en-US" b="1" dirty="0" err="1"/>
              <a:t>belirlenen</a:t>
            </a:r>
            <a:r>
              <a:rPr lang="en-US" b="1" dirty="0"/>
              <a:t> </a:t>
            </a:r>
            <a:r>
              <a:rPr lang="en-US" b="1" dirty="0" err="1"/>
              <a:t>ölçüm</a:t>
            </a:r>
            <a:r>
              <a:rPr lang="en-US" b="1" dirty="0"/>
              <a:t> </a:t>
            </a:r>
            <a:r>
              <a:rPr lang="en-US" b="1" dirty="0" err="1"/>
              <a:t>periyodu</a:t>
            </a:r>
            <a:r>
              <a:rPr lang="en-US" b="1" dirty="0"/>
              <a:t> </a:t>
            </a:r>
            <a:r>
              <a:rPr lang="en-US" b="1" dirty="0" err="1"/>
              <a:t>yetersiz</a:t>
            </a:r>
            <a:r>
              <a:rPr lang="en-US" b="1" dirty="0"/>
              <a:t> </a:t>
            </a:r>
            <a:r>
              <a:rPr lang="en-US" b="1" dirty="0" err="1"/>
              <a:t>kalabilir</a:t>
            </a:r>
            <a:r>
              <a:rPr lang="en-US" b="1" dirty="0"/>
              <a:t>. </a:t>
            </a:r>
          </a:p>
          <a:p>
            <a:pPr marL="57150" indent="-285750">
              <a:lnSpc>
                <a:spcPct val="90000"/>
              </a:lnSpc>
              <a:spcAft>
                <a:spcPts val="667"/>
              </a:spcAft>
              <a:buFont typeface="Wingdings" panose="05000000000000000000" pitchFamily="2" charset="2"/>
              <a:buChar char="v"/>
            </a:pPr>
            <a:endParaRPr lang="en-US" b="1" dirty="0"/>
          </a:p>
          <a:p>
            <a:pPr marL="57150" indent="-285750">
              <a:lnSpc>
                <a:spcPct val="90000"/>
              </a:lnSpc>
              <a:spcAft>
                <a:spcPts val="667"/>
              </a:spcAft>
              <a:buFont typeface="Wingdings" panose="05000000000000000000" pitchFamily="2" charset="2"/>
              <a:buChar char="v"/>
            </a:pPr>
            <a:r>
              <a:rPr lang="en-US" b="1" dirty="0" err="1"/>
              <a:t>Verileri</a:t>
            </a:r>
            <a:r>
              <a:rPr lang="en-US" b="1" dirty="0"/>
              <a:t> </a:t>
            </a:r>
            <a:r>
              <a:rPr lang="en-US" b="1" dirty="0" err="1"/>
              <a:t>uzun</a:t>
            </a:r>
            <a:r>
              <a:rPr lang="en-US" b="1" dirty="0"/>
              <a:t> </a:t>
            </a:r>
            <a:r>
              <a:rPr lang="en-US" b="1" dirty="0" err="1"/>
              <a:t>periyotlarla</a:t>
            </a:r>
            <a:r>
              <a:rPr lang="en-US" b="1" dirty="0"/>
              <a:t> </a:t>
            </a:r>
            <a:r>
              <a:rPr lang="en-US" b="1" dirty="0" err="1"/>
              <a:t>toplamak</a:t>
            </a:r>
            <a:r>
              <a:rPr lang="en-US" b="1" dirty="0"/>
              <a:t> </a:t>
            </a:r>
            <a:r>
              <a:rPr lang="en-US" b="1" dirty="0" err="1"/>
              <a:t>özellikle</a:t>
            </a:r>
            <a:r>
              <a:rPr lang="en-US" b="1" dirty="0"/>
              <a:t> </a:t>
            </a:r>
            <a:r>
              <a:rPr lang="en-US" b="1" dirty="0" err="1"/>
              <a:t>kritik</a:t>
            </a:r>
            <a:r>
              <a:rPr lang="en-US" b="1" dirty="0"/>
              <a:t> </a:t>
            </a:r>
            <a:r>
              <a:rPr lang="en-US" b="1" dirty="0" err="1"/>
              <a:t>ekipmanlar</a:t>
            </a:r>
            <a:r>
              <a:rPr lang="en-US" b="1" dirty="0"/>
              <a:t> </a:t>
            </a:r>
            <a:r>
              <a:rPr lang="en-US" b="1" dirty="0" err="1"/>
              <a:t>için</a:t>
            </a:r>
            <a:r>
              <a:rPr lang="en-US" b="1" dirty="0"/>
              <a:t> </a:t>
            </a:r>
            <a:r>
              <a:rPr lang="en-US" b="1" dirty="0" err="1"/>
              <a:t>yeterli</a:t>
            </a:r>
            <a:r>
              <a:rPr lang="en-US" b="1" dirty="0"/>
              <a:t> </a:t>
            </a:r>
            <a:r>
              <a:rPr lang="en-US" b="1" dirty="0" err="1"/>
              <a:t>olmayabilir</a:t>
            </a:r>
            <a:r>
              <a:rPr lang="en-US" b="1" dirty="0"/>
              <a:t>. </a:t>
            </a:r>
          </a:p>
          <a:p>
            <a:pPr marL="57150" indent="-285750">
              <a:lnSpc>
                <a:spcPct val="90000"/>
              </a:lnSpc>
              <a:spcAft>
                <a:spcPts val="667"/>
              </a:spcAft>
              <a:buFont typeface="Wingdings" panose="05000000000000000000" pitchFamily="2" charset="2"/>
              <a:buChar char="v"/>
            </a:pPr>
            <a:endParaRPr lang="en-US" b="1" dirty="0"/>
          </a:p>
          <a:p>
            <a:pPr marL="57150" indent="-285750">
              <a:lnSpc>
                <a:spcPct val="90000"/>
              </a:lnSpc>
              <a:spcAft>
                <a:spcPts val="667"/>
              </a:spcAft>
              <a:buFont typeface="Wingdings" panose="05000000000000000000" pitchFamily="2" charset="2"/>
              <a:buChar char="v"/>
            </a:pPr>
            <a:r>
              <a:rPr lang="en-US" b="1" dirty="0" err="1"/>
              <a:t>Çünkü</a:t>
            </a:r>
            <a:r>
              <a:rPr lang="en-US" b="1" dirty="0"/>
              <a:t> </a:t>
            </a:r>
            <a:r>
              <a:rPr lang="en-US" b="1" dirty="0" err="1"/>
              <a:t>bazı</a:t>
            </a:r>
            <a:r>
              <a:rPr lang="en-US" b="1" dirty="0"/>
              <a:t> </a:t>
            </a:r>
            <a:r>
              <a:rPr lang="en-US" b="1" dirty="0" err="1"/>
              <a:t>arızalar</a:t>
            </a:r>
            <a:r>
              <a:rPr lang="en-US" b="1" dirty="0"/>
              <a:t> </a:t>
            </a:r>
            <a:r>
              <a:rPr lang="en-US" b="1" dirty="0" err="1"/>
              <a:t>çok</a:t>
            </a:r>
            <a:r>
              <a:rPr lang="en-US" b="1" dirty="0"/>
              <a:t> </a:t>
            </a:r>
            <a:r>
              <a:rPr lang="en-US" b="1" dirty="0" err="1"/>
              <a:t>hızlı</a:t>
            </a:r>
            <a:r>
              <a:rPr lang="en-US" b="1" dirty="0"/>
              <a:t> </a:t>
            </a:r>
            <a:r>
              <a:rPr lang="en-US" b="1" dirty="0" err="1"/>
              <a:t>gelişebilir</a:t>
            </a:r>
            <a:r>
              <a:rPr lang="en-US" b="1" dirty="0"/>
              <a:t> </a:t>
            </a:r>
            <a:r>
              <a:rPr lang="en-US" b="1" dirty="0" err="1"/>
              <a:t>ve</a:t>
            </a:r>
            <a:r>
              <a:rPr lang="en-US" b="1" dirty="0"/>
              <a:t> </a:t>
            </a:r>
            <a:r>
              <a:rPr lang="en-US" b="1" dirty="0" err="1"/>
              <a:t>çok</a:t>
            </a:r>
            <a:r>
              <a:rPr lang="en-US" b="1" dirty="0"/>
              <a:t> </a:t>
            </a:r>
            <a:r>
              <a:rPr lang="en-US" b="1" dirty="0" err="1"/>
              <a:t>hızlı</a:t>
            </a:r>
            <a:r>
              <a:rPr lang="en-US" b="1" dirty="0"/>
              <a:t> </a:t>
            </a:r>
            <a:r>
              <a:rPr lang="en-US" b="1" dirty="0" err="1"/>
              <a:t>şekilde</a:t>
            </a:r>
            <a:r>
              <a:rPr lang="en-US" b="1" dirty="0"/>
              <a:t> </a:t>
            </a:r>
            <a:r>
              <a:rPr lang="en-US" b="1" dirty="0" err="1"/>
              <a:t>ekipmanınızı</a:t>
            </a:r>
            <a:r>
              <a:rPr lang="en-US" b="1" dirty="0"/>
              <a:t> </a:t>
            </a:r>
            <a:r>
              <a:rPr lang="en-US" b="1" dirty="0" err="1"/>
              <a:t>durduracaktır</a:t>
            </a:r>
            <a:r>
              <a:rPr lang="en-US" b="1" dirty="0"/>
              <a:t>. </a:t>
            </a:r>
          </a:p>
          <a:p>
            <a:pPr marL="57150" indent="-285750">
              <a:lnSpc>
                <a:spcPct val="90000"/>
              </a:lnSpc>
              <a:spcAft>
                <a:spcPts val="667"/>
              </a:spcAft>
              <a:buFont typeface="Wingdings" panose="05000000000000000000" pitchFamily="2" charset="2"/>
              <a:buChar char="v"/>
            </a:pPr>
            <a:endParaRPr lang="en-US" b="1" dirty="0"/>
          </a:p>
          <a:p>
            <a:pPr marL="57150" indent="-285750">
              <a:lnSpc>
                <a:spcPct val="90000"/>
              </a:lnSpc>
              <a:spcAft>
                <a:spcPts val="667"/>
              </a:spcAft>
              <a:buFont typeface="Wingdings" panose="05000000000000000000" pitchFamily="2" charset="2"/>
              <a:buChar char="v"/>
            </a:pPr>
            <a:r>
              <a:rPr lang="en-US" b="1" dirty="0"/>
              <a:t>Bu </a:t>
            </a:r>
            <a:r>
              <a:rPr lang="en-US" b="1" dirty="0" err="1"/>
              <a:t>arızaların</a:t>
            </a:r>
            <a:r>
              <a:rPr lang="tr-TR" b="1" dirty="0"/>
              <a:t> duruşu sebep olmadan yakalanması,</a:t>
            </a:r>
            <a:r>
              <a:rPr lang="en-US" b="1" dirty="0"/>
              <a:t> </a:t>
            </a:r>
            <a:r>
              <a:rPr lang="en-US" b="1" dirty="0" err="1"/>
              <a:t>daha</a:t>
            </a:r>
            <a:r>
              <a:rPr lang="en-US" b="1" dirty="0"/>
              <a:t> </a:t>
            </a:r>
            <a:r>
              <a:rPr lang="en-US" b="1" dirty="0" err="1"/>
              <a:t>sonra</a:t>
            </a:r>
            <a:r>
              <a:rPr lang="en-US" b="1" dirty="0"/>
              <a:t> </a:t>
            </a:r>
            <a:r>
              <a:rPr lang="en-US" b="1" dirty="0" err="1"/>
              <a:t>analizlerinin</a:t>
            </a:r>
            <a:r>
              <a:rPr lang="en-US" b="1" dirty="0"/>
              <a:t> </a:t>
            </a:r>
            <a:r>
              <a:rPr lang="en-US" b="1" dirty="0" err="1"/>
              <a:t>yapılabilmesi</a:t>
            </a:r>
            <a:r>
              <a:rPr lang="en-US" b="1" dirty="0"/>
              <a:t> </a:t>
            </a:r>
            <a:r>
              <a:rPr lang="en-US" b="1" dirty="0" err="1"/>
              <a:t>ve</a:t>
            </a:r>
            <a:r>
              <a:rPr lang="en-US" b="1" dirty="0"/>
              <a:t> </a:t>
            </a:r>
            <a:r>
              <a:rPr lang="en-US" b="1" dirty="0" err="1"/>
              <a:t>kök</a:t>
            </a:r>
            <a:r>
              <a:rPr lang="en-US" b="1" dirty="0"/>
              <a:t> </a:t>
            </a:r>
            <a:r>
              <a:rPr lang="en-US" b="1" dirty="0" err="1"/>
              <a:t>nedenlerinin</a:t>
            </a:r>
            <a:r>
              <a:rPr lang="en-US" b="1" dirty="0"/>
              <a:t> </a:t>
            </a:r>
            <a:r>
              <a:rPr lang="en-US" b="1" dirty="0" err="1"/>
              <a:t>tespiti</a:t>
            </a:r>
            <a:r>
              <a:rPr lang="en-US" b="1" dirty="0"/>
              <a:t> </a:t>
            </a:r>
            <a:r>
              <a:rPr lang="en-US" b="1" dirty="0" err="1"/>
              <a:t>için</a:t>
            </a:r>
            <a:r>
              <a:rPr lang="en-US" b="1" dirty="0"/>
              <a:t> </a:t>
            </a:r>
            <a:r>
              <a:rPr lang="en-US" b="1" dirty="0" err="1"/>
              <a:t>verilerin</a:t>
            </a:r>
            <a:r>
              <a:rPr lang="en-US" b="1" dirty="0"/>
              <a:t> </a:t>
            </a:r>
            <a:r>
              <a:rPr lang="en-US" b="1" dirty="0" err="1"/>
              <a:t>birkaç</a:t>
            </a:r>
            <a:r>
              <a:rPr lang="en-US" b="1" dirty="0"/>
              <a:t> </a:t>
            </a:r>
            <a:r>
              <a:rPr lang="en-US" b="1" dirty="0" err="1"/>
              <a:t>dakikada</a:t>
            </a:r>
            <a:r>
              <a:rPr lang="en-US" b="1" dirty="0"/>
              <a:t> </a:t>
            </a:r>
            <a:r>
              <a:rPr lang="en-US" b="1" dirty="0" err="1"/>
              <a:t>bir</a:t>
            </a:r>
            <a:r>
              <a:rPr lang="en-US" b="1" dirty="0"/>
              <a:t> </a:t>
            </a:r>
            <a:r>
              <a:rPr lang="en-US" b="1" dirty="0" err="1"/>
              <a:t>veya</a:t>
            </a:r>
            <a:r>
              <a:rPr lang="en-US" b="1" dirty="0"/>
              <a:t> </a:t>
            </a:r>
            <a:r>
              <a:rPr lang="en-US" b="1" dirty="0" err="1"/>
              <a:t>daha</a:t>
            </a:r>
            <a:r>
              <a:rPr lang="en-US" b="1" dirty="0"/>
              <a:t> </a:t>
            </a:r>
            <a:r>
              <a:rPr lang="en-US" b="1" dirty="0" err="1"/>
              <a:t>sık</a:t>
            </a:r>
            <a:r>
              <a:rPr lang="en-US" b="1" dirty="0"/>
              <a:t> </a:t>
            </a:r>
            <a:r>
              <a:rPr lang="en-US" b="1" dirty="0" err="1"/>
              <a:t>toplanması</a:t>
            </a:r>
            <a:r>
              <a:rPr lang="en-US" b="1" dirty="0"/>
              <a:t> </a:t>
            </a:r>
            <a:r>
              <a:rPr lang="en-US" b="1" dirty="0" err="1"/>
              <a:t>gerekmektedir</a:t>
            </a:r>
            <a:r>
              <a:rPr lang="en-US" b="1" dirty="0"/>
              <a:t>. </a:t>
            </a:r>
          </a:p>
          <a:p>
            <a:pPr marL="57150" indent="-285750">
              <a:lnSpc>
                <a:spcPct val="90000"/>
              </a:lnSpc>
              <a:spcAft>
                <a:spcPts val="667"/>
              </a:spcAft>
              <a:buFont typeface="Wingdings" panose="05000000000000000000" pitchFamily="2" charset="2"/>
              <a:buChar char="v"/>
            </a:pPr>
            <a:endParaRPr lang="en-US" b="1" dirty="0"/>
          </a:p>
          <a:p>
            <a:pPr marL="57150" indent="-285750">
              <a:lnSpc>
                <a:spcPct val="90000"/>
              </a:lnSpc>
              <a:spcAft>
                <a:spcPts val="667"/>
              </a:spcAft>
              <a:buFont typeface="Wingdings" panose="05000000000000000000" pitchFamily="2" charset="2"/>
              <a:buChar char="v"/>
            </a:pPr>
            <a:r>
              <a:rPr lang="en-US" b="1" dirty="0"/>
              <a:t>Bu </a:t>
            </a:r>
            <a:r>
              <a:rPr lang="en-US" b="1" dirty="0" err="1"/>
              <a:t>sebeple</a:t>
            </a:r>
            <a:r>
              <a:rPr lang="en-US" b="1" dirty="0"/>
              <a:t> </a:t>
            </a:r>
            <a:r>
              <a:rPr lang="en-US" b="1" dirty="0" err="1"/>
              <a:t>kritik</a:t>
            </a:r>
            <a:r>
              <a:rPr lang="en-US" b="1" dirty="0"/>
              <a:t> </a:t>
            </a:r>
            <a:r>
              <a:rPr lang="en-US" b="1" dirty="0" err="1"/>
              <a:t>ekipmanların</a:t>
            </a:r>
            <a:r>
              <a:rPr lang="en-US" b="1" dirty="0"/>
              <a:t> </a:t>
            </a:r>
            <a:r>
              <a:rPr lang="en-US" b="1" dirty="0" err="1"/>
              <a:t>sağlığının</a:t>
            </a:r>
            <a:r>
              <a:rPr lang="en-US" b="1" dirty="0"/>
              <a:t> </a:t>
            </a:r>
            <a:r>
              <a:rPr lang="tr-TR" b="1" dirty="0"/>
              <a:t>online makina sağlığı durum izleme sistemleri ile takibi çok önemlidir.</a:t>
            </a:r>
            <a:endParaRPr lang="en-US" b="1" dirty="0"/>
          </a:p>
        </p:txBody>
      </p:sp>
      <p:sp>
        <p:nvSpPr>
          <p:cNvPr id="5" name="Rectangle 1"/>
          <p:cNvSpPr>
            <a:spLocks noChangeArrowheads="1"/>
          </p:cNvSpPr>
          <p:nvPr/>
        </p:nvSpPr>
        <p:spPr bwMode="auto">
          <a:xfrm>
            <a:off x="2" y="88438"/>
            <a:ext cx="65" cy="20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25" rIns="0" bIns="-13225" numCol="1" anchor="ctr" anchorCtr="0" compatLnSpc="1">
            <a:prstTxWarp prst="textNoShape">
              <a:avLst/>
            </a:prstTxWarp>
            <a:spAutoFit/>
          </a:bodyPr>
          <a:lstStyle/>
          <a:p>
            <a:pPr defTabSz="761940" eaLnBrk="0" fontAlgn="base" hangingPunct="0">
              <a:spcBef>
                <a:spcPct val="0"/>
              </a:spcBef>
              <a:spcAft>
                <a:spcPct val="0"/>
              </a:spcAft>
            </a:pPr>
            <a:endParaRPr lang="tr-TR" altLang="tr-TR" sz="1500" dirty="0">
              <a:latin typeface="Arial" panose="020B0604020202020204" pitchFamily="34" charset="0"/>
            </a:endParaRPr>
          </a:p>
        </p:txBody>
      </p:sp>
    </p:spTree>
    <p:extLst>
      <p:ext uri="{BB962C8B-B14F-4D97-AF65-F5344CB8AC3E}">
        <p14:creationId xmlns:p14="http://schemas.microsoft.com/office/powerpoint/2010/main" val="11624679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647"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0065" y="580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4148"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570" y="746626"/>
            <a:ext cx="3511296"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22924" y="2300232"/>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7" name="Freeform: Shape 36">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 y="4298302"/>
            <a:ext cx="12192000" cy="255969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etin kutusu 19">
            <a:extLst>
              <a:ext uri="{FF2B5EF4-FFF2-40B4-BE49-F238E27FC236}">
                <a16:creationId xmlns:a16="http://schemas.microsoft.com/office/drawing/2014/main" id="{CA91C5F0-3353-C0CC-3314-894E5BBC12DF}"/>
              </a:ext>
            </a:extLst>
          </p:cNvPr>
          <p:cNvSpPr txBox="1"/>
          <p:nvPr/>
        </p:nvSpPr>
        <p:spPr>
          <a:xfrm>
            <a:off x="749647" y="5137150"/>
            <a:ext cx="10784219" cy="1447168"/>
          </a:xfrm>
          <a:prstGeom prst="rect">
            <a:avLst/>
          </a:prstGeom>
        </p:spPr>
        <p:txBody>
          <a:bodyPr vert="horz" lIns="91440" tIns="45720" rIns="91440" bIns="45720" rtlCol="0" anchor="b">
            <a:noAutofit/>
          </a:bodyPr>
          <a:lstStyle/>
          <a:p>
            <a:pPr algn="just"/>
            <a:r>
              <a:rPr lang="tr-TR" b="1" u="sng" dirty="0">
                <a:solidFill>
                  <a:srgbClr val="C00000"/>
                </a:solidFill>
              </a:rPr>
              <a:t>Online Makine Sağlığı Durum İzleme Sistemleri; </a:t>
            </a:r>
            <a:r>
              <a:rPr lang="tr-TR" dirty="0"/>
              <a:t>makinelerden toplanan gerçek zamanlı verilerle, işleyişi sürekli kontrol eden ve problem henüz gerçekleşmeden uyarı oluşturan ve önlem alınmasını sağlayan, plansız duruşları azaltan, </a:t>
            </a:r>
            <a:r>
              <a:rPr lang="tr-TR" dirty="0">
                <a:cs typeface="Times New Roman" panose="02020603050405020304" pitchFamily="18" charset="0"/>
              </a:rPr>
              <a:t>i</a:t>
            </a:r>
            <a:r>
              <a:rPr lang="tr-TR" dirty="0">
                <a:effectLst/>
                <a:ea typeface="Calibri" panose="020F0502020204030204" pitchFamily="34" charset="0"/>
                <a:cs typeface="Times New Roman" panose="02020603050405020304" pitchFamily="18" charset="0"/>
              </a:rPr>
              <a:t>şletmeleri</a:t>
            </a:r>
            <a:r>
              <a:rPr lang="tr-TR" dirty="0">
                <a:ea typeface="Calibri" panose="020F0502020204030204" pitchFamily="34" charset="0"/>
                <a:cs typeface="Times New Roman" panose="02020603050405020304" pitchFamily="18" charset="0"/>
              </a:rPr>
              <a:t> </a:t>
            </a:r>
            <a:r>
              <a:rPr lang="tr-TR" b="1" dirty="0">
                <a:solidFill>
                  <a:srgbClr val="006EC0"/>
                </a:solidFill>
                <a:effectLst/>
                <a:ea typeface="Calibri" panose="020F0502020204030204" pitchFamily="34" charset="0"/>
                <a:cs typeface="Times New Roman" panose="02020603050405020304" pitchFamily="18" charset="0"/>
              </a:rPr>
              <a:t>Akıllı Fabrikalara Dijital Fabrikalara</a:t>
            </a:r>
            <a:r>
              <a:rPr lang="tr-TR" b="1" dirty="0">
                <a:solidFill>
                  <a:srgbClr val="006EC0"/>
                </a:solidFill>
                <a:ea typeface="Calibri" panose="020F0502020204030204" pitchFamily="34" charset="0"/>
                <a:cs typeface="Times New Roman" panose="02020603050405020304" pitchFamily="18" charset="0"/>
              </a:rPr>
              <a:t> </a:t>
            </a:r>
            <a:r>
              <a:rPr lang="tr-TR" dirty="0">
                <a:effectLst/>
                <a:ea typeface="Calibri" panose="020F0502020204030204" pitchFamily="34" charset="0"/>
                <a:cs typeface="Times New Roman" panose="02020603050405020304" pitchFamily="18" charset="0"/>
              </a:rPr>
              <a:t>dönüştüren bu sistemlerdir. Bu sistemler üretimi planlama, üretim performans takibi, bakımı planlama, duruş analizi ve kök neden analizi de yaparak işletmenin kayıplarını bulma ve yok etme imkânı sunar. </a:t>
            </a:r>
          </a:p>
        </p:txBody>
      </p:sp>
      <p:pic>
        <p:nvPicPr>
          <p:cNvPr id="4" name="Resim 3" descr="iç mekan, mavi içeren bir resim&#10;&#10;Açıklama otomatik olarak oluşturuldu">
            <a:extLst>
              <a:ext uri="{FF2B5EF4-FFF2-40B4-BE49-F238E27FC236}">
                <a16:creationId xmlns:a16="http://schemas.microsoft.com/office/drawing/2014/main" id="{D83415AC-C023-4E1A-1145-E46AC1349F0E}"/>
              </a:ext>
            </a:extLst>
          </p:cNvPr>
          <p:cNvPicPr>
            <a:picLocks noChangeAspect="1"/>
          </p:cNvPicPr>
          <p:nvPr/>
        </p:nvPicPr>
        <p:blipFill>
          <a:blip r:embed="rId2"/>
          <a:stretch>
            <a:fillRect/>
          </a:stretch>
        </p:blipFill>
        <p:spPr>
          <a:xfrm>
            <a:off x="4614474" y="1294093"/>
            <a:ext cx="3027384" cy="2270538"/>
          </a:xfrm>
          <a:prstGeom prst="rect">
            <a:avLst/>
          </a:prstGeom>
        </p:spPr>
      </p:pic>
      <p:pic>
        <p:nvPicPr>
          <p:cNvPr id="17" name="Resim 16" descr="metin, elektronik donanım içeren bir resim&#10;&#10;Açıklama otomatik olarak oluşturuldu">
            <a:extLst>
              <a:ext uri="{FF2B5EF4-FFF2-40B4-BE49-F238E27FC236}">
                <a16:creationId xmlns:a16="http://schemas.microsoft.com/office/drawing/2014/main" id="{6641AFE9-A7AC-6533-FBAF-5C7FF3FFEB38}"/>
              </a:ext>
            </a:extLst>
          </p:cNvPr>
          <p:cNvPicPr>
            <a:picLocks noChangeAspect="1"/>
          </p:cNvPicPr>
          <p:nvPr/>
        </p:nvPicPr>
        <p:blipFill>
          <a:blip r:embed="rId3"/>
          <a:stretch>
            <a:fillRect/>
          </a:stretch>
        </p:blipFill>
        <p:spPr>
          <a:xfrm>
            <a:off x="8264886" y="1131680"/>
            <a:ext cx="3026664" cy="2595364"/>
          </a:xfrm>
          <a:prstGeom prst="rect">
            <a:avLst/>
          </a:prstGeom>
        </p:spPr>
      </p:pic>
      <p:pic>
        <p:nvPicPr>
          <p:cNvPr id="19" name="Resim 18" descr="iç mekan içeren bir resim&#10;&#10;Açıklama otomatik olarak oluşturuldu">
            <a:extLst>
              <a:ext uri="{FF2B5EF4-FFF2-40B4-BE49-F238E27FC236}">
                <a16:creationId xmlns:a16="http://schemas.microsoft.com/office/drawing/2014/main" id="{E896A214-0C49-6B9C-F0B8-534B18E4CDB9}"/>
              </a:ext>
            </a:extLst>
          </p:cNvPr>
          <p:cNvPicPr>
            <a:picLocks noChangeAspect="1"/>
          </p:cNvPicPr>
          <p:nvPr/>
        </p:nvPicPr>
        <p:blipFill rotWithShape="1">
          <a:blip r:embed="rId4"/>
          <a:srcRect t="17679"/>
          <a:stretch/>
        </p:blipFill>
        <p:spPr>
          <a:xfrm>
            <a:off x="990333" y="1398471"/>
            <a:ext cx="3026664" cy="2061783"/>
          </a:xfrm>
          <a:prstGeom prst="rect">
            <a:avLst/>
          </a:prstGeom>
        </p:spPr>
      </p:pic>
      <p:sp>
        <p:nvSpPr>
          <p:cNvPr id="5" name="Rectangle 1"/>
          <p:cNvSpPr>
            <a:spLocks noChangeArrowheads="1"/>
          </p:cNvSpPr>
          <p:nvPr/>
        </p:nvSpPr>
        <p:spPr bwMode="auto">
          <a:xfrm>
            <a:off x="1" y="88437"/>
            <a:ext cx="65" cy="20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25" rIns="0" bIns="-13225" numCol="1" anchor="ctr" anchorCtr="0" compatLnSpc="1">
            <a:prstTxWarp prst="textNoShape">
              <a:avLst/>
            </a:prstTxWarp>
            <a:spAutoFit/>
          </a:bodyPr>
          <a:lstStyle/>
          <a:p>
            <a:pPr defTabSz="761970" eaLnBrk="0" fontAlgn="base" hangingPunct="0">
              <a:spcBef>
                <a:spcPct val="0"/>
              </a:spcBef>
              <a:spcAft>
                <a:spcPct val="0"/>
              </a:spcAft>
            </a:pPr>
            <a:endParaRPr lang="tr-TR" altLang="tr-TR" sz="1500" dirty="0">
              <a:latin typeface="Arial" panose="020B0604020202020204" pitchFamily="34" charset="0"/>
            </a:endParaRPr>
          </a:p>
        </p:txBody>
      </p:sp>
      <p:pic>
        <p:nvPicPr>
          <p:cNvPr id="22" name="Resim 21" descr="metin, logo içeren bir resim&#10;&#10;Açıklama otomatik olarak oluşturuldu">
            <a:extLst>
              <a:ext uri="{FF2B5EF4-FFF2-40B4-BE49-F238E27FC236}">
                <a16:creationId xmlns:a16="http://schemas.microsoft.com/office/drawing/2014/main" id="{1A821E50-07CC-6454-D9BF-2E7BA2378D22}"/>
              </a:ext>
            </a:extLst>
          </p:cNvPr>
          <p:cNvPicPr>
            <a:picLocks noChangeAspect="1"/>
          </p:cNvPicPr>
          <p:nvPr/>
        </p:nvPicPr>
        <p:blipFill>
          <a:blip r:embed="rId5"/>
          <a:stretch>
            <a:fillRect/>
          </a:stretch>
        </p:blipFill>
        <p:spPr>
          <a:xfrm>
            <a:off x="8886588" y="65567"/>
            <a:ext cx="2647278" cy="615492"/>
          </a:xfrm>
          <a:prstGeom prst="rect">
            <a:avLst/>
          </a:prstGeom>
        </p:spPr>
      </p:pic>
      <p:pic>
        <p:nvPicPr>
          <p:cNvPr id="23" name="Resim 22" descr="logo içeren bir resim&#10;&#10;Açıklama otomatik olarak oluşturuldu">
            <a:extLst>
              <a:ext uri="{FF2B5EF4-FFF2-40B4-BE49-F238E27FC236}">
                <a16:creationId xmlns:a16="http://schemas.microsoft.com/office/drawing/2014/main" id="{0BDDDBF6-A65D-02EE-9EDB-4799D85ABF3A}"/>
              </a:ext>
            </a:extLst>
          </p:cNvPr>
          <p:cNvPicPr>
            <a:picLocks noChangeAspect="1"/>
          </p:cNvPicPr>
          <p:nvPr/>
        </p:nvPicPr>
        <p:blipFill>
          <a:blip r:embed="rId6"/>
          <a:stretch>
            <a:fillRect/>
          </a:stretch>
        </p:blipFill>
        <p:spPr>
          <a:xfrm>
            <a:off x="749647" y="4303127"/>
            <a:ext cx="2947285" cy="685547"/>
          </a:xfrm>
          <a:prstGeom prst="rect">
            <a:avLst/>
          </a:prstGeom>
          <a:solidFill>
            <a:schemeClr val="bg1"/>
          </a:solidFill>
        </p:spPr>
      </p:pic>
    </p:spTree>
    <p:extLst>
      <p:ext uri="{BB962C8B-B14F-4D97-AF65-F5344CB8AC3E}">
        <p14:creationId xmlns:p14="http://schemas.microsoft.com/office/powerpoint/2010/main" val="34508310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2">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4">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647"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0065" y="580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18">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4148"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0">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570" y="746626"/>
            <a:ext cx="3511296"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22924" y="2300232"/>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Freeform: Shape 24">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 y="4298302"/>
            <a:ext cx="12192000" cy="255969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FA3DAB3-4415-CEDE-F1F7-B930B0F0C8E7}"/>
              </a:ext>
            </a:extLst>
          </p:cNvPr>
          <p:cNvSpPr>
            <a:spLocks noGrp="1"/>
          </p:cNvSpPr>
          <p:nvPr>
            <p:ph type="title"/>
          </p:nvPr>
        </p:nvSpPr>
        <p:spPr>
          <a:xfrm>
            <a:off x="810240" y="5254652"/>
            <a:ext cx="10723626" cy="856722"/>
          </a:xfrm>
        </p:spPr>
        <p:txBody>
          <a:bodyPr vert="horz" lIns="91440" tIns="45720" rIns="91440" bIns="45720" rtlCol="0" anchor="b">
            <a:normAutofit/>
          </a:bodyPr>
          <a:lstStyle/>
          <a:p>
            <a:r>
              <a:rPr lang="en-US" sz="2400" b="1" dirty="0">
                <a:solidFill>
                  <a:srgbClr val="C00000"/>
                </a:solidFill>
                <a:latin typeface="+mn-lt"/>
              </a:rPr>
              <a:t>Vibmer Muhendislik </a:t>
            </a:r>
            <a:r>
              <a:rPr lang="tr-TR" sz="2400" dirty="0">
                <a:solidFill>
                  <a:schemeClr val="tx1">
                    <a:lumMod val="85000"/>
                    <a:lumOff val="15000"/>
                  </a:schemeClr>
                </a:solidFill>
                <a:latin typeface="+mn-lt"/>
              </a:rPr>
              <a:t>ve</a:t>
            </a:r>
            <a:r>
              <a:rPr lang="tr-TR" sz="2400" b="1" dirty="0">
                <a:solidFill>
                  <a:schemeClr val="tx1">
                    <a:lumMod val="85000"/>
                    <a:lumOff val="15000"/>
                  </a:schemeClr>
                </a:solidFill>
                <a:latin typeface="+mn-lt"/>
              </a:rPr>
              <a:t> </a:t>
            </a:r>
            <a:r>
              <a:rPr lang="tr-TR" sz="2400" b="1" dirty="0" err="1">
                <a:solidFill>
                  <a:srgbClr val="00B050"/>
                </a:solidFill>
                <a:latin typeface="+mn-lt"/>
              </a:rPr>
              <a:t>Schaeffler</a:t>
            </a:r>
            <a:r>
              <a:rPr lang="tr-TR" sz="2400" b="1" dirty="0">
                <a:solidFill>
                  <a:schemeClr val="tx1">
                    <a:lumMod val="85000"/>
                    <a:lumOff val="15000"/>
                  </a:schemeClr>
                </a:solidFill>
                <a:latin typeface="+mn-lt"/>
              </a:rPr>
              <a:t> </a:t>
            </a:r>
            <a:r>
              <a:rPr lang="en-US" sz="2400" dirty="0" err="1">
                <a:solidFill>
                  <a:schemeClr val="tx1">
                    <a:lumMod val="85000"/>
                    <a:lumOff val="15000"/>
                  </a:schemeClr>
                </a:solidFill>
                <a:latin typeface="+mn-lt"/>
              </a:rPr>
              <a:t>olarak</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işletmelerin</a:t>
            </a:r>
            <a:r>
              <a:rPr lang="tr-TR" sz="2400" dirty="0">
                <a:solidFill>
                  <a:schemeClr val="tx1">
                    <a:lumMod val="85000"/>
                    <a:lumOff val="15000"/>
                  </a:schemeClr>
                </a:solidFill>
                <a:latin typeface="+mn-lt"/>
              </a:rPr>
              <a:t>izin</a:t>
            </a:r>
            <a:r>
              <a:rPr lang="en-US" sz="2400" dirty="0">
                <a:solidFill>
                  <a:schemeClr val="tx1">
                    <a:lumMod val="85000"/>
                    <a:lumOff val="15000"/>
                  </a:schemeClr>
                </a:solidFill>
                <a:latin typeface="+mn-lt"/>
              </a:rPr>
              <a:t> </a:t>
            </a:r>
            <a:r>
              <a:rPr lang="en-US" sz="2400" b="1" dirty="0" err="1">
                <a:solidFill>
                  <a:srgbClr val="0070C0"/>
                </a:solidFill>
                <a:latin typeface="+mn-lt"/>
              </a:rPr>
              <a:t>Bakım</a:t>
            </a:r>
            <a:r>
              <a:rPr lang="en-US" sz="2400" b="1" dirty="0">
                <a:solidFill>
                  <a:srgbClr val="0070C0"/>
                </a:solidFill>
                <a:latin typeface="+mn-lt"/>
              </a:rPr>
              <a:t> 4.0 </a:t>
            </a:r>
            <a:r>
              <a:rPr lang="en-US" sz="2400" dirty="0" err="1">
                <a:solidFill>
                  <a:schemeClr val="tx1">
                    <a:lumMod val="85000"/>
                    <a:lumOff val="15000"/>
                  </a:schemeClr>
                </a:solidFill>
                <a:latin typeface="+mn-lt"/>
              </a:rPr>
              <a:t>kapsamında</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akıllı</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ve</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dijital</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fabrikalara</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dönüştürülmesine</a:t>
            </a:r>
            <a:r>
              <a:rPr lang="en-US" sz="2400" dirty="0">
                <a:solidFill>
                  <a:schemeClr val="tx1">
                    <a:lumMod val="85000"/>
                    <a:lumOff val="15000"/>
                  </a:schemeClr>
                </a:solidFill>
                <a:latin typeface="+mn-lt"/>
              </a:rPr>
              <a:t> </a:t>
            </a:r>
            <a:r>
              <a:rPr lang="en-US" sz="2400" dirty="0" err="1">
                <a:solidFill>
                  <a:schemeClr val="tx1">
                    <a:lumMod val="85000"/>
                    <a:lumOff val="15000"/>
                  </a:schemeClr>
                </a:solidFill>
                <a:latin typeface="+mn-lt"/>
              </a:rPr>
              <a:t>talibiz</a:t>
            </a:r>
            <a:r>
              <a:rPr lang="en-US" sz="2400" dirty="0">
                <a:solidFill>
                  <a:schemeClr val="tx1">
                    <a:lumMod val="85000"/>
                    <a:lumOff val="15000"/>
                  </a:schemeClr>
                </a:solidFill>
                <a:latin typeface="+mn-lt"/>
              </a:rPr>
              <a:t>. </a:t>
            </a:r>
          </a:p>
        </p:txBody>
      </p:sp>
      <p:pic>
        <p:nvPicPr>
          <p:cNvPr id="6" name="Resim 5" descr="metin, logo içeren bir resim&#10;&#10;Açıklama otomatik olarak oluşturuldu">
            <a:extLst>
              <a:ext uri="{FF2B5EF4-FFF2-40B4-BE49-F238E27FC236}">
                <a16:creationId xmlns:a16="http://schemas.microsoft.com/office/drawing/2014/main" id="{AA6E1D49-B362-38BD-A763-25C07AEF42F1}"/>
              </a:ext>
            </a:extLst>
          </p:cNvPr>
          <p:cNvPicPr>
            <a:picLocks noChangeAspect="1"/>
          </p:cNvPicPr>
          <p:nvPr/>
        </p:nvPicPr>
        <p:blipFill>
          <a:blip r:embed="rId2"/>
          <a:stretch>
            <a:fillRect/>
          </a:stretch>
        </p:blipFill>
        <p:spPr>
          <a:xfrm>
            <a:off x="8264526" y="2106671"/>
            <a:ext cx="3027384" cy="703866"/>
          </a:xfrm>
          <a:prstGeom prst="rect">
            <a:avLst/>
          </a:prstGeom>
        </p:spPr>
      </p:pic>
      <p:pic>
        <p:nvPicPr>
          <p:cNvPr id="8" name="Resim 7" descr="metin, elektronik donanım içeren bir resim&#10;&#10;Açıklama otomatik olarak oluşturuldu">
            <a:extLst>
              <a:ext uri="{FF2B5EF4-FFF2-40B4-BE49-F238E27FC236}">
                <a16:creationId xmlns:a16="http://schemas.microsoft.com/office/drawing/2014/main" id="{967E8B47-9106-55FA-0938-A188D6E99D0E}"/>
              </a:ext>
            </a:extLst>
          </p:cNvPr>
          <p:cNvPicPr>
            <a:picLocks noChangeAspect="1"/>
          </p:cNvPicPr>
          <p:nvPr/>
        </p:nvPicPr>
        <p:blipFill rotWithShape="1">
          <a:blip r:embed="rId3"/>
          <a:srcRect l="10924" t="4286" r="8572" b="13928"/>
          <a:stretch/>
        </p:blipFill>
        <p:spPr>
          <a:xfrm>
            <a:off x="4614834" y="1330102"/>
            <a:ext cx="3026664" cy="2198524"/>
          </a:xfrm>
          <a:prstGeom prst="rect">
            <a:avLst/>
          </a:prstGeom>
        </p:spPr>
      </p:pic>
      <p:pic>
        <p:nvPicPr>
          <p:cNvPr id="5" name="Resim 4" descr="logo içeren bir resim&#10;&#10;Açıklama otomatik olarak oluşturuldu">
            <a:extLst>
              <a:ext uri="{FF2B5EF4-FFF2-40B4-BE49-F238E27FC236}">
                <a16:creationId xmlns:a16="http://schemas.microsoft.com/office/drawing/2014/main" id="{BDDC063E-A93E-9638-247A-7646BCDE6D63}"/>
              </a:ext>
            </a:extLst>
          </p:cNvPr>
          <p:cNvPicPr>
            <a:picLocks noChangeAspect="1"/>
          </p:cNvPicPr>
          <p:nvPr/>
        </p:nvPicPr>
        <p:blipFill>
          <a:blip r:embed="rId4"/>
          <a:stretch>
            <a:fillRect/>
          </a:stretch>
        </p:blipFill>
        <p:spPr>
          <a:xfrm>
            <a:off x="810240" y="1974338"/>
            <a:ext cx="3026664" cy="968533"/>
          </a:xfrm>
          <a:prstGeom prst="rect">
            <a:avLst/>
          </a:prstGeom>
          <a:solidFill>
            <a:schemeClr val="bg1"/>
          </a:solidFill>
        </p:spPr>
      </p:pic>
    </p:spTree>
    <p:extLst>
      <p:ext uri="{BB962C8B-B14F-4D97-AF65-F5344CB8AC3E}">
        <p14:creationId xmlns:p14="http://schemas.microsoft.com/office/powerpoint/2010/main" val="9630467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F41082D-3A22-48EB-8AB7-C768D2B298C5}"/>
              </a:ext>
            </a:extLst>
          </p:cNvPr>
          <p:cNvSpPr txBox="1"/>
          <p:nvPr/>
        </p:nvSpPr>
        <p:spPr>
          <a:xfrm>
            <a:off x="4457390" y="3200400"/>
            <a:ext cx="3275996" cy="1200329"/>
          </a:xfrm>
          <a:prstGeom prst="rect">
            <a:avLst/>
          </a:prstGeom>
          <a:solidFill>
            <a:srgbClr val="00B050"/>
          </a:solidFill>
        </p:spPr>
        <p:txBody>
          <a:bodyPr wrap="square" rtlCol="0">
            <a:spAutoFit/>
          </a:bodyPr>
          <a:lstStyle/>
          <a:p>
            <a:pPr algn="ctr"/>
            <a:r>
              <a:rPr lang="tr-TR" sz="3600" b="1" dirty="0">
                <a:solidFill>
                  <a:schemeClr val="bg1"/>
                </a:solidFill>
              </a:rPr>
              <a:t>MACHINE </a:t>
            </a:r>
          </a:p>
          <a:p>
            <a:pPr algn="ctr"/>
            <a:r>
              <a:rPr lang="tr-TR" sz="3600" b="1" dirty="0">
                <a:solidFill>
                  <a:schemeClr val="bg1"/>
                </a:solidFill>
              </a:rPr>
              <a:t>LEARNING</a:t>
            </a:r>
          </a:p>
        </p:txBody>
      </p:sp>
      <p:sp>
        <p:nvSpPr>
          <p:cNvPr id="2" name="Textplatzhalter 2">
            <a:extLst>
              <a:ext uri="{FF2B5EF4-FFF2-40B4-BE49-F238E27FC236}">
                <a16:creationId xmlns:a16="http://schemas.microsoft.com/office/drawing/2014/main" id="{0D91207E-582F-21EB-BAB2-592142E06230}"/>
              </a:ext>
            </a:extLst>
          </p:cNvPr>
          <p:cNvSpPr txBox="1">
            <a:spLocks/>
          </p:cNvSpPr>
          <p:nvPr>
            <p:custDataLst>
              <p:tags r:id="rId1"/>
            </p:custDataLst>
          </p:nvPr>
        </p:nvSpPr>
        <p:spPr bwMode="gray">
          <a:xfrm>
            <a:off x="131891" y="3200400"/>
            <a:ext cx="3275996" cy="1295400"/>
          </a:xfrm>
          <a:prstGeom prst="rect">
            <a:avLst/>
          </a:prstGeom>
          <a:solidFill>
            <a:schemeClr val="accent3">
              <a:lumMod val="40000"/>
              <a:lumOff val="60000"/>
            </a:schemeClr>
          </a:solidFill>
          <a:ln>
            <a:solidFill>
              <a:schemeClr val="accent3">
                <a:lumMod val="40000"/>
                <a:lumOff val="60000"/>
              </a:schemeClr>
            </a:solidFill>
          </a:ln>
        </p:spPr>
        <p:txBody>
          <a:bodyPr vert="horz" lIns="0" tIns="0" rIns="0" bIns="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Clr>
                <a:schemeClr val="tx1"/>
              </a:buClr>
              <a:buSzPct val="110000"/>
              <a:buFontTx/>
              <a:buNone/>
              <a:defRPr sz="14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spcAft>
                <a:spcPts val="0"/>
              </a:spcAft>
              <a:buClr>
                <a:srgbClr val="006E5D"/>
              </a:buClr>
              <a:buSzPct val="100000"/>
              <a:buFont typeface="Calibri" panose="020F050202020403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5pPr>
            <a:lvl6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6pPr>
            <a:lvl7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7pPr>
            <a:lvl8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8pPr>
            <a:lvl9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9pPr>
          </a:lstStyle>
          <a:p>
            <a:pPr algn="ctr">
              <a:lnSpc>
                <a:spcPct val="90000"/>
              </a:lnSpc>
              <a:spcBef>
                <a:spcPts val="0"/>
              </a:spcBef>
            </a:pPr>
            <a:r>
              <a:rPr lang="tr-TR" sz="3600" dirty="0"/>
              <a:t>FAILURE ALGORITHMS</a:t>
            </a:r>
            <a:endParaRPr lang="en-US" sz="3600" dirty="0"/>
          </a:p>
        </p:txBody>
      </p:sp>
      <p:sp>
        <p:nvSpPr>
          <p:cNvPr id="5" name="Textplatzhalter 2">
            <a:extLst>
              <a:ext uri="{FF2B5EF4-FFF2-40B4-BE49-F238E27FC236}">
                <a16:creationId xmlns:a16="http://schemas.microsoft.com/office/drawing/2014/main" id="{BC3FDE14-9E68-9E4D-B634-2E6E5D414344}"/>
              </a:ext>
            </a:extLst>
          </p:cNvPr>
          <p:cNvSpPr txBox="1">
            <a:spLocks/>
          </p:cNvSpPr>
          <p:nvPr>
            <p:custDataLst>
              <p:tags r:id="rId2"/>
            </p:custDataLst>
          </p:nvPr>
        </p:nvSpPr>
        <p:spPr bwMode="gray">
          <a:xfrm>
            <a:off x="4461240" y="1143000"/>
            <a:ext cx="3275996" cy="1295395"/>
          </a:xfrm>
          <a:prstGeom prst="rect">
            <a:avLst/>
          </a:prstGeom>
          <a:solidFill>
            <a:schemeClr val="accent3">
              <a:lumMod val="40000"/>
              <a:lumOff val="60000"/>
            </a:schemeClr>
          </a:solidFill>
        </p:spPr>
        <p:txBody>
          <a:bodyPr vert="horz" lIns="0" tIns="0" rIns="0" bIns="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Clr>
                <a:schemeClr val="tx1"/>
              </a:buClr>
              <a:buSzPct val="110000"/>
              <a:buFontTx/>
              <a:buNone/>
              <a:defRPr sz="14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spcAft>
                <a:spcPts val="0"/>
              </a:spcAft>
              <a:buClr>
                <a:srgbClr val="006E5D"/>
              </a:buClr>
              <a:buSzPct val="100000"/>
              <a:buFont typeface="Calibri" panose="020F050202020403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5pPr>
            <a:lvl6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6pPr>
            <a:lvl7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7pPr>
            <a:lvl8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8pPr>
            <a:lvl9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9pPr>
          </a:lstStyle>
          <a:p>
            <a:pPr algn="ctr">
              <a:lnSpc>
                <a:spcPct val="90000"/>
              </a:lnSpc>
              <a:spcBef>
                <a:spcPts val="0"/>
              </a:spcBef>
            </a:pPr>
            <a:r>
              <a:rPr lang="tr-TR" sz="3600" dirty="0"/>
              <a:t>ISO 10816</a:t>
            </a:r>
            <a:endParaRPr lang="en-US" sz="3600" dirty="0"/>
          </a:p>
        </p:txBody>
      </p:sp>
      <p:sp>
        <p:nvSpPr>
          <p:cNvPr id="9" name="Textplatzhalter 2">
            <a:extLst>
              <a:ext uri="{FF2B5EF4-FFF2-40B4-BE49-F238E27FC236}">
                <a16:creationId xmlns:a16="http://schemas.microsoft.com/office/drawing/2014/main" id="{9EF803FB-DD7B-8B5D-53FB-5B6819B98D82}"/>
              </a:ext>
            </a:extLst>
          </p:cNvPr>
          <p:cNvSpPr txBox="1">
            <a:spLocks/>
          </p:cNvSpPr>
          <p:nvPr>
            <p:custDataLst>
              <p:tags r:id="rId3"/>
            </p:custDataLst>
          </p:nvPr>
        </p:nvSpPr>
        <p:spPr bwMode="gray">
          <a:xfrm>
            <a:off x="4457435" y="5163952"/>
            <a:ext cx="3279837" cy="1295400"/>
          </a:xfrm>
          <a:prstGeom prst="rect">
            <a:avLst/>
          </a:prstGeom>
          <a:solidFill>
            <a:schemeClr val="accent3">
              <a:lumMod val="40000"/>
              <a:lumOff val="60000"/>
            </a:schemeClr>
          </a:solidFill>
        </p:spPr>
        <p:txBody>
          <a:bodyPr vert="horz" lIns="0" tIns="0" rIns="0" bIns="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Clr>
                <a:schemeClr val="tx1"/>
              </a:buClr>
              <a:buSzPct val="110000"/>
              <a:buFontTx/>
              <a:buNone/>
              <a:defRPr sz="14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spcAft>
                <a:spcPts val="0"/>
              </a:spcAft>
              <a:buClr>
                <a:srgbClr val="006E5D"/>
              </a:buClr>
              <a:buSzPct val="100000"/>
              <a:buFont typeface="Calibri" panose="020F050202020403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5pPr>
            <a:lvl6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6pPr>
            <a:lvl7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7pPr>
            <a:lvl8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8pPr>
            <a:lvl9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9pPr>
          </a:lstStyle>
          <a:p>
            <a:pPr algn="ctr">
              <a:lnSpc>
                <a:spcPct val="90000"/>
              </a:lnSpc>
              <a:spcBef>
                <a:spcPts val="0"/>
              </a:spcBef>
            </a:pPr>
            <a:r>
              <a:rPr lang="tr-TR" sz="3600" dirty="0"/>
              <a:t>FAILURE</a:t>
            </a:r>
            <a:r>
              <a:rPr lang="en-US" sz="3600" dirty="0"/>
              <a:t> CASE LIBRARY</a:t>
            </a:r>
            <a:endParaRPr lang="tr-TR" sz="3600" dirty="0"/>
          </a:p>
          <a:p>
            <a:pPr algn="ctr">
              <a:lnSpc>
                <a:spcPct val="90000"/>
              </a:lnSpc>
              <a:spcBef>
                <a:spcPts val="0"/>
              </a:spcBef>
            </a:pPr>
            <a:r>
              <a:rPr lang="tr-TR" sz="3600" baseline="30000" dirty="0"/>
              <a:t>130K</a:t>
            </a:r>
            <a:endParaRPr lang="en-US" sz="3600" baseline="30000" dirty="0"/>
          </a:p>
        </p:txBody>
      </p:sp>
      <p:sp>
        <p:nvSpPr>
          <p:cNvPr id="12" name="Textplatzhalter 2">
            <a:extLst>
              <a:ext uri="{FF2B5EF4-FFF2-40B4-BE49-F238E27FC236}">
                <a16:creationId xmlns:a16="http://schemas.microsoft.com/office/drawing/2014/main" id="{5EFDDEC9-A2EE-AB95-6B97-7DDCDEF036F0}"/>
              </a:ext>
            </a:extLst>
          </p:cNvPr>
          <p:cNvSpPr txBox="1">
            <a:spLocks/>
          </p:cNvSpPr>
          <p:nvPr>
            <p:custDataLst>
              <p:tags r:id="rId4"/>
            </p:custDataLst>
          </p:nvPr>
        </p:nvSpPr>
        <p:spPr bwMode="gray">
          <a:xfrm>
            <a:off x="8766239" y="3200401"/>
            <a:ext cx="3275996" cy="1295399"/>
          </a:xfrm>
          <a:prstGeom prst="rect">
            <a:avLst/>
          </a:prstGeom>
          <a:solidFill>
            <a:schemeClr val="accent3">
              <a:lumMod val="40000"/>
              <a:lumOff val="60000"/>
            </a:schemeClr>
          </a:solidFill>
        </p:spPr>
        <p:txBody>
          <a:bodyPr vert="horz" lIns="0" tIns="0" rIns="0" bIns="0" rtlCol="0" anchor="ctr" anchorCtr="0">
            <a:no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Clr>
                <a:schemeClr val="tx1"/>
              </a:buClr>
              <a:buSzPct val="110000"/>
              <a:buFontTx/>
              <a:buNone/>
              <a:defRPr sz="14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spcAft>
                <a:spcPts val="0"/>
              </a:spcAft>
              <a:buClr>
                <a:srgbClr val="006E5D"/>
              </a:buClr>
              <a:buSzPct val="100000"/>
              <a:buFont typeface="Calibri" panose="020F050202020403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5pPr>
            <a:lvl6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6pPr>
            <a:lvl7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7pPr>
            <a:lvl8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8pPr>
            <a:lvl9pPr marL="540000" indent="-180000" algn="l" defTabSz="914400" rtl="0" eaLnBrk="1" latinLnBrk="0" hangingPunct="1">
              <a:lnSpc>
                <a:spcPct val="100000"/>
              </a:lnSpc>
              <a:spcBef>
                <a:spcPts val="600"/>
              </a:spcBef>
              <a:spcAft>
                <a:spcPts val="0"/>
              </a:spcAft>
              <a:buClrTx/>
              <a:buFont typeface="Calibri" panose="020F0502020204030204" pitchFamily="34" charset="0"/>
              <a:buChar char="–"/>
              <a:defRPr sz="1400" kern="1200">
                <a:solidFill>
                  <a:schemeClr val="tx1"/>
                </a:solidFill>
                <a:latin typeface="+mn-lt"/>
                <a:ea typeface="+mn-ea"/>
                <a:cs typeface="+mn-cs"/>
              </a:defRPr>
            </a:lvl9pPr>
          </a:lstStyle>
          <a:p>
            <a:pPr algn="ctr">
              <a:lnSpc>
                <a:spcPct val="90000"/>
              </a:lnSpc>
              <a:spcBef>
                <a:spcPts val="0"/>
              </a:spcBef>
            </a:pPr>
            <a:r>
              <a:rPr lang="en-US" sz="2800" dirty="0"/>
              <a:t>BEARING FAILURES FREQUENCIES</a:t>
            </a:r>
            <a:endParaRPr lang="en-US" sz="1200" b="0" dirty="0"/>
          </a:p>
        </p:txBody>
      </p:sp>
      <p:cxnSp>
        <p:nvCxnSpPr>
          <p:cNvPr id="13" name="Gerader Verbinder 46">
            <a:extLst>
              <a:ext uri="{FF2B5EF4-FFF2-40B4-BE49-F238E27FC236}">
                <a16:creationId xmlns:a16="http://schemas.microsoft.com/office/drawing/2014/main" id="{B32F1C26-13E5-BFF6-206B-978C24E3609B}"/>
              </a:ext>
            </a:extLst>
          </p:cNvPr>
          <p:cNvCxnSpPr>
            <a:cxnSpLocks/>
          </p:cNvCxnSpPr>
          <p:nvPr>
            <p:custDataLst>
              <p:tags r:id="rId5"/>
            </p:custDataLst>
          </p:nvPr>
        </p:nvCxnSpPr>
        <p:spPr bwMode="gray">
          <a:xfrm>
            <a:off x="7733386" y="3831132"/>
            <a:ext cx="99443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7">
            <a:extLst>
              <a:ext uri="{FF2B5EF4-FFF2-40B4-BE49-F238E27FC236}">
                <a16:creationId xmlns:a16="http://schemas.microsoft.com/office/drawing/2014/main" id="{C06D540E-2791-D775-7D20-0DBEE4D7FB17}"/>
              </a:ext>
            </a:extLst>
          </p:cNvPr>
          <p:cNvCxnSpPr>
            <a:cxnSpLocks/>
          </p:cNvCxnSpPr>
          <p:nvPr>
            <p:custDataLst>
              <p:tags r:id="rId6"/>
            </p:custDataLst>
          </p:nvPr>
        </p:nvCxnSpPr>
        <p:spPr bwMode="gray">
          <a:xfrm>
            <a:off x="3507839" y="3848101"/>
            <a:ext cx="94955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51">
            <a:extLst>
              <a:ext uri="{FF2B5EF4-FFF2-40B4-BE49-F238E27FC236}">
                <a16:creationId xmlns:a16="http://schemas.microsoft.com/office/drawing/2014/main" id="{BB41ABD2-3A01-18DA-EAF1-7D6F87FD929A}"/>
              </a:ext>
            </a:extLst>
          </p:cNvPr>
          <p:cNvCxnSpPr>
            <a:cxnSpLocks/>
          </p:cNvCxnSpPr>
          <p:nvPr>
            <p:custDataLst>
              <p:tags r:id="rId7"/>
            </p:custDataLst>
          </p:nvPr>
        </p:nvCxnSpPr>
        <p:spPr bwMode="gray">
          <a:xfrm flipH="1">
            <a:off x="6095387" y="2449917"/>
            <a:ext cx="1" cy="63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42">
            <a:extLst>
              <a:ext uri="{FF2B5EF4-FFF2-40B4-BE49-F238E27FC236}">
                <a16:creationId xmlns:a16="http://schemas.microsoft.com/office/drawing/2014/main" id="{2F524A9E-A6C0-1346-E904-9464C5C7CED8}"/>
              </a:ext>
            </a:extLst>
          </p:cNvPr>
          <p:cNvPicPr>
            <a:picLocks noChangeAspect="1"/>
          </p:cNvPicPr>
          <p:nvPr>
            <p:custDataLst>
              <p:tags r:id="rId8"/>
            </p:custDataLst>
          </p:nvPr>
        </p:nvPicPr>
        <p:blipFill>
          <a:blip r:embed="rId12">
            <a:lum/>
          </a:blip>
          <a:stretch>
            <a:fillRect/>
          </a:stretch>
        </p:blipFill>
        <p:spPr bwMode="gray">
          <a:xfrm>
            <a:off x="8727825" y="321335"/>
            <a:ext cx="3314399" cy="396342"/>
          </a:xfrm>
          <a:prstGeom prst="rect">
            <a:avLst/>
          </a:prstGeom>
          <a:solidFill>
            <a:schemeClr val="bg1"/>
          </a:solidFill>
          <a:ln>
            <a:noFill/>
          </a:ln>
        </p:spPr>
      </p:pic>
      <p:sp>
        <p:nvSpPr>
          <p:cNvPr id="24" name="Metin kutusu 23">
            <a:extLst>
              <a:ext uri="{FF2B5EF4-FFF2-40B4-BE49-F238E27FC236}">
                <a16:creationId xmlns:a16="http://schemas.microsoft.com/office/drawing/2014/main" id="{57367BE4-F6A1-D34B-39BE-68CE028B9310}"/>
              </a:ext>
            </a:extLst>
          </p:cNvPr>
          <p:cNvSpPr txBox="1"/>
          <p:nvPr/>
        </p:nvSpPr>
        <p:spPr>
          <a:xfrm>
            <a:off x="153619" y="319200"/>
            <a:ext cx="3310558" cy="461665"/>
          </a:xfrm>
          <a:prstGeom prst="rect">
            <a:avLst/>
          </a:prstGeom>
          <a:noFill/>
        </p:spPr>
        <p:txBody>
          <a:bodyPr wrap="square" rtlCol="0">
            <a:spAutoFit/>
          </a:bodyPr>
          <a:lstStyle/>
          <a:p>
            <a:r>
              <a:rPr lang="tr-TR" sz="2400" b="1" dirty="0">
                <a:solidFill>
                  <a:srgbClr val="777777"/>
                </a:solidFill>
                <a:latin typeface="Frutiger Cn"/>
              </a:rPr>
              <a:t>MACHINE LEARNING</a:t>
            </a:r>
          </a:p>
        </p:txBody>
      </p:sp>
      <p:cxnSp>
        <p:nvCxnSpPr>
          <p:cNvPr id="45" name="Gerader Verbinder 51">
            <a:extLst>
              <a:ext uri="{FF2B5EF4-FFF2-40B4-BE49-F238E27FC236}">
                <a16:creationId xmlns:a16="http://schemas.microsoft.com/office/drawing/2014/main" id="{AB27EF68-67F2-12E5-CFFB-2A397D259069}"/>
              </a:ext>
            </a:extLst>
          </p:cNvPr>
          <p:cNvCxnSpPr>
            <a:cxnSpLocks/>
          </p:cNvCxnSpPr>
          <p:nvPr>
            <p:custDataLst>
              <p:tags r:id="rId9"/>
            </p:custDataLst>
          </p:nvPr>
        </p:nvCxnSpPr>
        <p:spPr bwMode="gray">
          <a:xfrm flipH="1">
            <a:off x="6087061" y="4428263"/>
            <a:ext cx="1" cy="6396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6" name="Grafik 32">
            <a:extLst>
              <a:ext uri="{FF2B5EF4-FFF2-40B4-BE49-F238E27FC236}">
                <a16:creationId xmlns:a16="http://schemas.microsoft.com/office/drawing/2014/main" id="{983BF93D-CA36-FEC9-DB9A-86D961E139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66235" y="4724401"/>
            <a:ext cx="3275993" cy="1734952"/>
          </a:xfrm>
          <a:prstGeom prst="rect">
            <a:avLst/>
          </a:prstGeom>
        </p:spPr>
      </p:pic>
      <p:grpSp>
        <p:nvGrpSpPr>
          <p:cNvPr id="47" name="Gruppieren 34">
            <a:extLst>
              <a:ext uri="{FF2B5EF4-FFF2-40B4-BE49-F238E27FC236}">
                <a16:creationId xmlns:a16="http://schemas.microsoft.com/office/drawing/2014/main" id="{BAB23A93-2FDF-2B55-636F-CFB38A814ED5}"/>
              </a:ext>
            </a:extLst>
          </p:cNvPr>
          <p:cNvGrpSpPr/>
          <p:nvPr/>
        </p:nvGrpSpPr>
        <p:grpSpPr>
          <a:xfrm>
            <a:off x="131891" y="1143000"/>
            <a:ext cx="3292646" cy="1946517"/>
            <a:chOff x="538436" y="1642513"/>
            <a:chExt cx="3270435" cy="1665402"/>
          </a:xfrm>
        </p:grpSpPr>
        <p:sp>
          <p:nvSpPr>
            <p:cNvPr id="48" name="Rechteck 36">
              <a:extLst>
                <a:ext uri="{FF2B5EF4-FFF2-40B4-BE49-F238E27FC236}">
                  <a16:creationId xmlns:a16="http://schemas.microsoft.com/office/drawing/2014/main" id="{D723160F-997B-938E-4BDA-EACBAE5CCB7F}"/>
                </a:ext>
              </a:extLst>
            </p:cNvPr>
            <p:cNvSpPr/>
            <p:nvPr/>
          </p:nvSpPr>
          <p:spPr bwMode="gray">
            <a:xfrm>
              <a:off x="538436" y="1642513"/>
              <a:ext cx="3270435" cy="1665402"/>
            </a:xfrm>
            <a:prstGeom prst="rect">
              <a:avLst/>
            </a:prstGeom>
            <a:noFill/>
            <a:ln w="6350" cap="flat" cmpd="sng" algn="ctr">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E3E3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400" b="0" i="0" u="none" baseline="0">
                <a:solidFill>
                  <a:srgbClr val="000000"/>
                </a:solidFill>
                <a:latin typeface="Calibri" panose="020F0502020204030204" pitchFamily="34" charset="0"/>
              </a:endParaRPr>
            </a:p>
          </p:txBody>
        </p:sp>
        <p:pic>
          <p:nvPicPr>
            <p:cNvPr id="49" name="Grafik 38">
              <a:extLst>
                <a:ext uri="{FF2B5EF4-FFF2-40B4-BE49-F238E27FC236}">
                  <a16:creationId xmlns:a16="http://schemas.microsoft.com/office/drawing/2014/main" id="{DB9830B3-963C-6621-2DFB-D60BC4F03FE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7863"/>
            <a:stretch/>
          </p:blipFill>
          <p:spPr>
            <a:xfrm>
              <a:off x="892729" y="1739749"/>
              <a:ext cx="2499740" cy="1535463"/>
            </a:xfrm>
            <a:prstGeom prst="rect">
              <a:avLst/>
            </a:prstGeom>
            <a:solidFill>
              <a:schemeClr val="dk2"/>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pic>
      </p:grpSp>
      <p:grpSp>
        <p:nvGrpSpPr>
          <p:cNvPr id="58" name="Gruppieren 25">
            <a:extLst>
              <a:ext uri="{FF2B5EF4-FFF2-40B4-BE49-F238E27FC236}">
                <a16:creationId xmlns:a16="http://schemas.microsoft.com/office/drawing/2014/main" id="{2B3A4DCB-8343-D550-5A44-D5C4D209DAF4}"/>
              </a:ext>
            </a:extLst>
          </p:cNvPr>
          <p:cNvGrpSpPr/>
          <p:nvPr/>
        </p:nvGrpSpPr>
        <p:grpSpPr bwMode="gray">
          <a:xfrm>
            <a:off x="8718860" y="1142999"/>
            <a:ext cx="3314399" cy="1306917"/>
            <a:chOff x="1906111" y="2200642"/>
            <a:chExt cx="8379779" cy="3066611"/>
          </a:xfrm>
        </p:grpSpPr>
        <p:grpSp>
          <p:nvGrpSpPr>
            <p:cNvPr id="59" name="Gruppieren 24">
              <a:extLst>
                <a:ext uri="{FF2B5EF4-FFF2-40B4-BE49-F238E27FC236}">
                  <a16:creationId xmlns:a16="http://schemas.microsoft.com/office/drawing/2014/main" id="{72D3786A-96A5-0AB7-7686-0D1810B20B4A}"/>
                </a:ext>
              </a:extLst>
            </p:cNvPr>
            <p:cNvGrpSpPr/>
            <p:nvPr/>
          </p:nvGrpSpPr>
          <p:grpSpPr bwMode="gray">
            <a:xfrm>
              <a:off x="1906111" y="2794944"/>
              <a:ext cx="8379779" cy="2086495"/>
              <a:chOff x="2862838" y="2467502"/>
              <a:chExt cx="8379779" cy="2086495"/>
            </a:xfrm>
          </p:grpSpPr>
          <p:pic>
            <p:nvPicPr>
              <p:cNvPr id="62" name="Grafik 28">
                <a:extLst>
                  <a:ext uri="{FF2B5EF4-FFF2-40B4-BE49-F238E27FC236}">
                    <a16:creationId xmlns:a16="http://schemas.microsoft.com/office/drawing/2014/main" id="{77760864-ED67-4E50-C201-917D3D0E1AAA}"/>
                  </a:ext>
                </a:extLst>
              </p:cNvPr>
              <p:cNvPicPr>
                <a:picLocks noChangeAspect="1"/>
              </p:cNvPicPr>
              <p:nvPr/>
            </p:nvPicPr>
            <p:blipFill rotWithShape="1">
              <a:blip r:embed="rId15" cstate="print">
                <a:extLst>
                  <a:ext uri="{28A0092B-C50C-407E-A947-70E740481C1C}">
                    <a14:useLocalDpi xmlns:a14="http://schemas.microsoft.com/office/drawing/2010/main"/>
                  </a:ext>
                </a:extLst>
              </a:blip>
              <a:stretch/>
            </p:blipFill>
            <p:spPr bwMode="gray">
              <a:xfrm>
                <a:off x="2862838" y="2467502"/>
                <a:ext cx="4218709" cy="2086495"/>
              </a:xfrm>
              <a:prstGeom prst="rect">
                <a:avLst/>
              </a:prstGeom>
            </p:spPr>
          </p:pic>
          <p:pic>
            <p:nvPicPr>
              <p:cNvPr id="63" name="Grafik 29">
                <a:extLst>
                  <a:ext uri="{FF2B5EF4-FFF2-40B4-BE49-F238E27FC236}">
                    <a16:creationId xmlns:a16="http://schemas.microsoft.com/office/drawing/2014/main" id="{DFC7694D-BF5F-0534-92DB-808D7B8A3389}"/>
                  </a:ext>
                </a:extLst>
              </p:cNvPr>
              <p:cNvPicPr>
                <a:picLocks noChangeAspect="1"/>
              </p:cNvPicPr>
              <p:nvPr/>
            </p:nvPicPr>
            <p:blipFill rotWithShape="1">
              <a:blip r:embed="rId16" cstate="print">
                <a:extLst>
                  <a:ext uri="{28A0092B-C50C-407E-A947-70E740481C1C}">
                    <a14:useLocalDpi xmlns:a14="http://schemas.microsoft.com/office/drawing/2010/main"/>
                  </a:ext>
                </a:extLst>
              </a:blip>
              <a:stretch/>
            </p:blipFill>
            <p:spPr bwMode="gray">
              <a:xfrm>
                <a:off x="6968517" y="2550390"/>
                <a:ext cx="4274100" cy="1995983"/>
              </a:xfrm>
              <a:prstGeom prst="rect">
                <a:avLst/>
              </a:prstGeom>
            </p:spPr>
          </p:pic>
        </p:grpSp>
        <p:sp>
          <p:nvSpPr>
            <p:cNvPr id="60" name="Freeform 9">
              <a:extLst>
                <a:ext uri="{FF2B5EF4-FFF2-40B4-BE49-F238E27FC236}">
                  <a16:creationId xmlns:a16="http://schemas.microsoft.com/office/drawing/2014/main" id="{85E66DF4-B14F-40B4-0B5F-5A50512382B0}"/>
                </a:ext>
              </a:extLst>
            </p:cNvPr>
            <p:cNvSpPr>
              <a:spLocks/>
            </p:cNvSpPr>
            <p:nvPr/>
          </p:nvSpPr>
          <p:spPr bwMode="gray">
            <a:xfrm>
              <a:off x="3050541" y="2200642"/>
              <a:ext cx="1096157" cy="1022746"/>
            </a:xfrm>
            <a:custGeom>
              <a:avLst/>
              <a:gdLst>
                <a:gd name="T0" fmla="*/ 299 w 369"/>
                <a:gd name="T1" fmla="*/ 339 h 344"/>
                <a:gd name="T2" fmla="*/ 366 w 369"/>
                <a:gd name="T3" fmla="*/ 252 h 344"/>
                <a:gd name="T4" fmla="*/ 355 w 369"/>
                <a:gd name="T5" fmla="*/ 213 h 344"/>
                <a:gd name="T6" fmla="*/ 319 w 369"/>
                <a:gd name="T7" fmla="*/ 144 h 344"/>
                <a:gd name="T8" fmla="*/ 254 w 369"/>
                <a:gd name="T9" fmla="*/ 39 h 344"/>
                <a:gd name="T10" fmla="*/ 191 w 369"/>
                <a:gd name="T11" fmla="*/ 2 h 344"/>
                <a:gd name="T12" fmla="*/ 110 w 369"/>
                <a:gd name="T13" fmla="*/ 42 h 344"/>
                <a:gd name="T14" fmla="*/ 11 w 369"/>
                <a:gd name="T15" fmla="*/ 213 h 344"/>
                <a:gd name="T16" fmla="*/ 4 w 369"/>
                <a:gd name="T17" fmla="*/ 269 h 344"/>
                <a:gd name="T18" fmla="*/ 94 w 369"/>
                <a:gd name="T19" fmla="*/ 343 h 344"/>
                <a:gd name="T20" fmla="*/ 123 w 369"/>
                <a:gd name="T21" fmla="*/ 344 h 344"/>
                <a:gd name="T22" fmla="*/ 238 w 369"/>
                <a:gd name="T23" fmla="*/ 344 h 344"/>
                <a:gd name="T24" fmla="*/ 265 w 369"/>
                <a:gd name="T25" fmla="*/ 343 h 344"/>
                <a:gd name="T26" fmla="*/ 299 w 369"/>
                <a:gd name="T27" fmla="*/ 33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 h="344">
                  <a:moveTo>
                    <a:pt x="299" y="339"/>
                  </a:moveTo>
                  <a:cubicBezTo>
                    <a:pt x="337" y="331"/>
                    <a:pt x="369" y="289"/>
                    <a:pt x="366" y="252"/>
                  </a:cubicBezTo>
                  <a:cubicBezTo>
                    <a:pt x="365" y="239"/>
                    <a:pt x="361" y="225"/>
                    <a:pt x="355" y="213"/>
                  </a:cubicBezTo>
                  <a:cubicBezTo>
                    <a:pt x="344" y="190"/>
                    <a:pt x="332" y="167"/>
                    <a:pt x="319" y="144"/>
                  </a:cubicBezTo>
                  <a:cubicBezTo>
                    <a:pt x="298" y="109"/>
                    <a:pt x="277" y="73"/>
                    <a:pt x="254" y="39"/>
                  </a:cubicBezTo>
                  <a:cubicBezTo>
                    <a:pt x="239" y="18"/>
                    <a:pt x="218" y="4"/>
                    <a:pt x="191" y="2"/>
                  </a:cubicBezTo>
                  <a:cubicBezTo>
                    <a:pt x="157" y="0"/>
                    <a:pt x="129" y="13"/>
                    <a:pt x="110" y="42"/>
                  </a:cubicBezTo>
                  <a:cubicBezTo>
                    <a:pt x="72" y="96"/>
                    <a:pt x="40" y="154"/>
                    <a:pt x="11" y="213"/>
                  </a:cubicBezTo>
                  <a:cubicBezTo>
                    <a:pt x="2" y="230"/>
                    <a:pt x="0" y="249"/>
                    <a:pt x="4" y="269"/>
                  </a:cubicBezTo>
                  <a:cubicBezTo>
                    <a:pt x="13" y="314"/>
                    <a:pt x="48" y="340"/>
                    <a:pt x="94" y="343"/>
                  </a:cubicBezTo>
                  <a:cubicBezTo>
                    <a:pt x="104" y="343"/>
                    <a:pt x="113" y="344"/>
                    <a:pt x="123" y="344"/>
                  </a:cubicBezTo>
                  <a:cubicBezTo>
                    <a:pt x="238" y="344"/>
                    <a:pt x="238" y="344"/>
                    <a:pt x="238" y="344"/>
                  </a:cubicBezTo>
                  <a:cubicBezTo>
                    <a:pt x="247" y="344"/>
                    <a:pt x="256" y="343"/>
                    <a:pt x="265" y="343"/>
                  </a:cubicBezTo>
                  <a:cubicBezTo>
                    <a:pt x="276" y="342"/>
                    <a:pt x="288" y="341"/>
                    <a:pt x="299" y="339"/>
                  </a:cubicBezTo>
                  <a:close/>
                </a:path>
              </a:pathLst>
            </a:custGeom>
            <a:noFill/>
            <a:ln w="82550" cap="rnd">
              <a:solidFill>
                <a:schemeClr val="tx2">
                  <a:alpha val="2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9">
              <a:extLst>
                <a:ext uri="{FF2B5EF4-FFF2-40B4-BE49-F238E27FC236}">
                  <a16:creationId xmlns:a16="http://schemas.microsoft.com/office/drawing/2014/main" id="{083ACF51-1C9E-D7B6-A30C-19AE1BFB4FB8}"/>
                </a:ext>
              </a:extLst>
            </p:cNvPr>
            <p:cNvSpPr>
              <a:spLocks/>
            </p:cNvSpPr>
            <p:nvPr/>
          </p:nvSpPr>
          <p:spPr bwMode="gray">
            <a:xfrm>
              <a:off x="8049854" y="4244507"/>
              <a:ext cx="1096157" cy="1022746"/>
            </a:xfrm>
            <a:custGeom>
              <a:avLst/>
              <a:gdLst>
                <a:gd name="T0" fmla="*/ 299 w 369"/>
                <a:gd name="T1" fmla="*/ 339 h 344"/>
                <a:gd name="T2" fmla="*/ 366 w 369"/>
                <a:gd name="T3" fmla="*/ 252 h 344"/>
                <a:gd name="T4" fmla="*/ 355 w 369"/>
                <a:gd name="T5" fmla="*/ 213 h 344"/>
                <a:gd name="T6" fmla="*/ 319 w 369"/>
                <a:gd name="T7" fmla="*/ 144 h 344"/>
                <a:gd name="T8" fmla="*/ 254 w 369"/>
                <a:gd name="T9" fmla="*/ 39 h 344"/>
                <a:gd name="T10" fmla="*/ 191 w 369"/>
                <a:gd name="T11" fmla="*/ 2 h 344"/>
                <a:gd name="T12" fmla="*/ 110 w 369"/>
                <a:gd name="T13" fmla="*/ 42 h 344"/>
                <a:gd name="T14" fmla="*/ 11 w 369"/>
                <a:gd name="T15" fmla="*/ 213 h 344"/>
                <a:gd name="T16" fmla="*/ 4 w 369"/>
                <a:gd name="T17" fmla="*/ 269 h 344"/>
                <a:gd name="T18" fmla="*/ 94 w 369"/>
                <a:gd name="T19" fmla="*/ 343 h 344"/>
                <a:gd name="T20" fmla="*/ 123 w 369"/>
                <a:gd name="T21" fmla="*/ 344 h 344"/>
                <a:gd name="T22" fmla="*/ 238 w 369"/>
                <a:gd name="T23" fmla="*/ 344 h 344"/>
                <a:gd name="T24" fmla="*/ 265 w 369"/>
                <a:gd name="T25" fmla="*/ 343 h 344"/>
                <a:gd name="T26" fmla="*/ 299 w 369"/>
                <a:gd name="T27" fmla="*/ 33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 h="344">
                  <a:moveTo>
                    <a:pt x="299" y="339"/>
                  </a:moveTo>
                  <a:cubicBezTo>
                    <a:pt x="337" y="331"/>
                    <a:pt x="369" y="289"/>
                    <a:pt x="366" y="252"/>
                  </a:cubicBezTo>
                  <a:cubicBezTo>
                    <a:pt x="365" y="239"/>
                    <a:pt x="361" y="225"/>
                    <a:pt x="355" y="213"/>
                  </a:cubicBezTo>
                  <a:cubicBezTo>
                    <a:pt x="344" y="190"/>
                    <a:pt x="332" y="167"/>
                    <a:pt x="319" y="144"/>
                  </a:cubicBezTo>
                  <a:cubicBezTo>
                    <a:pt x="298" y="109"/>
                    <a:pt x="277" y="73"/>
                    <a:pt x="254" y="39"/>
                  </a:cubicBezTo>
                  <a:cubicBezTo>
                    <a:pt x="239" y="18"/>
                    <a:pt x="218" y="4"/>
                    <a:pt x="191" y="2"/>
                  </a:cubicBezTo>
                  <a:cubicBezTo>
                    <a:pt x="157" y="0"/>
                    <a:pt x="129" y="13"/>
                    <a:pt x="110" y="42"/>
                  </a:cubicBezTo>
                  <a:cubicBezTo>
                    <a:pt x="72" y="96"/>
                    <a:pt x="40" y="154"/>
                    <a:pt x="11" y="213"/>
                  </a:cubicBezTo>
                  <a:cubicBezTo>
                    <a:pt x="2" y="230"/>
                    <a:pt x="0" y="249"/>
                    <a:pt x="4" y="269"/>
                  </a:cubicBezTo>
                  <a:cubicBezTo>
                    <a:pt x="13" y="314"/>
                    <a:pt x="48" y="340"/>
                    <a:pt x="94" y="343"/>
                  </a:cubicBezTo>
                  <a:cubicBezTo>
                    <a:pt x="104" y="343"/>
                    <a:pt x="113" y="344"/>
                    <a:pt x="123" y="344"/>
                  </a:cubicBezTo>
                  <a:cubicBezTo>
                    <a:pt x="238" y="344"/>
                    <a:pt x="238" y="344"/>
                    <a:pt x="238" y="344"/>
                  </a:cubicBezTo>
                  <a:cubicBezTo>
                    <a:pt x="247" y="344"/>
                    <a:pt x="256" y="343"/>
                    <a:pt x="265" y="343"/>
                  </a:cubicBezTo>
                  <a:cubicBezTo>
                    <a:pt x="276" y="342"/>
                    <a:pt x="288" y="341"/>
                    <a:pt x="299" y="339"/>
                  </a:cubicBezTo>
                  <a:close/>
                </a:path>
              </a:pathLst>
            </a:custGeom>
            <a:noFill/>
            <a:ln w="82550" cap="rnd">
              <a:solidFill>
                <a:schemeClr val="tx2">
                  <a:alpha val="2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uppieren 44">
            <a:extLst>
              <a:ext uri="{FF2B5EF4-FFF2-40B4-BE49-F238E27FC236}">
                <a16:creationId xmlns:a16="http://schemas.microsoft.com/office/drawing/2014/main" id="{36BA8FA1-00F5-39C7-DD0F-9618170EE7E0}"/>
              </a:ext>
            </a:extLst>
          </p:cNvPr>
          <p:cNvGrpSpPr/>
          <p:nvPr/>
        </p:nvGrpSpPr>
        <p:grpSpPr bwMode="gray">
          <a:xfrm>
            <a:off x="149772" y="4927485"/>
            <a:ext cx="3310558" cy="1575030"/>
            <a:chOff x="851625" y="1605370"/>
            <a:chExt cx="8168472" cy="4559630"/>
          </a:xfrm>
        </p:grpSpPr>
        <p:pic>
          <p:nvPicPr>
            <p:cNvPr id="65" name="Inhaltsplatzhalter 8">
              <a:extLst>
                <a:ext uri="{FF2B5EF4-FFF2-40B4-BE49-F238E27FC236}">
                  <a16:creationId xmlns:a16="http://schemas.microsoft.com/office/drawing/2014/main" id="{D8A2DB35-1D26-4D9A-C257-D2064EF3CE7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715" t="8173"/>
            <a:stretch/>
          </p:blipFill>
          <p:spPr bwMode="gray">
            <a:xfrm>
              <a:off x="851625" y="1605370"/>
              <a:ext cx="8136248" cy="4559630"/>
            </a:xfrm>
            <a:prstGeom prst="rect">
              <a:avLst/>
            </a:prstGeom>
          </p:spPr>
        </p:pic>
        <p:sp>
          <p:nvSpPr>
            <p:cNvPr id="66" name="Freeform 9">
              <a:extLst>
                <a:ext uri="{FF2B5EF4-FFF2-40B4-BE49-F238E27FC236}">
                  <a16:creationId xmlns:a16="http://schemas.microsoft.com/office/drawing/2014/main" id="{8C149AB6-B635-4D1C-4F5E-D9DA23874355}"/>
                </a:ext>
              </a:extLst>
            </p:cNvPr>
            <p:cNvSpPr>
              <a:spLocks/>
            </p:cNvSpPr>
            <p:nvPr/>
          </p:nvSpPr>
          <p:spPr bwMode="gray">
            <a:xfrm>
              <a:off x="3564530" y="4810895"/>
              <a:ext cx="943134" cy="879971"/>
            </a:xfrm>
            <a:custGeom>
              <a:avLst/>
              <a:gdLst>
                <a:gd name="T0" fmla="*/ 299 w 369"/>
                <a:gd name="T1" fmla="*/ 339 h 344"/>
                <a:gd name="T2" fmla="*/ 366 w 369"/>
                <a:gd name="T3" fmla="*/ 252 h 344"/>
                <a:gd name="T4" fmla="*/ 355 w 369"/>
                <a:gd name="T5" fmla="*/ 213 h 344"/>
                <a:gd name="T6" fmla="*/ 319 w 369"/>
                <a:gd name="T7" fmla="*/ 144 h 344"/>
                <a:gd name="T8" fmla="*/ 254 w 369"/>
                <a:gd name="T9" fmla="*/ 39 h 344"/>
                <a:gd name="T10" fmla="*/ 191 w 369"/>
                <a:gd name="T11" fmla="*/ 2 h 344"/>
                <a:gd name="T12" fmla="*/ 110 w 369"/>
                <a:gd name="T13" fmla="*/ 42 h 344"/>
                <a:gd name="T14" fmla="*/ 11 w 369"/>
                <a:gd name="T15" fmla="*/ 213 h 344"/>
                <a:gd name="T16" fmla="*/ 4 w 369"/>
                <a:gd name="T17" fmla="*/ 269 h 344"/>
                <a:gd name="T18" fmla="*/ 94 w 369"/>
                <a:gd name="T19" fmla="*/ 343 h 344"/>
                <a:gd name="T20" fmla="*/ 123 w 369"/>
                <a:gd name="T21" fmla="*/ 344 h 344"/>
                <a:gd name="T22" fmla="*/ 238 w 369"/>
                <a:gd name="T23" fmla="*/ 344 h 344"/>
                <a:gd name="T24" fmla="*/ 265 w 369"/>
                <a:gd name="T25" fmla="*/ 343 h 344"/>
                <a:gd name="T26" fmla="*/ 299 w 369"/>
                <a:gd name="T27" fmla="*/ 33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 h="344">
                  <a:moveTo>
                    <a:pt x="299" y="339"/>
                  </a:moveTo>
                  <a:cubicBezTo>
                    <a:pt x="337" y="331"/>
                    <a:pt x="369" y="289"/>
                    <a:pt x="366" y="252"/>
                  </a:cubicBezTo>
                  <a:cubicBezTo>
                    <a:pt x="365" y="239"/>
                    <a:pt x="361" y="225"/>
                    <a:pt x="355" y="213"/>
                  </a:cubicBezTo>
                  <a:cubicBezTo>
                    <a:pt x="344" y="190"/>
                    <a:pt x="332" y="167"/>
                    <a:pt x="319" y="144"/>
                  </a:cubicBezTo>
                  <a:cubicBezTo>
                    <a:pt x="298" y="109"/>
                    <a:pt x="277" y="73"/>
                    <a:pt x="254" y="39"/>
                  </a:cubicBezTo>
                  <a:cubicBezTo>
                    <a:pt x="239" y="18"/>
                    <a:pt x="218" y="4"/>
                    <a:pt x="191" y="2"/>
                  </a:cubicBezTo>
                  <a:cubicBezTo>
                    <a:pt x="157" y="0"/>
                    <a:pt x="129" y="13"/>
                    <a:pt x="110" y="42"/>
                  </a:cubicBezTo>
                  <a:cubicBezTo>
                    <a:pt x="72" y="96"/>
                    <a:pt x="40" y="154"/>
                    <a:pt x="11" y="213"/>
                  </a:cubicBezTo>
                  <a:cubicBezTo>
                    <a:pt x="2" y="230"/>
                    <a:pt x="0" y="249"/>
                    <a:pt x="4" y="269"/>
                  </a:cubicBezTo>
                  <a:cubicBezTo>
                    <a:pt x="13" y="314"/>
                    <a:pt x="48" y="340"/>
                    <a:pt x="94" y="343"/>
                  </a:cubicBezTo>
                  <a:cubicBezTo>
                    <a:pt x="104" y="343"/>
                    <a:pt x="113" y="344"/>
                    <a:pt x="123" y="344"/>
                  </a:cubicBezTo>
                  <a:cubicBezTo>
                    <a:pt x="238" y="344"/>
                    <a:pt x="238" y="344"/>
                    <a:pt x="238" y="344"/>
                  </a:cubicBezTo>
                  <a:cubicBezTo>
                    <a:pt x="247" y="344"/>
                    <a:pt x="256" y="343"/>
                    <a:pt x="265" y="343"/>
                  </a:cubicBezTo>
                  <a:cubicBezTo>
                    <a:pt x="276" y="342"/>
                    <a:pt x="288" y="341"/>
                    <a:pt x="299" y="339"/>
                  </a:cubicBezTo>
                  <a:close/>
                </a:path>
              </a:pathLst>
            </a:custGeom>
            <a:noFill/>
            <a:ln w="82550" cap="rnd">
              <a:solidFill>
                <a:schemeClr val="tx2">
                  <a:alpha val="2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9">
              <a:extLst>
                <a:ext uri="{FF2B5EF4-FFF2-40B4-BE49-F238E27FC236}">
                  <a16:creationId xmlns:a16="http://schemas.microsoft.com/office/drawing/2014/main" id="{4BB218EC-D1B2-DECA-046E-8BF4D594D803}"/>
                </a:ext>
              </a:extLst>
            </p:cNvPr>
            <p:cNvSpPr>
              <a:spLocks/>
            </p:cNvSpPr>
            <p:nvPr/>
          </p:nvSpPr>
          <p:spPr bwMode="gray">
            <a:xfrm>
              <a:off x="2339382" y="2289547"/>
              <a:ext cx="943134" cy="879971"/>
            </a:xfrm>
            <a:custGeom>
              <a:avLst/>
              <a:gdLst>
                <a:gd name="T0" fmla="*/ 299 w 369"/>
                <a:gd name="T1" fmla="*/ 339 h 344"/>
                <a:gd name="T2" fmla="*/ 366 w 369"/>
                <a:gd name="T3" fmla="*/ 252 h 344"/>
                <a:gd name="T4" fmla="*/ 355 w 369"/>
                <a:gd name="T5" fmla="*/ 213 h 344"/>
                <a:gd name="T6" fmla="*/ 319 w 369"/>
                <a:gd name="T7" fmla="*/ 144 h 344"/>
                <a:gd name="T8" fmla="*/ 254 w 369"/>
                <a:gd name="T9" fmla="*/ 39 h 344"/>
                <a:gd name="T10" fmla="*/ 191 w 369"/>
                <a:gd name="T11" fmla="*/ 2 h 344"/>
                <a:gd name="T12" fmla="*/ 110 w 369"/>
                <a:gd name="T13" fmla="*/ 42 h 344"/>
                <a:gd name="T14" fmla="*/ 11 w 369"/>
                <a:gd name="T15" fmla="*/ 213 h 344"/>
                <a:gd name="T16" fmla="*/ 4 w 369"/>
                <a:gd name="T17" fmla="*/ 269 h 344"/>
                <a:gd name="T18" fmla="*/ 94 w 369"/>
                <a:gd name="T19" fmla="*/ 343 h 344"/>
                <a:gd name="T20" fmla="*/ 123 w 369"/>
                <a:gd name="T21" fmla="*/ 344 h 344"/>
                <a:gd name="T22" fmla="*/ 238 w 369"/>
                <a:gd name="T23" fmla="*/ 344 h 344"/>
                <a:gd name="T24" fmla="*/ 265 w 369"/>
                <a:gd name="T25" fmla="*/ 343 h 344"/>
                <a:gd name="T26" fmla="*/ 299 w 369"/>
                <a:gd name="T27" fmla="*/ 33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 h="344">
                  <a:moveTo>
                    <a:pt x="299" y="339"/>
                  </a:moveTo>
                  <a:cubicBezTo>
                    <a:pt x="337" y="331"/>
                    <a:pt x="369" y="289"/>
                    <a:pt x="366" y="252"/>
                  </a:cubicBezTo>
                  <a:cubicBezTo>
                    <a:pt x="365" y="239"/>
                    <a:pt x="361" y="225"/>
                    <a:pt x="355" y="213"/>
                  </a:cubicBezTo>
                  <a:cubicBezTo>
                    <a:pt x="344" y="190"/>
                    <a:pt x="332" y="167"/>
                    <a:pt x="319" y="144"/>
                  </a:cubicBezTo>
                  <a:cubicBezTo>
                    <a:pt x="298" y="109"/>
                    <a:pt x="277" y="73"/>
                    <a:pt x="254" y="39"/>
                  </a:cubicBezTo>
                  <a:cubicBezTo>
                    <a:pt x="239" y="18"/>
                    <a:pt x="218" y="4"/>
                    <a:pt x="191" y="2"/>
                  </a:cubicBezTo>
                  <a:cubicBezTo>
                    <a:pt x="157" y="0"/>
                    <a:pt x="129" y="13"/>
                    <a:pt x="110" y="42"/>
                  </a:cubicBezTo>
                  <a:cubicBezTo>
                    <a:pt x="72" y="96"/>
                    <a:pt x="40" y="154"/>
                    <a:pt x="11" y="213"/>
                  </a:cubicBezTo>
                  <a:cubicBezTo>
                    <a:pt x="2" y="230"/>
                    <a:pt x="0" y="249"/>
                    <a:pt x="4" y="269"/>
                  </a:cubicBezTo>
                  <a:cubicBezTo>
                    <a:pt x="13" y="314"/>
                    <a:pt x="48" y="340"/>
                    <a:pt x="94" y="343"/>
                  </a:cubicBezTo>
                  <a:cubicBezTo>
                    <a:pt x="104" y="343"/>
                    <a:pt x="113" y="344"/>
                    <a:pt x="123" y="344"/>
                  </a:cubicBezTo>
                  <a:cubicBezTo>
                    <a:pt x="238" y="344"/>
                    <a:pt x="238" y="344"/>
                    <a:pt x="238" y="344"/>
                  </a:cubicBezTo>
                  <a:cubicBezTo>
                    <a:pt x="247" y="344"/>
                    <a:pt x="256" y="343"/>
                    <a:pt x="265" y="343"/>
                  </a:cubicBezTo>
                  <a:cubicBezTo>
                    <a:pt x="276" y="342"/>
                    <a:pt x="288" y="341"/>
                    <a:pt x="299" y="339"/>
                  </a:cubicBezTo>
                  <a:close/>
                </a:path>
              </a:pathLst>
            </a:custGeom>
            <a:noFill/>
            <a:ln w="82550" cap="rnd">
              <a:solidFill>
                <a:schemeClr val="tx2">
                  <a:alpha val="2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9">
              <a:extLst>
                <a:ext uri="{FF2B5EF4-FFF2-40B4-BE49-F238E27FC236}">
                  <a16:creationId xmlns:a16="http://schemas.microsoft.com/office/drawing/2014/main" id="{1F6CA339-FA4C-4C30-10A1-086B82B5F447}"/>
                </a:ext>
              </a:extLst>
            </p:cNvPr>
            <p:cNvSpPr>
              <a:spLocks/>
            </p:cNvSpPr>
            <p:nvPr/>
          </p:nvSpPr>
          <p:spPr bwMode="gray">
            <a:xfrm>
              <a:off x="8076963" y="2034078"/>
              <a:ext cx="943134" cy="879971"/>
            </a:xfrm>
            <a:custGeom>
              <a:avLst/>
              <a:gdLst>
                <a:gd name="T0" fmla="*/ 299 w 369"/>
                <a:gd name="T1" fmla="*/ 339 h 344"/>
                <a:gd name="T2" fmla="*/ 366 w 369"/>
                <a:gd name="T3" fmla="*/ 252 h 344"/>
                <a:gd name="T4" fmla="*/ 355 w 369"/>
                <a:gd name="T5" fmla="*/ 213 h 344"/>
                <a:gd name="T6" fmla="*/ 319 w 369"/>
                <a:gd name="T7" fmla="*/ 144 h 344"/>
                <a:gd name="T8" fmla="*/ 254 w 369"/>
                <a:gd name="T9" fmla="*/ 39 h 344"/>
                <a:gd name="T10" fmla="*/ 191 w 369"/>
                <a:gd name="T11" fmla="*/ 2 h 344"/>
                <a:gd name="T12" fmla="*/ 110 w 369"/>
                <a:gd name="T13" fmla="*/ 42 h 344"/>
                <a:gd name="T14" fmla="*/ 11 w 369"/>
                <a:gd name="T15" fmla="*/ 213 h 344"/>
                <a:gd name="T16" fmla="*/ 4 w 369"/>
                <a:gd name="T17" fmla="*/ 269 h 344"/>
                <a:gd name="T18" fmla="*/ 94 w 369"/>
                <a:gd name="T19" fmla="*/ 343 h 344"/>
                <a:gd name="T20" fmla="*/ 123 w 369"/>
                <a:gd name="T21" fmla="*/ 344 h 344"/>
                <a:gd name="T22" fmla="*/ 238 w 369"/>
                <a:gd name="T23" fmla="*/ 344 h 344"/>
                <a:gd name="T24" fmla="*/ 265 w 369"/>
                <a:gd name="T25" fmla="*/ 343 h 344"/>
                <a:gd name="T26" fmla="*/ 299 w 369"/>
                <a:gd name="T27" fmla="*/ 33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 h="344">
                  <a:moveTo>
                    <a:pt x="299" y="339"/>
                  </a:moveTo>
                  <a:cubicBezTo>
                    <a:pt x="337" y="331"/>
                    <a:pt x="369" y="289"/>
                    <a:pt x="366" y="252"/>
                  </a:cubicBezTo>
                  <a:cubicBezTo>
                    <a:pt x="365" y="239"/>
                    <a:pt x="361" y="225"/>
                    <a:pt x="355" y="213"/>
                  </a:cubicBezTo>
                  <a:cubicBezTo>
                    <a:pt x="344" y="190"/>
                    <a:pt x="332" y="167"/>
                    <a:pt x="319" y="144"/>
                  </a:cubicBezTo>
                  <a:cubicBezTo>
                    <a:pt x="298" y="109"/>
                    <a:pt x="277" y="73"/>
                    <a:pt x="254" y="39"/>
                  </a:cubicBezTo>
                  <a:cubicBezTo>
                    <a:pt x="239" y="18"/>
                    <a:pt x="218" y="4"/>
                    <a:pt x="191" y="2"/>
                  </a:cubicBezTo>
                  <a:cubicBezTo>
                    <a:pt x="157" y="0"/>
                    <a:pt x="129" y="13"/>
                    <a:pt x="110" y="42"/>
                  </a:cubicBezTo>
                  <a:cubicBezTo>
                    <a:pt x="72" y="96"/>
                    <a:pt x="40" y="154"/>
                    <a:pt x="11" y="213"/>
                  </a:cubicBezTo>
                  <a:cubicBezTo>
                    <a:pt x="2" y="230"/>
                    <a:pt x="0" y="249"/>
                    <a:pt x="4" y="269"/>
                  </a:cubicBezTo>
                  <a:cubicBezTo>
                    <a:pt x="13" y="314"/>
                    <a:pt x="48" y="340"/>
                    <a:pt x="94" y="343"/>
                  </a:cubicBezTo>
                  <a:cubicBezTo>
                    <a:pt x="104" y="343"/>
                    <a:pt x="113" y="344"/>
                    <a:pt x="123" y="344"/>
                  </a:cubicBezTo>
                  <a:cubicBezTo>
                    <a:pt x="238" y="344"/>
                    <a:pt x="238" y="344"/>
                    <a:pt x="238" y="344"/>
                  </a:cubicBezTo>
                  <a:cubicBezTo>
                    <a:pt x="247" y="344"/>
                    <a:pt x="256" y="343"/>
                    <a:pt x="265" y="343"/>
                  </a:cubicBezTo>
                  <a:cubicBezTo>
                    <a:pt x="276" y="342"/>
                    <a:pt x="288" y="341"/>
                    <a:pt x="299" y="339"/>
                  </a:cubicBezTo>
                  <a:close/>
                </a:path>
              </a:pathLst>
            </a:custGeom>
            <a:noFill/>
            <a:ln w="82550" cap="rnd">
              <a:solidFill>
                <a:schemeClr val="tx2">
                  <a:alpha val="2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8067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Resim 6">
            <a:extLst>
              <a:ext uri="{FF2B5EF4-FFF2-40B4-BE49-F238E27FC236}">
                <a16:creationId xmlns:a16="http://schemas.microsoft.com/office/drawing/2014/main" id="{42852BD1-6284-A94E-6311-BFCCB4730446}"/>
              </a:ext>
            </a:extLst>
          </p:cNvPr>
          <p:cNvPicPr>
            <a:picLocks noChangeAspect="1"/>
          </p:cNvPicPr>
          <p:nvPr/>
        </p:nvPicPr>
        <p:blipFill rotWithShape="1">
          <a:blip r:embed="rId2">
            <a:extLst>
              <a:ext uri="{28A0092B-C50C-407E-A947-70E740481C1C}">
                <a14:useLocalDpi xmlns:a14="http://schemas.microsoft.com/office/drawing/2010/main" val="0"/>
              </a:ext>
            </a:extLst>
          </a:blip>
          <a:srcRect t="19480" r="-2" b="1704"/>
          <a:stretch/>
        </p:blipFill>
        <p:spPr>
          <a:xfrm>
            <a:off x="3821144" y="-1"/>
            <a:ext cx="3420577" cy="6858001"/>
          </a:xfrm>
          <a:prstGeom prst="rect">
            <a:avLst/>
          </a:prstGeom>
        </p:spPr>
      </p:pic>
      <p:pic>
        <p:nvPicPr>
          <p:cNvPr id="5" name="Resim 4" descr="taş, kirli içeren bir resim&#10;&#10;Açıklama otomatik olarak oluşturuldu">
            <a:extLst>
              <a:ext uri="{FF2B5EF4-FFF2-40B4-BE49-F238E27FC236}">
                <a16:creationId xmlns:a16="http://schemas.microsoft.com/office/drawing/2014/main" id="{A39D6608-328C-3814-36C4-F0F64B08141B}"/>
              </a:ext>
            </a:extLst>
          </p:cNvPr>
          <p:cNvPicPr>
            <a:picLocks noChangeAspect="1"/>
          </p:cNvPicPr>
          <p:nvPr/>
        </p:nvPicPr>
        <p:blipFill rotWithShape="1">
          <a:blip r:embed="rId3">
            <a:extLst>
              <a:ext uri="{28A0092B-C50C-407E-A947-70E740481C1C}">
                <a14:useLocalDpi xmlns:a14="http://schemas.microsoft.com/office/drawing/2010/main" val="0"/>
              </a:ext>
            </a:extLst>
          </a:blip>
          <a:srcRect l="7563" r="14681" b="-3"/>
          <a:stretch/>
        </p:blipFill>
        <p:spPr>
          <a:xfrm>
            <a:off x="0" y="-1"/>
            <a:ext cx="3755571" cy="6858000"/>
          </a:xfrm>
          <a:prstGeom prst="rect">
            <a:avLst/>
          </a:prstGeom>
        </p:spPr>
      </p:pic>
      <p:pic>
        <p:nvPicPr>
          <p:cNvPr id="8" name="Resim 7">
            <a:extLst>
              <a:ext uri="{FF2B5EF4-FFF2-40B4-BE49-F238E27FC236}">
                <a16:creationId xmlns:a16="http://schemas.microsoft.com/office/drawing/2014/main" id="{FECA0FFA-6F0D-16BC-8E92-ECCA9084F6DC}"/>
              </a:ext>
            </a:extLst>
          </p:cNvPr>
          <p:cNvPicPr>
            <a:picLocks noChangeAspect="1"/>
          </p:cNvPicPr>
          <p:nvPr/>
        </p:nvPicPr>
        <p:blipFill>
          <a:blip r:embed="rId4"/>
          <a:stretch>
            <a:fillRect/>
          </a:stretch>
        </p:blipFill>
        <p:spPr>
          <a:xfrm>
            <a:off x="7349110" y="987124"/>
            <a:ext cx="4733977" cy="2231571"/>
          </a:xfrm>
          <a:prstGeom prst="rect">
            <a:avLst/>
          </a:prstGeom>
        </p:spPr>
      </p:pic>
      <p:pic>
        <p:nvPicPr>
          <p:cNvPr id="9" name="Resim 8">
            <a:extLst>
              <a:ext uri="{FF2B5EF4-FFF2-40B4-BE49-F238E27FC236}">
                <a16:creationId xmlns:a16="http://schemas.microsoft.com/office/drawing/2014/main" id="{F49C6AA2-27F6-5F04-C70B-780D2DE094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9109" y="3590904"/>
            <a:ext cx="4733977" cy="2231570"/>
          </a:xfrm>
          <a:prstGeom prst="rect">
            <a:avLst/>
          </a:prstGeom>
        </p:spPr>
      </p:pic>
      <p:pic>
        <p:nvPicPr>
          <p:cNvPr id="10" name="Resim 9" descr="metin, logo içeren bir resim&#10;&#10;Açıklama otomatik olarak oluşturuldu">
            <a:extLst>
              <a:ext uri="{FF2B5EF4-FFF2-40B4-BE49-F238E27FC236}">
                <a16:creationId xmlns:a16="http://schemas.microsoft.com/office/drawing/2014/main" id="{905B78D6-21EC-3C4E-F147-CA9EA8A3BB43}"/>
              </a:ext>
            </a:extLst>
          </p:cNvPr>
          <p:cNvPicPr>
            <a:picLocks noChangeAspect="1"/>
          </p:cNvPicPr>
          <p:nvPr/>
        </p:nvPicPr>
        <p:blipFill>
          <a:blip r:embed="rId6"/>
          <a:stretch>
            <a:fillRect/>
          </a:stretch>
        </p:blipFill>
        <p:spPr>
          <a:xfrm>
            <a:off x="9055703" y="141629"/>
            <a:ext cx="3027384" cy="703866"/>
          </a:xfrm>
          <a:prstGeom prst="rect">
            <a:avLst/>
          </a:prstGeom>
        </p:spPr>
      </p:pic>
      <p:sp>
        <p:nvSpPr>
          <p:cNvPr id="11" name="Oval 10">
            <a:extLst>
              <a:ext uri="{FF2B5EF4-FFF2-40B4-BE49-F238E27FC236}">
                <a16:creationId xmlns:a16="http://schemas.microsoft.com/office/drawing/2014/main" id="{2BFC2636-E14C-93DF-F05B-4051397AB7E5}"/>
              </a:ext>
            </a:extLst>
          </p:cNvPr>
          <p:cNvSpPr/>
          <p:nvPr/>
        </p:nvSpPr>
        <p:spPr>
          <a:xfrm>
            <a:off x="2539093" y="2726871"/>
            <a:ext cx="852799" cy="12641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832C5E44-72CA-CFC1-77F9-9B3577615BCB}"/>
              </a:ext>
            </a:extLst>
          </p:cNvPr>
          <p:cNvSpPr/>
          <p:nvPr/>
        </p:nvSpPr>
        <p:spPr>
          <a:xfrm rot="16200000">
            <a:off x="3988172" y="3952195"/>
            <a:ext cx="1118506" cy="14525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a:extLst>
              <a:ext uri="{FF2B5EF4-FFF2-40B4-BE49-F238E27FC236}">
                <a16:creationId xmlns:a16="http://schemas.microsoft.com/office/drawing/2014/main" id="{B5C860D9-8D1F-5EE6-5B06-85C8D77AA19A}"/>
              </a:ext>
            </a:extLst>
          </p:cNvPr>
          <p:cNvSpPr/>
          <p:nvPr/>
        </p:nvSpPr>
        <p:spPr>
          <a:xfrm>
            <a:off x="10096501" y="4015128"/>
            <a:ext cx="1118506" cy="14525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Resim 14" descr="logo içeren bir resim&#10;&#10;Açıklama otomatik olarak oluşturuldu">
            <a:extLst>
              <a:ext uri="{FF2B5EF4-FFF2-40B4-BE49-F238E27FC236}">
                <a16:creationId xmlns:a16="http://schemas.microsoft.com/office/drawing/2014/main" id="{6BD76BF1-16E2-413F-21A3-2EA9E4864B73}"/>
              </a:ext>
            </a:extLst>
          </p:cNvPr>
          <p:cNvPicPr>
            <a:picLocks noChangeAspect="1"/>
          </p:cNvPicPr>
          <p:nvPr/>
        </p:nvPicPr>
        <p:blipFill>
          <a:blip r:embed="rId7"/>
          <a:stretch>
            <a:fillRect/>
          </a:stretch>
        </p:blipFill>
        <p:spPr>
          <a:xfrm>
            <a:off x="9569425" y="6020246"/>
            <a:ext cx="1999940" cy="639981"/>
          </a:xfrm>
          <a:prstGeom prst="rect">
            <a:avLst/>
          </a:prstGeom>
          <a:solidFill>
            <a:schemeClr val="bg1"/>
          </a:solidFill>
        </p:spPr>
      </p:pic>
    </p:spTree>
    <p:extLst>
      <p:ext uri="{BB962C8B-B14F-4D97-AF65-F5344CB8AC3E}">
        <p14:creationId xmlns:p14="http://schemas.microsoft.com/office/powerpoint/2010/main" val="36141715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9">
            <a:extLst>
              <a:ext uri="{FF2B5EF4-FFF2-40B4-BE49-F238E27FC236}">
                <a16:creationId xmlns:a16="http://schemas.microsoft.com/office/drawing/2014/main" id="{1C598A69-FFFE-4C09-8FE9-D660337B0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5D7F5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6C576D29-6DF9-3A9A-FE1B-E86DC0349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86" y="1040492"/>
            <a:ext cx="5192217" cy="2401400"/>
          </a:xfrm>
          <a:prstGeom prst="rect">
            <a:avLst/>
          </a:prstGeom>
        </p:spPr>
      </p:pic>
      <p:sp>
        <p:nvSpPr>
          <p:cNvPr id="27" name="Rectangle 21">
            <a:extLst>
              <a:ext uri="{FF2B5EF4-FFF2-40B4-BE49-F238E27FC236}">
                <a16:creationId xmlns:a16="http://schemas.microsoft.com/office/drawing/2014/main" id="{2B6121AA-FB9C-49D8-9295-014C895AF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157449"/>
            <a:ext cx="3122867"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sarı, park edilmiş içeren bir resim&#10;&#10;Açıklama otomatik olarak oluşturuldu">
            <a:extLst>
              <a:ext uri="{FF2B5EF4-FFF2-40B4-BE49-F238E27FC236}">
                <a16:creationId xmlns:a16="http://schemas.microsoft.com/office/drawing/2014/main" id="{52E4BFD6-0429-36E9-1FA1-2102AB84F825}"/>
              </a:ext>
            </a:extLst>
          </p:cNvPr>
          <p:cNvPicPr>
            <a:picLocks noChangeAspect="1"/>
          </p:cNvPicPr>
          <p:nvPr/>
        </p:nvPicPr>
        <p:blipFill>
          <a:blip r:embed="rId3"/>
          <a:stretch>
            <a:fillRect/>
          </a:stretch>
        </p:blipFill>
        <p:spPr>
          <a:xfrm>
            <a:off x="416379" y="4128774"/>
            <a:ext cx="3272161" cy="2274541"/>
          </a:xfrm>
          <a:prstGeom prst="rect">
            <a:avLst/>
          </a:prstGeom>
        </p:spPr>
      </p:pic>
      <p:sp>
        <p:nvSpPr>
          <p:cNvPr id="24" name="Rectangle 23">
            <a:extLst>
              <a:ext uri="{FF2B5EF4-FFF2-40B4-BE49-F238E27FC236}">
                <a16:creationId xmlns:a16="http://schemas.microsoft.com/office/drawing/2014/main" id="{2C188CD4-9C38-4BEB-8E94-633B1B48B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0883" y="4132885"/>
            <a:ext cx="2288736" cy="2274541"/>
          </a:xfrm>
          <a:prstGeom prst="rect">
            <a:avLst/>
          </a:prstGeom>
          <a:solidFill>
            <a:srgbClr val="5D7F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E8BD155-F3B5-4CE9-AB1C-08C964CD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Resim 14">
            <a:extLst>
              <a:ext uri="{FF2B5EF4-FFF2-40B4-BE49-F238E27FC236}">
                <a16:creationId xmlns:a16="http://schemas.microsoft.com/office/drawing/2014/main" id="{D0B31474-7987-E0C3-3E92-6DF87715464F}"/>
              </a:ext>
            </a:extLst>
          </p:cNvPr>
          <p:cNvPicPr>
            <a:picLocks noChangeAspect="1"/>
          </p:cNvPicPr>
          <p:nvPr/>
        </p:nvPicPr>
        <p:blipFill rotWithShape="1">
          <a:blip r:embed="rId4">
            <a:extLst>
              <a:ext uri="{28A0092B-C50C-407E-A947-70E740481C1C}">
                <a14:useLocalDpi xmlns:a14="http://schemas.microsoft.com/office/drawing/2010/main" val="0"/>
              </a:ext>
            </a:extLst>
          </a:blip>
          <a:srcRect r="-1" b="20689"/>
          <a:stretch/>
        </p:blipFill>
        <p:spPr>
          <a:xfrm>
            <a:off x="7322387" y="635943"/>
            <a:ext cx="3258780" cy="5588208"/>
          </a:xfrm>
          <a:prstGeom prst="rect">
            <a:avLst/>
          </a:prstGeom>
        </p:spPr>
      </p:pic>
      <p:pic>
        <p:nvPicPr>
          <p:cNvPr id="16" name="Resim 15">
            <a:extLst>
              <a:ext uri="{FF2B5EF4-FFF2-40B4-BE49-F238E27FC236}">
                <a16:creationId xmlns:a16="http://schemas.microsoft.com/office/drawing/2014/main" id="{E0E0794C-16FC-6517-39F0-A0BB284013C4}"/>
              </a:ext>
            </a:extLst>
          </p:cNvPr>
          <p:cNvPicPr>
            <a:picLocks noChangeAspect="1"/>
          </p:cNvPicPr>
          <p:nvPr/>
        </p:nvPicPr>
        <p:blipFill>
          <a:blip r:embed="rId5"/>
          <a:stretch>
            <a:fillRect/>
          </a:stretch>
        </p:blipFill>
        <p:spPr>
          <a:xfrm>
            <a:off x="3754068" y="4421502"/>
            <a:ext cx="2251645" cy="1688734"/>
          </a:xfrm>
          <a:prstGeom prst="rect">
            <a:avLst/>
          </a:prstGeom>
        </p:spPr>
      </p:pic>
      <p:sp>
        <p:nvSpPr>
          <p:cNvPr id="18" name="Oval 17">
            <a:extLst>
              <a:ext uri="{FF2B5EF4-FFF2-40B4-BE49-F238E27FC236}">
                <a16:creationId xmlns:a16="http://schemas.microsoft.com/office/drawing/2014/main" id="{FD538958-B7D9-6AE7-BAFF-A88EA30679EA}"/>
              </a:ext>
            </a:extLst>
          </p:cNvPr>
          <p:cNvSpPr/>
          <p:nvPr/>
        </p:nvSpPr>
        <p:spPr>
          <a:xfrm>
            <a:off x="574684" y="4755935"/>
            <a:ext cx="852799" cy="12641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a:extLst>
              <a:ext uri="{FF2B5EF4-FFF2-40B4-BE49-F238E27FC236}">
                <a16:creationId xmlns:a16="http://schemas.microsoft.com/office/drawing/2014/main" id="{6E5F82C4-2016-40FF-0D2D-BB860A4BABCF}"/>
              </a:ext>
            </a:extLst>
          </p:cNvPr>
          <p:cNvSpPr/>
          <p:nvPr/>
        </p:nvSpPr>
        <p:spPr>
          <a:xfrm rot="16200000">
            <a:off x="7707462" y="3184447"/>
            <a:ext cx="1353546" cy="212369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311982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C797EC7-4913-A208-BCCF-61F0F3384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263" y="0"/>
            <a:ext cx="3167539" cy="6858000"/>
          </a:xfrm>
          <a:prstGeom prst="rect">
            <a:avLst/>
          </a:prstGeom>
        </p:spPr>
      </p:pic>
      <p:pic>
        <p:nvPicPr>
          <p:cNvPr id="6" name="Resim 5">
            <a:extLst>
              <a:ext uri="{FF2B5EF4-FFF2-40B4-BE49-F238E27FC236}">
                <a16:creationId xmlns:a16="http://schemas.microsoft.com/office/drawing/2014/main" id="{51B51366-62A4-26DA-7102-44B631558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67539" cy="6858000"/>
          </a:xfrm>
          <a:prstGeom prst="rect">
            <a:avLst/>
          </a:prstGeom>
        </p:spPr>
      </p:pic>
      <p:pic>
        <p:nvPicPr>
          <p:cNvPr id="7" name="Resim 6">
            <a:extLst>
              <a:ext uri="{FF2B5EF4-FFF2-40B4-BE49-F238E27FC236}">
                <a16:creationId xmlns:a16="http://schemas.microsoft.com/office/drawing/2014/main" id="{5CB8CCC0-A860-5BB3-3F4A-80E5D8729F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8526" y="0"/>
            <a:ext cx="5584414" cy="2607252"/>
          </a:xfrm>
          <a:prstGeom prst="rect">
            <a:avLst/>
          </a:prstGeom>
        </p:spPr>
      </p:pic>
      <p:sp>
        <p:nvSpPr>
          <p:cNvPr id="8" name="Oval 7">
            <a:extLst>
              <a:ext uri="{FF2B5EF4-FFF2-40B4-BE49-F238E27FC236}">
                <a16:creationId xmlns:a16="http://schemas.microsoft.com/office/drawing/2014/main" id="{F064A84B-668A-B0D7-C6F0-9EE29DD32DEE}"/>
              </a:ext>
            </a:extLst>
          </p:cNvPr>
          <p:cNvSpPr/>
          <p:nvPr/>
        </p:nvSpPr>
        <p:spPr>
          <a:xfrm>
            <a:off x="6508526" y="757918"/>
            <a:ext cx="1665922" cy="1524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
        <p:nvSpPr>
          <p:cNvPr id="9" name="Oval 8">
            <a:extLst>
              <a:ext uri="{FF2B5EF4-FFF2-40B4-BE49-F238E27FC236}">
                <a16:creationId xmlns:a16="http://schemas.microsoft.com/office/drawing/2014/main" id="{035D575B-6C3D-5532-6B6C-ED42D1BD2B32}"/>
              </a:ext>
            </a:extLst>
          </p:cNvPr>
          <p:cNvSpPr/>
          <p:nvPr/>
        </p:nvSpPr>
        <p:spPr>
          <a:xfrm>
            <a:off x="-1" y="5334000"/>
            <a:ext cx="990601" cy="6096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pic>
        <p:nvPicPr>
          <p:cNvPr id="10" name="Resim 9">
            <a:extLst>
              <a:ext uri="{FF2B5EF4-FFF2-40B4-BE49-F238E27FC236}">
                <a16:creationId xmlns:a16="http://schemas.microsoft.com/office/drawing/2014/main" id="{E5AF7BD8-F412-D922-B437-54F9F35E20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8526" y="2735036"/>
            <a:ext cx="5584414" cy="4113608"/>
          </a:xfrm>
          <a:prstGeom prst="rect">
            <a:avLst/>
          </a:prstGeom>
        </p:spPr>
      </p:pic>
      <p:sp>
        <p:nvSpPr>
          <p:cNvPr id="11" name="Oval 10">
            <a:extLst>
              <a:ext uri="{FF2B5EF4-FFF2-40B4-BE49-F238E27FC236}">
                <a16:creationId xmlns:a16="http://schemas.microsoft.com/office/drawing/2014/main" id="{045E8A4D-7B23-AD3F-51C4-ACFBE3586DB2}"/>
              </a:ext>
            </a:extLst>
          </p:cNvPr>
          <p:cNvSpPr/>
          <p:nvPr/>
        </p:nvSpPr>
        <p:spPr>
          <a:xfrm>
            <a:off x="6675009" y="4544190"/>
            <a:ext cx="495212" cy="4953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
        <p:nvSpPr>
          <p:cNvPr id="12" name="Oval 11">
            <a:extLst>
              <a:ext uri="{FF2B5EF4-FFF2-40B4-BE49-F238E27FC236}">
                <a16:creationId xmlns:a16="http://schemas.microsoft.com/office/drawing/2014/main" id="{1D3AE497-A774-A8F8-D777-02016BBC5B77}"/>
              </a:ext>
            </a:extLst>
          </p:cNvPr>
          <p:cNvSpPr/>
          <p:nvPr/>
        </p:nvSpPr>
        <p:spPr>
          <a:xfrm rot="16200000">
            <a:off x="4327446" y="2663051"/>
            <a:ext cx="1353546" cy="261354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D6B0F3A0-24EC-7F5C-8414-F41B8FA8B028}"/>
              </a:ext>
            </a:extLst>
          </p:cNvPr>
          <p:cNvSpPr/>
          <p:nvPr/>
        </p:nvSpPr>
        <p:spPr>
          <a:xfrm>
            <a:off x="99060" y="2506436"/>
            <a:ext cx="1443990" cy="6096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Tree>
    <p:extLst>
      <p:ext uri="{BB962C8B-B14F-4D97-AF65-F5344CB8AC3E}">
        <p14:creationId xmlns:p14="http://schemas.microsoft.com/office/powerpoint/2010/main" val="36590452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620" y="-1210963"/>
            <a:ext cx="3768755" cy="5326929"/>
          </a:xfrm>
          <a:prstGeom prst="rect">
            <a:avLst/>
          </a:prstGeom>
        </p:spPr>
      </p:pic>
      <p:pic>
        <p:nvPicPr>
          <p:cNvPr id="4" name="Resim 3" descr="logo içeren bir resim&#10;&#10;Açıklama otomatik olarak oluşturuldu">
            <a:extLst>
              <a:ext uri="{FF2B5EF4-FFF2-40B4-BE49-F238E27FC236}">
                <a16:creationId xmlns:a16="http://schemas.microsoft.com/office/drawing/2014/main" id="{772C315A-51FA-F58E-11ED-D60184FB59C2}"/>
              </a:ext>
            </a:extLst>
          </p:cNvPr>
          <p:cNvPicPr>
            <a:picLocks noChangeAspect="1"/>
          </p:cNvPicPr>
          <p:nvPr/>
        </p:nvPicPr>
        <p:blipFill>
          <a:blip r:embed="rId4"/>
          <a:stretch>
            <a:fillRect/>
          </a:stretch>
        </p:blipFill>
        <p:spPr>
          <a:xfrm>
            <a:off x="3280522" y="2737389"/>
            <a:ext cx="5630958" cy="1306039"/>
          </a:xfrm>
          <a:prstGeom prst="rect">
            <a:avLst/>
          </a:prstGeom>
          <a:solidFill>
            <a:schemeClr val="bg1"/>
          </a:solidFill>
        </p:spPr>
      </p:pic>
      <p:sp>
        <p:nvSpPr>
          <p:cNvPr id="9" name="Metin kutusu 8">
            <a:extLst>
              <a:ext uri="{FF2B5EF4-FFF2-40B4-BE49-F238E27FC236}">
                <a16:creationId xmlns:a16="http://schemas.microsoft.com/office/drawing/2014/main" id="{D9FF9DF1-0176-CC1E-4A0D-0190CFFBAB49}"/>
              </a:ext>
            </a:extLst>
          </p:cNvPr>
          <p:cNvSpPr txBox="1"/>
          <p:nvPr/>
        </p:nvSpPr>
        <p:spPr>
          <a:xfrm>
            <a:off x="3280518" y="4362322"/>
            <a:ext cx="5630957" cy="1323439"/>
          </a:xfrm>
          <a:prstGeom prst="rect">
            <a:avLst/>
          </a:prstGeom>
          <a:noFill/>
        </p:spPr>
        <p:txBody>
          <a:bodyPr wrap="square" rtlCol="0">
            <a:spAutoFit/>
          </a:bodyPr>
          <a:lstStyle/>
          <a:p>
            <a:pPr algn="ctr"/>
            <a:r>
              <a:rPr lang="nn-NO" sz="4000" dirty="0">
                <a:solidFill>
                  <a:schemeClr val="bg1"/>
                </a:solidFill>
              </a:rPr>
              <a:t>Endüstri 4.0 Kapsamında Kestirimci Bakım</a:t>
            </a:r>
            <a:endParaRPr lang="tr-TR" sz="4000" dirty="0">
              <a:solidFill>
                <a:schemeClr val="bg1"/>
              </a:solidFill>
            </a:endParaRPr>
          </a:p>
        </p:txBody>
      </p:sp>
    </p:spTree>
    <p:extLst>
      <p:ext uri="{BB962C8B-B14F-4D97-AF65-F5344CB8AC3E}">
        <p14:creationId xmlns:p14="http://schemas.microsoft.com/office/powerpoint/2010/main" val="363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10331F3-24D0-8874-E3D7-7325A4192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4" y="0"/>
            <a:ext cx="3167807" cy="6858000"/>
          </a:xfrm>
          <a:prstGeom prst="rect">
            <a:avLst/>
          </a:prstGeom>
        </p:spPr>
      </p:pic>
      <p:pic>
        <p:nvPicPr>
          <p:cNvPr id="7" name="Resim 6">
            <a:extLst>
              <a:ext uri="{FF2B5EF4-FFF2-40B4-BE49-F238E27FC236}">
                <a16:creationId xmlns:a16="http://schemas.microsoft.com/office/drawing/2014/main" id="{A636C2D5-1DF5-1F20-B4C0-58C873DAF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639" y="0"/>
            <a:ext cx="3167807" cy="6858000"/>
          </a:xfrm>
          <a:prstGeom prst="rect">
            <a:avLst/>
          </a:prstGeom>
        </p:spPr>
      </p:pic>
      <p:pic>
        <p:nvPicPr>
          <p:cNvPr id="8" name="Resim 7">
            <a:extLst>
              <a:ext uri="{FF2B5EF4-FFF2-40B4-BE49-F238E27FC236}">
                <a16:creationId xmlns:a16="http://schemas.microsoft.com/office/drawing/2014/main" id="{B9914838-4092-3860-985D-FD9D2778E9D5}"/>
              </a:ext>
            </a:extLst>
          </p:cNvPr>
          <p:cNvPicPr>
            <a:picLocks noChangeAspect="1"/>
          </p:cNvPicPr>
          <p:nvPr/>
        </p:nvPicPr>
        <p:blipFill>
          <a:blip r:embed="rId4"/>
          <a:stretch>
            <a:fillRect/>
          </a:stretch>
        </p:blipFill>
        <p:spPr>
          <a:xfrm>
            <a:off x="6463278" y="2797423"/>
            <a:ext cx="5620620" cy="4060577"/>
          </a:xfrm>
          <a:prstGeom prst="rect">
            <a:avLst/>
          </a:prstGeom>
        </p:spPr>
      </p:pic>
      <p:pic>
        <p:nvPicPr>
          <p:cNvPr id="9" name="Resim 8">
            <a:extLst>
              <a:ext uri="{FF2B5EF4-FFF2-40B4-BE49-F238E27FC236}">
                <a16:creationId xmlns:a16="http://schemas.microsoft.com/office/drawing/2014/main" id="{89282258-C825-1AFE-1DFC-68E68205B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278" y="201180"/>
            <a:ext cx="5620620" cy="2596243"/>
          </a:xfrm>
          <a:prstGeom prst="rect">
            <a:avLst/>
          </a:prstGeom>
        </p:spPr>
      </p:pic>
      <p:sp>
        <p:nvSpPr>
          <p:cNvPr id="10" name="Oval 9">
            <a:extLst>
              <a:ext uri="{FF2B5EF4-FFF2-40B4-BE49-F238E27FC236}">
                <a16:creationId xmlns:a16="http://schemas.microsoft.com/office/drawing/2014/main" id="{1DD2A976-7F6E-46BA-DCAA-C4AB582C1A7A}"/>
              </a:ext>
            </a:extLst>
          </p:cNvPr>
          <p:cNvSpPr/>
          <p:nvPr/>
        </p:nvSpPr>
        <p:spPr>
          <a:xfrm rot="16200000">
            <a:off x="4359242" y="4628658"/>
            <a:ext cx="914398" cy="295645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val 34">
            <a:extLst>
              <a:ext uri="{FF2B5EF4-FFF2-40B4-BE49-F238E27FC236}">
                <a16:creationId xmlns:a16="http://schemas.microsoft.com/office/drawing/2014/main" id="{8441FBA8-5E1C-AEF9-A717-4FFC30C2A205}"/>
              </a:ext>
            </a:extLst>
          </p:cNvPr>
          <p:cNvSpPr/>
          <p:nvPr/>
        </p:nvSpPr>
        <p:spPr>
          <a:xfrm>
            <a:off x="0" y="2819400"/>
            <a:ext cx="2286000" cy="91167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Tree>
    <p:extLst>
      <p:ext uri="{BB962C8B-B14F-4D97-AF65-F5344CB8AC3E}">
        <p14:creationId xmlns:p14="http://schemas.microsoft.com/office/powerpoint/2010/main" val="31176308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FC49301-6A4C-5DDE-7F4C-870E5AC3F9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89471" y="1867250"/>
            <a:ext cx="4715768" cy="3536826"/>
          </a:xfrm>
          <a:prstGeom prst="rect">
            <a:avLst/>
          </a:prstGeom>
        </p:spPr>
      </p:pic>
      <p:pic>
        <p:nvPicPr>
          <p:cNvPr id="6" name="Resim 5">
            <a:extLst>
              <a:ext uri="{FF2B5EF4-FFF2-40B4-BE49-F238E27FC236}">
                <a16:creationId xmlns:a16="http://schemas.microsoft.com/office/drawing/2014/main" id="{F29A1FE2-3A7E-8D61-82A7-1A320CB7E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059" y="0"/>
            <a:ext cx="3168981" cy="6858000"/>
          </a:xfrm>
          <a:prstGeom prst="rect">
            <a:avLst/>
          </a:prstGeom>
        </p:spPr>
      </p:pic>
      <p:pic>
        <p:nvPicPr>
          <p:cNvPr id="7" name="Resim 6">
            <a:extLst>
              <a:ext uri="{FF2B5EF4-FFF2-40B4-BE49-F238E27FC236}">
                <a16:creationId xmlns:a16="http://schemas.microsoft.com/office/drawing/2014/main" id="{48714759-9335-39D3-07D5-5BC96C67C5E1}"/>
              </a:ext>
            </a:extLst>
          </p:cNvPr>
          <p:cNvPicPr>
            <a:picLocks noChangeAspect="1"/>
          </p:cNvPicPr>
          <p:nvPr/>
        </p:nvPicPr>
        <p:blipFill rotWithShape="1">
          <a:blip r:embed="rId4">
            <a:extLst>
              <a:ext uri="{28A0092B-C50C-407E-A947-70E740481C1C}">
                <a14:useLocalDpi xmlns:a14="http://schemas.microsoft.com/office/drawing/2010/main" val="0"/>
              </a:ext>
            </a:extLst>
          </a:blip>
          <a:srcRect b="14788"/>
          <a:stretch/>
        </p:blipFill>
        <p:spPr>
          <a:xfrm>
            <a:off x="6874273" y="1277779"/>
            <a:ext cx="5232886" cy="2212390"/>
          </a:xfrm>
          <a:prstGeom prst="rect">
            <a:avLst/>
          </a:prstGeom>
        </p:spPr>
      </p:pic>
      <p:pic>
        <p:nvPicPr>
          <p:cNvPr id="8" name="Resim 7">
            <a:extLst>
              <a:ext uri="{FF2B5EF4-FFF2-40B4-BE49-F238E27FC236}">
                <a16:creationId xmlns:a16="http://schemas.microsoft.com/office/drawing/2014/main" id="{FABF4B57-8C81-1AC8-2A96-9EB2B3BC86F9}"/>
              </a:ext>
            </a:extLst>
          </p:cNvPr>
          <p:cNvPicPr>
            <a:picLocks noChangeAspect="1"/>
          </p:cNvPicPr>
          <p:nvPr/>
        </p:nvPicPr>
        <p:blipFill rotWithShape="1">
          <a:blip r:embed="rId5">
            <a:extLst>
              <a:ext uri="{28A0092B-C50C-407E-A947-70E740481C1C}">
                <a14:useLocalDpi xmlns:a14="http://schemas.microsoft.com/office/drawing/2010/main" val="0"/>
              </a:ext>
            </a:extLst>
          </a:blip>
          <a:srcRect t="10775" b="20244"/>
          <a:stretch/>
        </p:blipFill>
        <p:spPr>
          <a:xfrm>
            <a:off x="6874274" y="3890120"/>
            <a:ext cx="5232886" cy="2212390"/>
          </a:xfrm>
          <a:prstGeom prst="rect">
            <a:avLst/>
          </a:prstGeom>
        </p:spPr>
      </p:pic>
      <p:sp>
        <p:nvSpPr>
          <p:cNvPr id="9" name="Oval 8">
            <a:extLst>
              <a:ext uri="{FF2B5EF4-FFF2-40B4-BE49-F238E27FC236}">
                <a16:creationId xmlns:a16="http://schemas.microsoft.com/office/drawing/2014/main" id="{6BA00EDE-AA8F-F24A-645E-A8429C9A6038}"/>
              </a:ext>
            </a:extLst>
          </p:cNvPr>
          <p:cNvSpPr/>
          <p:nvPr/>
        </p:nvSpPr>
        <p:spPr>
          <a:xfrm>
            <a:off x="1946284" y="2796945"/>
            <a:ext cx="862230" cy="134234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a:extLst>
              <a:ext uri="{FF2B5EF4-FFF2-40B4-BE49-F238E27FC236}">
                <a16:creationId xmlns:a16="http://schemas.microsoft.com/office/drawing/2014/main" id="{F3360E90-373F-8847-7BCA-36443887575A}"/>
              </a:ext>
            </a:extLst>
          </p:cNvPr>
          <p:cNvSpPr/>
          <p:nvPr/>
        </p:nvSpPr>
        <p:spPr>
          <a:xfrm rot="16200000">
            <a:off x="4781006" y="4097983"/>
            <a:ext cx="849086" cy="261354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descr="metin, logo içeren bir resim&#10;&#10;Açıklama otomatik olarak oluşturuldu">
            <a:extLst>
              <a:ext uri="{FF2B5EF4-FFF2-40B4-BE49-F238E27FC236}">
                <a16:creationId xmlns:a16="http://schemas.microsoft.com/office/drawing/2014/main" id="{25A4D7AD-5CDF-890B-E264-E2B9AF9F9424}"/>
              </a:ext>
            </a:extLst>
          </p:cNvPr>
          <p:cNvPicPr>
            <a:picLocks noChangeAspect="1"/>
          </p:cNvPicPr>
          <p:nvPr/>
        </p:nvPicPr>
        <p:blipFill>
          <a:blip r:embed="rId6"/>
          <a:stretch>
            <a:fillRect/>
          </a:stretch>
        </p:blipFill>
        <p:spPr>
          <a:xfrm>
            <a:off x="9055703" y="141629"/>
            <a:ext cx="3027384" cy="703866"/>
          </a:xfrm>
          <a:prstGeom prst="rect">
            <a:avLst/>
          </a:prstGeom>
        </p:spPr>
      </p:pic>
    </p:spTree>
    <p:extLst>
      <p:ext uri="{BB962C8B-B14F-4D97-AF65-F5344CB8AC3E}">
        <p14:creationId xmlns:p14="http://schemas.microsoft.com/office/powerpoint/2010/main" val="41003136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4" name="Resim 3">
            <a:extLst>
              <a:ext uri="{FF2B5EF4-FFF2-40B4-BE49-F238E27FC236}">
                <a16:creationId xmlns:a16="http://schemas.microsoft.com/office/drawing/2014/main" id="{E9CEC065-59E5-14AC-4A03-1438220D7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0392" y="850392"/>
            <a:ext cx="6858000" cy="5157216"/>
          </a:xfrm>
          <a:prstGeom prst="rect">
            <a:avLst/>
          </a:prstGeom>
        </p:spPr>
      </p:pic>
      <p:pic>
        <p:nvPicPr>
          <p:cNvPr id="2" name="Resim 1">
            <a:extLst>
              <a:ext uri="{FF2B5EF4-FFF2-40B4-BE49-F238E27FC236}">
                <a16:creationId xmlns:a16="http://schemas.microsoft.com/office/drawing/2014/main" id="{2446496D-7770-109E-0B63-8A6BAF8327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012" y="0"/>
            <a:ext cx="3168763" cy="6858000"/>
          </a:xfrm>
          <a:prstGeom prst="rect">
            <a:avLst/>
          </a:prstGeom>
        </p:spPr>
      </p:pic>
      <p:pic>
        <p:nvPicPr>
          <p:cNvPr id="3" name="Resim 2">
            <a:extLst>
              <a:ext uri="{FF2B5EF4-FFF2-40B4-BE49-F238E27FC236}">
                <a16:creationId xmlns:a16="http://schemas.microsoft.com/office/drawing/2014/main" id="{E9A64043-F0D1-FA42-6E0F-4995DC51B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200" y="0"/>
            <a:ext cx="3168763" cy="6858000"/>
          </a:xfrm>
          <a:prstGeom prst="rect">
            <a:avLst/>
          </a:prstGeom>
        </p:spPr>
      </p:pic>
      <p:sp>
        <p:nvSpPr>
          <p:cNvPr id="5" name="Oval 4">
            <a:extLst>
              <a:ext uri="{FF2B5EF4-FFF2-40B4-BE49-F238E27FC236}">
                <a16:creationId xmlns:a16="http://schemas.microsoft.com/office/drawing/2014/main" id="{69CE38BA-C08F-6773-01B5-7DD863B25718}"/>
              </a:ext>
            </a:extLst>
          </p:cNvPr>
          <p:cNvSpPr/>
          <p:nvPr/>
        </p:nvSpPr>
        <p:spPr>
          <a:xfrm>
            <a:off x="2936421" y="2543507"/>
            <a:ext cx="1472293" cy="59974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
        <p:nvSpPr>
          <p:cNvPr id="7" name="Oval 6">
            <a:extLst>
              <a:ext uri="{FF2B5EF4-FFF2-40B4-BE49-F238E27FC236}">
                <a16:creationId xmlns:a16="http://schemas.microsoft.com/office/drawing/2014/main" id="{16685077-CF72-F5F4-FBFE-81900A687937}"/>
              </a:ext>
            </a:extLst>
          </p:cNvPr>
          <p:cNvSpPr/>
          <p:nvPr/>
        </p:nvSpPr>
        <p:spPr>
          <a:xfrm>
            <a:off x="10023706" y="5410200"/>
            <a:ext cx="17526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
        <p:nvSpPr>
          <p:cNvPr id="9" name="Oval 8">
            <a:extLst>
              <a:ext uri="{FF2B5EF4-FFF2-40B4-BE49-F238E27FC236}">
                <a16:creationId xmlns:a16="http://schemas.microsoft.com/office/drawing/2014/main" id="{3705E84B-FBC6-B31C-7A7F-8656E0F356AA}"/>
              </a:ext>
            </a:extLst>
          </p:cNvPr>
          <p:cNvSpPr/>
          <p:nvPr/>
        </p:nvSpPr>
        <p:spPr>
          <a:xfrm>
            <a:off x="6572250" y="5410200"/>
            <a:ext cx="1763486" cy="94977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
        <p:nvSpPr>
          <p:cNvPr id="10" name="Oval 9">
            <a:extLst>
              <a:ext uri="{FF2B5EF4-FFF2-40B4-BE49-F238E27FC236}">
                <a16:creationId xmlns:a16="http://schemas.microsoft.com/office/drawing/2014/main" id="{23550D54-0D1E-9FB2-F16F-D54C7B58A45E}"/>
              </a:ext>
            </a:extLst>
          </p:cNvPr>
          <p:cNvSpPr/>
          <p:nvPr/>
        </p:nvSpPr>
        <p:spPr>
          <a:xfrm>
            <a:off x="3296186" y="1921329"/>
            <a:ext cx="1329409" cy="544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rgbClr val="FF0000"/>
                </a:solidFill>
              </a:ln>
              <a:noFill/>
            </a:endParaRPr>
          </a:p>
        </p:txBody>
      </p:sp>
    </p:spTree>
    <p:extLst>
      <p:ext uri="{BB962C8B-B14F-4D97-AF65-F5344CB8AC3E}">
        <p14:creationId xmlns:p14="http://schemas.microsoft.com/office/powerpoint/2010/main" val="261070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 y="88437"/>
            <a:ext cx="65" cy="20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25" rIns="0" bIns="-13225" numCol="1" anchor="ctr" anchorCtr="0" compatLnSpc="1">
            <a:prstTxWarp prst="textNoShape">
              <a:avLst/>
            </a:prstTxWarp>
            <a:spAutoFit/>
          </a:bodyPr>
          <a:lstStyle/>
          <a:p>
            <a:pPr defTabSz="761970" eaLnBrk="0" fontAlgn="base" hangingPunct="0">
              <a:spcBef>
                <a:spcPct val="0"/>
              </a:spcBef>
              <a:spcAft>
                <a:spcPct val="0"/>
              </a:spcAft>
            </a:pPr>
            <a:endParaRPr lang="tr-TR" altLang="tr-TR" sz="1500" dirty="0">
              <a:latin typeface="Arial" panose="020B0604020202020204" pitchFamily="34" charset="0"/>
            </a:endParaRPr>
          </a:p>
        </p:txBody>
      </p:sp>
      <p:sp>
        <p:nvSpPr>
          <p:cNvPr id="21" name="Metin kutusu 20">
            <a:extLst>
              <a:ext uri="{FF2B5EF4-FFF2-40B4-BE49-F238E27FC236}">
                <a16:creationId xmlns:a16="http://schemas.microsoft.com/office/drawing/2014/main" id="{177FC833-85B6-F6A4-0714-A54951BAA725}"/>
              </a:ext>
            </a:extLst>
          </p:cNvPr>
          <p:cNvSpPr txBox="1"/>
          <p:nvPr/>
        </p:nvSpPr>
        <p:spPr>
          <a:xfrm>
            <a:off x="291100" y="292562"/>
            <a:ext cx="10000181" cy="472694"/>
          </a:xfrm>
          <a:prstGeom prst="rect">
            <a:avLst/>
          </a:prstGeom>
          <a:noFill/>
        </p:spPr>
        <p:txBody>
          <a:bodyPr wrap="square">
            <a:spAutoFit/>
          </a:bodyPr>
          <a:lstStyle/>
          <a:p>
            <a:pPr>
              <a:lnSpc>
                <a:spcPct val="107000"/>
              </a:lnSpc>
              <a:spcAft>
                <a:spcPts val="667"/>
              </a:spcAft>
            </a:pPr>
            <a:r>
              <a:rPr lang="tr-TR" sz="2417" b="1" dirty="0">
                <a:solidFill>
                  <a:srgbClr val="C00000"/>
                </a:solidFill>
              </a:rPr>
              <a:t>Proses ve Makina Sağlığını Yönetmek İçin Varlık Performansı Platformu </a:t>
            </a:r>
          </a:p>
        </p:txBody>
      </p:sp>
      <p:sp>
        <p:nvSpPr>
          <p:cNvPr id="23" name="Metin kutusu 22">
            <a:extLst>
              <a:ext uri="{FF2B5EF4-FFF2-40B4-BE49-F238E27FC236}">
                <a16:creationId xmlns:a16="http://schemas.microsoft.com/office/drawing/2014/main" id="{8522E007-3154-D1F5-F80A-5770D2FA240B}"/>
              </a:ext>
            </a:extLst>
          </p:cNvPr>
          <p:cNvSpPr txBox="1"/>
          <p:nvPr/>
        </p:nvSpPr>
        <p:spPr>
          <a:xfrm>
            <a:off x="291100" y="1148346"/>
            <a:ext cx="10993349" cy="323165"/>
          </a:xfrm>
          <a:prstGeom prst="rect">
            <a:avLst/>
          </a:prstGeom>
          <a:noFill/>
        </p:spPr>
        <p:txBody>
          <a:bodyPr wrap="square">
            <a:spAutoFit/>
          </a:bodyPr>
          <a:lstStyle/>
          <a:p>
            <a:pPr algn="just"/>
            <a:endParaRPr lang="tr-TR" sz="1500" dirty="0"/>
          </a:p>
        </p:txBody>
      </p:sp>
      <p:sp>
        <p:nvSpPr>
          <p:cNvPr id="25" name="Metin kutusu 24">
            <a:extLst>
              <a:ext uri="{FF2B5EF4-FFF2-40B4-BE49-F238E27FC236}">
                <a16:creationId xmlns:a16="http://schemas.microsoft.com/office/drawing/2014/main" id="{2533B1DC-F72F-339D-8E94-7BB41263FB94}"/>
              </a:ext>
            </a:extLst>
          </p:cNvPr>
          <p:cNvSpPr txBox="1"/>
          <p:nvPr/>
        </p:nvSpPr>
        <p:spPr>
          <a:xfrm>
            <a:off x="291099" y="1148345"/>
            <a:ext cx="6100283" cy="4783041"/>
          </a:xfrm>
          <a:prstGeom prst="rect">
            <a:avLst/>
          </a:prstGeom>
          <a:noFill/>
        </p:spPr>
        <p:txBody>
          <a:bodyPr wrap="square">
            <a:spAutoFit/>
          </a:bodyPr>
          <a:lstStyle/>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Öyle bir platform düşünün ki; sahanızdaki tüm koruma sitemlerinden gelen, online makine sağlığı izleme sistemlerinden gelen, kablosuz inline sistemlerden gelen ve proses iletişim sistemlerinden gelen tüm verileri tek bir platformda topluyor ve üretimi, bakımı, iş güvenliğini ve çalışan sağlığını, çevre sağlığını vs. analitik bilgiye dayalı yönetmenizi sağlıyor.</a:t>
            </a:r>
          </a:p>
          <a:p>
            <a:pPr marL="238115" indent="-238115" algn="just">
              <a:lnSpc>
                <a:spcPct val="106000"/>
              </a:lnSpc>
              <a:spcAft>
                <a:spcPts val="667"/>
              </a:spcAft>
              <a:buFont typeface="Wingdings" panose="05000000000000000000" pitchFamily="2" charset="2"/>
              <a:buChar char="v"/>
            </a:pPr>
            <a:endParaRPr lang="tr-TR" sz="1667" dirty="0"/>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Bu platform Bakım 4.0 kapsamında binlerce sensor ve iletişim sistemiyle desteklenecek. Bu </a:t>
            </a:r>
            <a:r>
              <a:rPr lang="tr-TR" sz="1667" i="1" dirty="0" err="1">
                <a:solidFill>
                  <a:srgbClr val="000000"/>
                </a:solidFill>
                <a:latin typeface="Arial" panose="020B0604020202020204" pitchFamily="34" charset="0"/>
                <a:ea typeface="Calibri" panose="020F0502020204030204" pitchFamily="34" charset="0"/>
              </a:rPr>
              <a:t>sensorler</a:t>
            </a:r>
            <a:r>
              <a:rPr lang="tr-TR" sz="1667" i="1" dirty="0">
                <a:solidFill>
                  <a:srgbClr val="000000"/>
                </a:solidFill>
                <a:latin typeface="Arial" panose="020B0604020202020204" pitchFamily="34" charset="0"/>
                <a:ea typeface="Calibri" panose="020F0502020204030204" pitchFamily="34" charset="0"/>
              </a:rPr>
              <a:t> ve iletişim sistemleri tesis içindeki tüm üretim makinelerinden ve sistemlerinden gerçek zamanlı otomatik veri toplayacak ve analitik platformunuza yönlendirecek. </a:t>
            </a:r>
          </a:p>
          <a:p>
            <a:pPr marL="238115" indent="-238115" algn="just">
              <a:lnSpc>
                <a:spcPct val="106000"/>
              </a:lnSpc>
              <a:spcAft>
                <a:spcPts val="667"/>
              </a:spcAft>
              <a:buFont typeface="Wingdings" panose="05000000000000000000" pitchFamily="2" charset="2"/>
              <a:buChar char="v"/>
            </a:pPr>
            <a:endParaRPr lang="tr-TR" sz="1667" dirty="0">
              <a:latin typeface="Times New Roman" panose="02020603050405020304" pitchFamily="18" charset="0"/>
              <a:ea typeface="Times New Roman" panose="02020603050405020304" pitchFamily="18" charset="0"/>
            </a:endParaRPr>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Bu görselleştirilebilir ve eyleme dönüştürülebilir verilerle tüm süreci kontrol altında tutarak yönettiğinizi düşünün. </a:t>
            </a:r>
          </a:p>
        </p:txBody>
      </p:sp>
      <p:pic>
        <p:nvPicPr>
          <p:cNvPr id="2" name="Resim 1">
            <a:extLst>
              <a:ext uri="{FF2B5EF4-FFF2-40B4-BE49-F238E27FC236}">
                <a16:creationId xmlns:a16="http://schemas.microsoft.com/office/drawing/2014/main" id="{519FFFD3-630F-2A1C-7738-7046400A28C4}"/>
              </a:ext>
            </a:extLst>
          </p:cNvPr>
          <p:cNvPicPr>
            <a:picLocks noChangeAspect="1"/>
          </p:cNvPicPr>
          <p:nvPr/>
        </p:nvPicPr>
        <p:blipFill>
          <a:blip r:embed="rId2"/>
          <a:stretch>
            <a:fillRect/>
          </a:stretch>
        </p:blipFill>
        <p:spPr>
          <a:xfrm>
            <a:off x="6546710" y="1048285"/>
            <a:ext cx="5191515" cy="4949657"/>
          </a:xfrm>
          <a:prstGeom prst="rect">
            <a:avLst/>
          </a:prstGeom>
        </p:spPr>
      </p:pic>
    </p:spTree>
    <p:extLst>
      <p:ext uri="{BB962C8B-B14F-4D97-AF65-F5344CB8AC3E}">
        <p14:creationId xmlns:p14="http://schemas.microsoft.com/office/powerpoint/2010/main" val="5258506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 y="88437"/>
            <a:ext cx="65" cy="20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25" rIns="0" bIns="-13225" numCol="1" anchor="ctr" anchorCtr="0" compatLnSpc="1">
            <a:prstTxWarp prst="textNoShape">
              <a:avLst/>
            </a:prstTxWarp>
            <a:spAutoFit/>
          </a:bodyPr>
          <a:lstStyle/>
          <a:p>
            <a:pPr defTabSz="761970" eaLnBrk="0" fontAlgn="base" hangingPunct="0">
              <a:spcBef>
                <a:spcPct val="0"/>
              </a:spcBef>
              <a:spcAft>
                <a:spcPct val="0"/>
              </a:spcAft>
            </a:pPr>
            <a:endParaRPr lang="tr-TR" altLang="tr-TR" sz="1500" dirty="0">
              <a:latin typeface="Arial" panose="020B0604020202020204" pitchFamily="34" charset="0"/>
            </a:endParaRPr>
          </a:p>
        </p:txBody>
      </p:sp>
      <p:sp>
        <p:nvSpPr>
          <p:cNvPr id="21" name="Metin kutusu 20">
            <a:extLst>
              <a:ext uri="{FF2B5EF4-FFF2-40B4-BE49-F238E27FC236}">
                <a16:creationId xmlns:a16="http://schemas.microsoft.com/office/drawing/2014/main" id="{177FC833-85B6-F6A4-0714-A54951BAA725}"/>
              </a:ext>
            </a:extLst>
          </p:cNvPr>
          <p:cNvSpPr txBox="1"/>
          <p:nvPr/>
        </p:nvSpPr>
        <p:spPr>
          <a:xfrm>
            <a:off x="291100" y="292562"/>
            <a:ext cx="10000181" cy="472694"/>
          </a:xfrm>
          <a:prstGeom prst="rect">
            <a:avLst/>
          </a:prstGeom>
          <a:noFill/>
        </p:spPr>
        <p:txBody>
          <a:bodyPr wrap="square">
            <a:spAutoFit/>
          </a:bodyPr>
          <a:lstStyle/>
          <a:p>
            <a:pPr>
              <a:lnSpc>
                <a:spcPct val="107000"/>
              </a:lnSpc>
              <a:spcAft>
                <a:spcPts val="667"/>
              </a:spcAft>
            </a:pPr>
            <a:r>
              <a:rPr lang="tr-TR" sz="2417" b="1" dirty="0">
                <a:solidFill>
                  <a:srgbClr val="C00000"/>
                </a:solidFill>
              </a:rPr>
              <a:t>Proses ve Makina Sağlığını Yönetmek İçin Varlık Performansı Platformu </a:t>
            </a:r>
          </a:p>
        </p:txBody>
      </p:sp>
      <p:sp>
        <p:nvSpPr>
          <p:cNvPr id="23" name="Metin kutusu 22">
            <a:extLst>
              <a:ext uri="{FF2B5EF4-FFF2-40B4-BE49-F238E27FC236}">
                <a16:creationId xmlns:a16="http://schemas.microsoft.com/office/drawing/2014/main" id="{8522E007-3154-D1F5-F80A-5770D2FA240B}"/>
              </a:ext>
            </a:extLst>
          </p:cNvPr>
          <p:cNvSpPr txBox="1"/>
          <p:nvPr/>
        </p:nvSpPr>
        <p:spPr>
          <a:xfrm>
            <a:off x="291100" y="1148346"/>
            <a:ext cx="10993349" cy="323165"/>
          </a:xfrm>
          <a:prstGeom prst="rect">
            <a:avLst/>
          </a:prstGeom>
          <a:noFill/>
        </p:spPr>
        <p:txBody>
          <a:bodyPr wrap="square">
            <a:spAutoFit/>
          </a:bodyPr>
          <a:lstStyle/>
          <a:p>
            <a:pPr algn="just"/>
            <a:endParaRPr lang="tr-TR" sz="1500" dirty="0"/>
          </a:p>
        </p:txBody>
      </p:sp>
      <p:sp>
        <p:nvSpPr>
          <p:cNvPr id="25" name="Metin kutusu 24">
            <a:extLst>
              <a:ext uri="{FF2B5EF4-FFF2-40B4-BE49-F238E27FC236}">
                <a16:creationId xmlns:a16="http://schemas.microsoft.com/office/drawing/2014/main" id="{2533B1DC-F72F-339D-8E94-7BB41263FB94}"/>
              </a:ext>
            </a:extLst>
          </p:cNvPr>
          <p:cNvSpPr txBox="1"/>
          <p:nvPr/>
        </p:nvSpPr>
        <p:spPr>
          <a:xfrm>
            <a:off x="192640" y="1047522"/>
            <a:ext cx="11806721" cy="1340303"/>
          </a:xfrm>
          <a:prstGeom prst="rect">
            <a:avLst/>
          </a:prstGeom>
          <a:noFill/>
        </p:spPr>
        <p:txBody>
          <a:bodyPr wrap="square">
            <a:spAutoFit/>
          </a:bodyPr>
          <a:lstStyle/>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Tüm sensörlerden gelen gerçek zamanlı durum verilerine dayanarak, analitik düşünerek bakım yapıp yapmayacağınıza karar verdiğinizi düşünün. </a:t>
            </a:r>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Ya da o platformun sizin için otomatik KPI raporları hazırladığını düşünün.</a:t>
            </a:r>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Sizlerin belirlediği set değerlerine göre alarmları kumanda odasında görselleştirdiğinizi düşünün.</a:t>
            </a:r>
          </a:p>
        </p:txBody>
      </p:sp>
      <p:pic>
        <p:nvPicPr>
          <p:cNvPr id="2" name="Resim 1">
            <a:extLst>
              <a:ext uri="{FF2B5EF4-FFF2-40B4-BE49-F238E27FC236}">
                <a16:creationId xmlns:a16="http://schemas.microsoft.com/office/drawing/2014/main" id="{6F380DF3-D79C-E903-8105-73FC87638DD3}"/>
              </a:ext>
            </a:extLst>
          </p:cNvPr>
          <p:cNvPicPr>
            <a:picLocks noChangeAspect="1"/>
          </p:cNvPicPr>
          <p:nvPr/>
        </p:nvPicPr>
        <p:blipFill rotWithShape="1">
          <a:blip r:embed="rId2"/>
          <a:srcRect l="5998" t="5436" r="4667"/>
          <a:stretch/>
        </p:blipFill>
        <p:spPr>
          <a:xfrm>
            <a:off x="291099" y="2669816"/>
            <a:ext cx="7842607" cy="3895623"/>
          </a:xfrm>
          <a:prstGeom prst="rect">
            <a:avLst/>
          </a:prstGeom>
        </p:spPr>
      </p:pic>
      <p:pic>
        <p:nvPicPr>
          <p:cNvPr id="3" name="Resim 2">
            <a:extLst>
              <a:ext uri="{FF2B5EF4-FFF2-40B4-BE49-F238E27FC236}">
                <a16:creationId xmlns:a16="http://schemas.microsoft.com/office/drawing/2014/main" id="{FA489C83-EE8E-72E4-D81A-0E25419B6DE0}"/>
              </a:ext>
            </a:extLst>
          </p:cNvPr>
          <p:cNvPicPr>
            <a:picLocks noChangeAspect="1"/>
          </p:cNvPicPr>
          <p:nvPr/>
        </p:nvPicPr>
        <p:blipFill rotWithShape="1">
          <a:blip r:embed="rId3"/>
          <a:srcRect l="1727" t="22463" r="2060" b="42581"/>
          <a:stretch/>
        </p:blipFill>
        <p:spPr>
          <a:xfrm>
            <a:off x="7788907" y="2097788"/>
            <a:ext cx="4263775" cy="2065497"/>
          </a:xfrm>
          <a:prstGeom prst="rect">
            <a:avLst/>
          </a:prstGeom>
        </p:spPr>
      </p:pic>
      <p:pic>
        <p:nvPicPr>
          <p:cNvPr id="4" name="Google Shape;1457;p41" descr="https://lh4.googleusercontent.com/gIO78kIK1pFuzHQAfx0fXe5wpeiQQ9wQB8tC1jNjdtVoLdLkvwSXcp58JoACoTiVV30d-JMUZpzpUFEg84srTorUwFY4Uw1VVpaH3jfJMxYIuAJAkNopsztYRyG0nSwswfbUZYlbhMQ">
            <a:extLst>
              <a:ext uri="{FF2B5EF4-FFF2-40B4-BE49-F238E27FC236}">
                <a16:creationId xmlns:a16="http://schemas.microsoft.com/office/drawing/2014/main" id="{896C0B9F-E4CC-6B1A-BAA1-B9C6375D95BD}"/>
              </a:ext>
            </a:extLst>
          </p:cNvPr>
          <p:cNvPicPr preferRelativeResize="0"/>
          <p:nvPr/>
        </p:nvPicPr>
        <p:blipFill rotWithShape="1">
          <a:blip r:embed="rId4">
            <a:alphaModFix/>
          </a:blip>
          <a:srcRect l="9578" r="9659" b="8265"/>
          <a:stretch/>
        </p:blipFill>
        <p:spPr>
          <a:xfrm>
            <a:off x="8212666" y="4242170"/>
            <a:ext cx="3578168" cy="2065497"/>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1160204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 y="88437"/>
            <a:ext cx="65" cy="20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3225" rIns="0" bIns="-13225" numCol="1" anchor="ctr" anchorCtr="0" compatLnSpc="1">
            <a:prstTxWarp prst="textNoShape">
              <a:avLst/>
            </a:prstTxWarp>
            <a:spAutoFit/>
          </a:bodyPr>
          <a:lstStyle/>
          <a:p>
            <a:pPr defTabSz="761970" eaLnBrk="0" fontAlgn="base" hangingPunct="0">
              <a:spcBef>
                <a:spcPct val="0"/>
              </a:spcBef>
              <a:spcAft>
                <a:spcPct val="0"/>
              </a:spcAft>
            </a:pPr>
            <a:endParaRPr lang="tr-TR" altLang="tr-TR" sz="1500" dirty="0">
              <a:latin typeface="Arial" panose="020B0604020202020204" pitchFamily="34" charset="0"/>
            </a:endParaRPr>
          </a:p>
        </p:txBody>
      </p:sp>
      <p:sp>
        <p:nvSpPr>
          <p:cNvPr id="23" name="Metin kutusu 22">
            <a:extLst>
              <a:ext uri="{FF2B5EF4-FFF2-40B4-BE49-F238E27FC236}">
                <a16:creationId xmlns:a16="http://schemas.microsoft.com/office/drawing/2014/main" id="{8522E007-3154-D1F5-F80A-5770D2FA240B}"/>
              </a:ext>
            </a:extLst>
          </p:cNvPr>
          <p:cNvSpPr txBox="1"/>
          <p:nvPr/>
        </p:nvSpPr>
        <p:spPr>
          <a:xfrm>
            <a:off x="291100" y="1148346"/>
            <a:ext cx="10993349" cy="323165"/>
          </a:xfrm>
          <a:prstGeom prst="rect">
            <a:avLst/>
          </a:prstGeom>
          <a:noFill/>
        </p:spPr>
        <p:txBody>
          <a:bodyPr wrap="square">
            <a:spAutoFit/>
          </a:bodyPr>
          <a:lstStyle/>
          <a:p>
            <a:pPr algn="just"/>
            <a:endParaRPr lang="tr-TR" sz="1500" dirty="0"/>
          </a:p>
        </p:txBody>
      </p:sp>
      <p:sp>
        <p:nvSpPr>
          <p:cNvPr id="25" name="Metin kutusu 24">
            <a:extLst>
              <a:ext uri="{FF2B5EF4-FFF2-40B4-BE49-F238E27FC236}">
                <a16:creationId xmlns:a16="http://schemas.microsoft.com/office/drawing/2014/main" id="{2533B1DC-F72F-339D-8E94-7BB41263FB94}"/>
              </a:ext>
            </a:extLst>
          </p:cNvPr>
          <p:cNvSpPr txBox="1"/>
          <p:nvPr/>
        </p:nvSpPr>
        <p:spPr>
          <a:xfrm>
            <a:off x="94177" y="3350482"/>
            <a:ext cx="11926587" cy="2788264"/>
          </a:xfrm>
          <a:prstGeom prst="rect">
            <a:avLst/>
          </a:prstGeom>
          <a:noFill/>
        </p:spPr>
        <p:txBody>
          <a:bodyPr wrap="square">
            <a:spAutoFit/>
          </a:bodyPr>
          <a:lstStyle/>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Akıllı telefon uygulamaları ile SMS, E-mail ve bildirimler alarak arızalardan haberdar olduğunuzu düşünün.</a:t>
            </a:r>
          </a:p>
          <a:p>
            <a:pPr marL="238115" indent="-238115" algn="just">
              <a:lnSpc>
                <a:spcPct val="106000"/>
              </a:lnSpc>
              <a:spcAft>
                <a:spcPts val="667"/>
              </a:spcAft>
              <a:buFont typeface="Wingdings" panose="05000000000000000000" pitchFamily="2" charset="2"/>
              <a:buChar char="v"/>
            </a:pPr>
            <a:endParaRPr lang="tr-TR" sz="1667" i="1" dirty="0">
              <a:solidFill>
                <a:srgbClr val="000000"/>
              </a:solidFill>
              <a:latin typeface="Arial" panose="020B0604020202020204" pitchFamily="34" charset="0"/>
              <a:ea typeface="Calibri" panose="020F0502020204030204" pitchFamily="34" charset="0"/>
            </a:endParaRPr>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İnternetin olduğu her lokasyonda akıllı telefondan dahi ulaşabildiğiniz arıza spektrumları, KPI ölçümleri olduğunu uzaktan akıllı telefonunuzla bir tuşla ölçümler aldırdığınızı düşünün.</a:t>
            </a:r>
          </a:p>
          <a:p>
            <a:pPr marL="238115" indent="-238115" algn="just">
              <a:lnSpc>
                <a:spcPct val="106000"/>
              </a:lnSpc>
              <a:spcAft>
                <a:spcPts val="667"/>
              </a:spcAft>
              <a:buFont typeface="Wingdings" panose="05000000000000000000" pitchFamily="2" charset="2"/>
              <a:buChar char="v"/>
            </a:pPr>
            <a:endParaRPr lang="tr-TR" sz="1667" i="1" dirty="0">
              <a:solidFill>
                <a:srgbClr val="000000"/>
              </a:solidFill>
              <a:latin typeface="Arial" panose="020B0604020202020204" pitchFamily="34" charset="0"/>
              <a:ea typeface="Calibri" panose="020F0502020204030204" pitchFamily="34" charset="0"/>
            </a:endParaRPr>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İnternetin olduğu her lokasyonda akıllı telefondan dahi ulaşabildiğiniz </a:t>
            </a:r>
            <a:r>
              <a:rPr lang="tr-TR" sz="1667" i="1" dirty="0" err="1">
                <a:solidFill>
                  <a:srgbClr val="000000"/>
                </a:solidFill>
                <a:latin typeface="Arial" panose="020B0604020202020204" pitchFamily="34" charset="0"/>
                <a:ea typeface="Calibri" panose="020F0502020204030204" pitchFamily="34" charset="0"/>
              </a:rPr>
              <a:t>dashbord</a:t>
            </a:r>
            <a:r>
              <a:rPr lang="tr-TR" sz="1667" i="1" dirty="0">
                <a:solidFill>
                  <a:srgbClr val="000000"/>
                </a:solidFill>
                <a:latin typeface="Arial" panose="020B0604020202020204" pitchFamily="34" charset="0"/>
                <a:ea typeface="Calibri" panose="020F0502020204030204" pitchFamily="34" charset="0"/>
              </a:rPr>
              <a:t> ekranlarının olduğunu düşünün. </a:t>
            </a:r>
          </a:p>
          <a:p>
            <a:pPr marL="238115" indent="-238115" algn="just">
              <a:lnSpc>
                <a:spcPct val="106000"/>
              </a:lnSpc>
              <a:spcAft>
                <a:spcPts val="667"/>
              </a:spcAft>
              <a:buFont typeface="Wingdings" panose="05000000000000000000" pitchFamily="2" charset="2"/>
              <a:buChar char="v"/>
            </a:pPr>
            <a:endParaRPr lang="tr-TR" sz="1667" i="1" dirty="0">
              <a:solidFill>
                <a:srgbClr val="000000"/>
              </a:solidFill>
              <a:latin typeface="Arial" panose="020B0604020202020204" pitchFamily="34" charset="0"/>
              <a:ea typeface="Calibri" panose="020F0502020204030204" pitchFamily="34" charset="0"/>
            </a:endParaRPr>
          </a:p>
          <a:p>
            <a:pPr marL="238115" indent="-238115" algn="just">
              <a:lnSpc>
                <a:spcPct val="106000"/>
              </a:lnSpc>
              <a:spcAft>
                <a:spcPts val="667"/>
              </a:spcAft>
              <a:buFont typeface="Wingdings" panose="05000000000000000000" pitchFamily="2" charset="2"/>
              <a:buChar char="v"/>
            </a:pPr>
            <a:r>
              <a:rPr lang="tr-TR" sz="1667" i="1" dirty="0">
                <a:solidFill>
                  <a:srgbClr val="000000"/>
                </a:solidFill>
                <a:latin typeface="Arial" panose="020B0604020202020204" pitchFamily="34" charset="0"/>
                <a:ea typeface="Calibri" panose="020F0502020204030204" pitchFamily="34" charset="0"/>
              </a:rPr>
              <a:t>Kablosuz </a:t>
            </a:r>
            <a:r>
              <a:rPr lang="tr-TR" sz="1667" i="1" dirty="0" err="1">
                <a:solidFill>
                  <a:srgbClr val="000000"/>
                </a:solidFill>
                <a:latin typeface="Arial" panose="020B0604020202020204" pitchFamily="34" charset="0"/>
                <a:ea typeface="Calibri" panose="020F0502020204030204" pitchFamily="34" charset="0"/>
              </a:rPr>
              <a:t>sensorler</a:t>
            </a:r>
            <a:r>
              <a:rPr lang="tr-TR" sz="1667" i="1" dirty="0">
                <a:solidFill>
                  <a:srgbClr val="000000"/>
                </a:solidFill>
                <a:latin typeface="Arial" panose="020B0604020202020204" pitchFamily="34" charset="0"/>
                <a:ea typeface="Calibri" panose="020F0502020204030204" pitchFamily="34" charset="0"/>
              </a:rPr>
              <a:t> ile iş güvenliği açısından tehlikeli lokasyonlarda bulunan ekipmanları uzaktan takip ettiğinizi düşünün. </a:t>
            </a:r>
            <a:endParaRPr lang="tr-TR" sz="1667" dirty="0">
              <a:latin typeface="Times New Roman" panose="02020603050405020304" pitchFamily="18" charset="0"/>
              <a:ea typeface="Times New Roman" panose="02020603050405020304" pitchFamily="18" charset="0"/>
            </a:endParaRPr>
          </a:p>
        </p:txBody>
      </p:sp>
      <p:pic>
        <p:nvPicPr>
          <p:cNvPr id="2" name="Resim 1">
            <a:extLst>
              <a:ext uri="{FF2B5EF4-FFF2-40B4-BE49-F238E27FC236}">
                <a16:creationId xmlns:a16="http://schemas.microsoft.com/office/drawing/2014/main" id="{C490B25D-ADAF-05DB-8486-4CCDE2B8D309}"/>
              </a:ext>
            </a:extLst>
          </p:cNvPr>
          <p:cNvPicPr>
            <a:picLocks noChangeAspect="1"/>
          </p:cNvPicPr>
          <p:nvPr/>
        </p:nvPicPr>
        <p:blipFill>
          <a:blip r:embed="rId2"/>
          <a:stretch>
            <a:fillRect/>
          </a:stretch>
        </p:blipFill>
        <p:spPr>
          <a:xfrm>
            <a:off x="0" y="0"/>
            <a:ext cx="12192000" cy="3039438"/>
          </a:xfrm>
          <a:prstGeom prst="rect">
            <a:avLst/>
          </a:prstGeom>
        </p:spPr>
      </p:pic>
    </p:spTree>
    <p:extLst>
      <p:ext uri="{BB962C8B-B14F-4D97-AF65-F5344CB8AC3E}">
        <p14:creationId xmlns:p14="http://schemas.microsoft.com/office/powerpoint/2010/main" val="33256398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8824"/>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pic>
        <p:nvPicPr>
          <p:cNvPr id="4" name="Resim 3" descr="logo içeren bir resim&#10;&#10;Açıklama otomatik olarak oluşturuldu">
            <a:extLst>
              <a:ext uri="{FF2B5EF4-FFF2-40B4-BE49-F238E27FC236}">
                <a16:creationId xmlns:a16="http://schemas.microsoft.com/office/drawing/2014/main" id="{07E96E8D-D522-22E9-11F6-E018E2A5AF39}"/>
              </a:ext>
            </a:extLst>
          </p:cNvPr>
          <p:cNvPicPr>
            <a:picLocks noChangeAspect="1"/>
          </p:cNvPicPr>
          <p:nvPr/>
        </p:nvPicPr>
        <p:blipFill>
          <a:blip r:embed="rId4"/>
          <a:stretch>
            <a:fillRect/>
          </a:stretch>
        </p:blipFill>
        <p:spPr>
          <a:xfrm>
            <a:off x="9617529" y="4814460"/>
            <a:ext cx="2404502" cy="769441"/>
          </a:xfrm>
          <a:prstGeom prst="rect">
            <a:avLst/>
          </a:prstGeom>
          <a:solidFill>
            <a:schemeClr val="bg1"/>
          </a:solidFill>
        </p:spPr>
      </p:pic>
      <p:sp>
        <p:nvSpPr>
          <p:cNvPr id="5" name="Metin kutusu 4">
            <a:extLst>
              <a:ext uri="{FF2B5EF4-FFF2-40B4-BE49-F238E27FC236}">
                <a16:creationId xmlns:a16="http://schemas.microsoft.com/office/drawing/2014/main" id="{41515B39-EB37-C8C0-A77B-A2C856D3C7CD}"/>
              </a:ext>
            </a:extLst>
          </p:cNvPr>
          <p:cNvSpPr txBox="1"/>
          <p:nvPr/>
        </p:nvSpPr>
        <p:spPr>
          <a:xfrm>
            <a:off x="9617529" y="5608864"/>
            <a:ext cx="2404502" cy="1046440"/>
          </a:xfrm>
          <a:prstGeom prst="rect">
            <a:avLst/>
          </a:prstGeom>
          <a:noFill/>
        </p:spPr>
        <p:txBody>
          <a:bodyPr wrap="square" rtlCol="0">
            <a:spAutoFit/>
          </a:bodyPr>
          <a:lstStyle/>
          <a:p>
            <a:pPr algn="ctr"/>
            <a:r>
              <a:rPr lang="tr-TR" dirty="0"/>
              <a:t> </a:t>
            </a:r>
            <a:r>
              <a:rPr lang="tr-TR" sz="4400" b="1" dirty="0">
                <a:solidFill>
                  <a:schemeClr val="bg1"/>
                </a:solidFill>
              </a:rPr>
              <a:t>STANT:11</a:t>
            </a:r>
          </a:p>
        </p:txBody>
      </p:sp>
    </p:spTree>
    <p:extLst>
      <p:ext uri="{BB962C8B-B14F-4D97-AF65-F5344CB8AC3E}">
        <p14:creationId xmlns:p14="http://schemas.microsoft.com/office/powerpoint/2010/main" val="278727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etin kutusu 8">
            <a:extLst>
              <a:ext uri="{FF2B5EF4-FFF2-40B4-BE49-F238E27FC236}">
                <a16:creationId xmlns:a16="http://schemas.microsoft.com/office/drawing/2014/main" id="{E985CC9D-3CE7-D74C-8CAD-6DA8E39D2524}"/>
              </a:ext>
            </a:extLst>
          </p:cNvPr>
          <p:cNvSpPr txBox="1"/>
          <p:nvPr/>
        </p:nvSpPr>
        <p:spPr>
          <a:xfrm>
            <a:off x="816380" y="1125186"/>
            <a:ext cx="3177210" cy="2095958"/>
          </a:xfrm>
          <a:prstGeom prst="rect">
            <a:avLst/>
          </a:prstGeom>
          <a:noFill/>
        </p:spPr>
        <p:txBody>
          <a:bodyPr wrap="square" rtlCol="0">
            <a:spAutoFit/>
          </a:bodyPr>
          <a:lstStyle/>
          <a:p>
            <a:pPr defTabSz="914400">
              <a:lnSpc>
                <a:spcPct val="90000"/>
              </a:lnSpc>
              <a:spcAft>
                <a:spcPts val="600"/>
              </a:spcAft>
            </a:pPr>
            <a:r>
              <a:rPr lang="en-US" sz="4000" b="1" dirty="0">
                <a:solidFill>
                  <a:srgbClr val="C00000"/>
                </a:solidFill>
              </a:rPr>
              <a:t>Servet ŞAVRAN</a:t>
            </a:r>
            <a:endParaRPr lang="tr-TR" sz="4000" b="1" dirty="0">
              <a:solidFill>
                <a:srgbClr val="C00000"/>
              </a:solidFill>
            </a:endParaRPr>
          </a:p>
          <a:p>
            <a:pPr defTabSz="914400">
              <a:lnSpc>
                <a:spcPct val="90000"/>
              </a:lnSpc>
              <a:spcAft>
                <a:spcPts val="600"/>
              </a:spcAft>
            </a:pPr>
            <a:r>
              <a:rPr lang="tr-TR" sz="1600" b="1" dirty="0"/>
              <a:t>Vibmer Mühendislik Genel Müdürü</a:t>
            </a:r>
            <a:endParaRPr lang="en-US" sz="1600" b="1" dirty="0"/>
          </a:p>
          <a:p>
            <a:pPr defTabSz="914400">
              <a:lnSpc>
                <a:spcPct val="90000"/>
              </a:lnSpc>
              <a:spcAft>
                <a:spcPts val="600"/>
              </a:spcAft>
            </a:pPr>
            <a:r>
              <a:rPr lang="en-US" sz="1600" b="1" dirty="0">
                <a:solidFill>
                  <a:srgbClr val="C00000"/>
                </a:solidFill>
              </a:rPr>
              <a:t>0 533 644 84 88</a:t>
            </a:r>
          </a:p>
          <a:p>
            <a:pPr defTabSz="914400">
              <a:lnSpc>
                <a:spcPct val="90000"/>
              </a:lnSpc>
              <a:spcAft>
                <a:spcPts val="600"/>
              </a:spcAft>
            </a:pPr>
            <a:r>
              <a:rPr lang="tr-TR" sz="1600" b="1" u="sng" dirty="0">
                <a:solidFill>
                  <a:srgbClr val="C00000"/>
                </a:solidFill>
              </a:rPr>
              <a:t>servet.savran@vibmer.com.tr</a:t>
            </a:r>
            <a:endParaRPr lang="en-US" sz="1600" b="1" u="sng" dirty="0">
              <a:solidFill>
                <a:srgbClr val="C00000"/>
              </a:solidFill>
            </a:endParaRPr>
          </a:p>
        </p:txBody>
      </p:sp>
      <p:pic>
        <p:nvPicPr>
          <p:cNvPr id="15" name="Resim 14" descr="metin, logo içeren bir resim&#10;&#10;Açıklama otomatik olarak oluşturuldu">
            <a:extLst>
              <a:ext uri="{FF2B5EF4-FFF2-40B4-BE49-F238E27FC236}">
                <a16:creationId xmlns:a16="http://schemas.microsoft.com/office/drawing/2014/main" id="{212FC812-9702-1D50-B489-C583BA4BB85B}"/>
              </a:ext>
            </a:extLst>
          </p:cNvPr>
          <p:cNvPicPr>
            <a:picLocks noChangeAspect="1"/>
          </p:cNvPicPr>
          <p:nvPr/>
        </p:nvPicPr>
        <p:blipFill>
          <a:blip r:embed="rId2"/>
          <a:stretch>
            <a:fillRect/>
          </a:stretch>
        </p:blipFill>
        <p:spPr>
          <a:xfrm>
            <a:off x="8337089" y="1191671"/>
            <a:ext cx="2880360" cy="669683"/>
          </a:xfrm>
          <a:prstGeom prst="rect">
            <a:avLst/>
          </a:prstGeom>
        </p:spPr>
      </p:pic>
      <p:sp>
        <p:nvSpPr>
          <p:cNvPr id="17" name="Metin kutusu 16">
            <a:extLst>
              <a:ext uri="{FF2B5EF4-FFF2-40B4-BE49-F238E27FC236}">
                <a16:creationId xmlns:a16="http://schemas.microsoft.com/office/drawing/2014/main" id="{E2A9121F-841F-A836-02B1-739A7D237B9A}"/>
              </a:ext>
            </a:extLst>
          </p:cNvPr>
          <p:cNvSpPr txBox="1"/>
          <p:nvPr/>
        </p:nvSpPr>
        <p:spPr>
          <a:xfrm>
            <a:off x="8022847" y="2409559"/>
            <a:ext cx="3522547" cy="2031325"/>
          </a:xfrm>
          <a:prstGeom prst="rect">
            <a:avLst/>
          </a:prstGeom>
          <a:noFill/>
        </p:spPr>
        <p:txBody>
          <a:bodyPr wrap="square">
            <a:spAutoFit/>
          </a:bodyPr>
          <a:lstStyle/>
          <a:p>
            <a:pPr marL="285750" indent="-285750">
              <a:buFont typeface="Wingdings" panose="05000000000000000000" pitchFamily="2" charset="2"/>
              <a:buChar char="v"/>
            </a:pPr>
            <a:r>
              <a:rPr lang="tr-TR" b="1" dirty="0">
                <a:solidFill>
                  <a:srgbClr val="C00000"/>
                </a:solidFill>
              </a:rPr>
              <a:t>Vibmer Mühendislik </a:t>
            </a:r>
            <a:r>
              <a:rPr lang="tr-TR" dirty="0"/>
              <a:t>olarak; </a:t>
            </a:r>
            <a:r>
              <a:rPr lang="en-US" dirty="0"/>
              <a:t>20</a:t>
            </a:r>
            <a:r>
              <a:rPr lang="tr-TR" dirty="0"/>
              <a:t>21</a:t>
            </a:r>
            <a:r>
              <a:rPr lang="en-US" dirty="0"/>
              <a:t> </a:t>
            </a:r>
            <a:r>
              <a:rPr lang="en-US" dirty="0" err="1"/>
              <a:t>yılında</a:t>
            </a:r>
            <a:r>
              <a:rPr lang="tr-TR" dirty="0"/>
              <a:t>n beri</a:t>
            </a:r>
            <a:r>
              <a:rPr lang="en-US" dirty="0"/>
              <a:t> </a:t>
            </a:r>
            <a:r>
              <a:rPr lang="tr-TR" b="1" dirty="0">
                <a:solidFill>
                  <a:srgbClr val="00B050"/>
                </a:solidFill>
              </a:rPr>
              <a:t>SCHAEFFLER</a:t>
            </a:r>
            <a:r>
              <a:rPr lang="tr-TR" b="1" dirty="0">
                <a:solidFill>
                  <a:srgbClr val="C00000"/>
                </a:solidFill>
              </a:rPr>
              <a:t> </a:t>
            </a:r>
            <a:r>
              <a:rPr lang="tr-TR" dirty="0"/>
              <a:t>firmasının </a:t>
            </a:r>
            <a:r>
              <a:rPr lang="tr-TR" b="1" dirty="0">
                <a:solidFill>
                  <a:srgbClr val="0070C0"/>
                </a:solidFill>
              </a:rPr>
              <a:t>Makina Sağlığı Durum İzleme Sistemlerinin </a:t>
            </a:r>
            <a:r>
              <a:rPr lang="en-US" dirty="0" err="1"/>
              <a:t>satışı</a:t>
            </a:r>
            <a:r>
              <a:rPr lang="en-US" dirty="0"/>
              <a:t>, </a:t>
            </a:r>
            <a:r>
              <a:rPr lang="en-US" dirty="0" err="1"/>
              <a:t>kurulumu</a:t>
            </a:r>
            <a:r>
              <a:rPr lang="en-US" dirty="0"/>
              <a:t> </a:t>
            </a:r>
            <a:r>
              <a:rPr lang="en-US" dirty="0" err="1"/>
              <a:t>ve</a:t>
            </a:r>
            <a:r>
              <a:rPr lang="en-US" dirty="0"/>
              <a:t> </a:t>
            </a:r>
            <a:r>
              <a:rPr lang="en-US" dirty="0" err="1"/>
              <a:t>devreye</a:t>
            </a:r>
            <a:r>
              <a:rPr lang="en-US" dirty="0"/>
              <a:t> </a:t>
            </a:r>
            <a:r>
              <a:rPr lang="en-US" dirty="0" err="1"/>
              <a:t>alınması</a:t>
            </a:r>
            <a:r>
              <a:rPr lang="en-US" dirty="0"/>
              <a:t> </a:t>
            </a:r>
            <a:r>
              <a:rPr lang="en-US" dirty="0" err="1"/>
              <a:t>için</a:t>
            </a:r>
            <a:r>
              <a:rPr lang="en-US" dirty="0"/>
              <a:t> </a:t>
            </a:r>
            <a:r>
              <a:rPr lang="tr-TR" dirty="0"/>
              <a:t>resmi distribütörlüğünü yapmaktayız.</a:t>
            </a:r>
          </a:p>
        </p:txBody>
      </p:sp>
      <p:sp>
        <p:nvSpPr>
          <p:cNvPr id="19" name="Metin kutusu 18">
            <a:extLst>
              <a:ext uri="{FF2B5EF4-FFF2-40B4-BE49-F238E27FC236}">
                <a16:creationId xmlns:a16="http://schemas.microsoft.com/office/drawing/2014/main" id="{014D413F-B464-D5BC-7FA6-8E4771522B1F}"/>
              </a:ext>
            </a:extLst>
          </p:cNvPr>
          <p:cNvSpPr txBox="1"/>
          <p:nvPr/>
        </p:nvSpPr>
        <p:spPr>
          <a:xfrm>
            <a:off x="4321536" y="2504820"/>
            <a:ext cx="3516397" cy="2343206"/>
          </a:xfrm>
          <a:prstGeom prst="rect">
            <a:avLst/>
          </a:prstGeom>
          <a:noFill/>
        </p:spPr>
        <p:txBody>
          <a:bodyPr wrap="square" rtlCol="0">
            <a:spAutoFit/>
          </a:bodyPr>
          <a:lstStyle/>
          <a:p>
            <a:pPr marL="285750" indent="-285750">
              <a:lnSpc>
                <a:spcPct val="90000"/>
              </a:lnSpc>
              <a:spcBef>
                <a:spcPts val="1000"/>
              </a:spcBef>
              <a:buFont typeface="Wingdings" panose="05000000000000000000" pitchFamily="2" charset="2"/>
              <a:buChar char="v"/>
            </a:pPr>
            <a:r>
              <a:rPr lang="tr-TR" dirty="0">
                <a:solidFill>
                  <a:srgbClr val="002060"/>
                </a:solidFill>
              </a:rPr>
              <a:t>Ana faaliyet alanımız kısaca </a:t>
            </a:r>
            <a:r>
              <a:rPr lang="tr-TR" b="1" dirty="0">
                <a:solidFill>
                  <a:srgbClr val="C00000"/>
                </a:solidFill>
              </a:rPr>
              <a:t>“Bakım 4.0 Teknolojileri” </a:t>
            </a:r>
            <a:r>
              <a:rPr lang="tr-TR" dirty="0">
                <a:solidFill>
                  <a:srgbClr val="002060"/>
                </a:solidFill>
              </a:rPr>
              <a:t>olarak tanımlanabilir.</a:t>
            </a:r>
            <a:r>
              <a:rPr lang="tr-TR" dirty="0">
                <a:solidFill>
                  <a:srgbClr val="777777"/>
                </a:solidFill>
              </a:rPr>
              <a:t> </a:t>
            </a:r>
          </a:p>
          <a:p>
            <a:pPr>
              <a:lnSpc>
                <a:spcPct val="90000"/>
              </a:lnSpc>
              <a:spcBef>
                <a:spcPts val="1000"/>
              </a:spcBef>
            </a:pPr>
            <a:endParaRPr lang="tr-TR" dirty="0">
              <a:solidFill>
                <a:srgbClr val="777777"/>
              </a:solidFill>
            </a:endParaRPr>
          </a:p>
          <a:p>
            <a:pPr marL="285750" indent="-285750">
              <a:lnSpc>
                <a:spcPct val="90000"/>
              </a:lnSpc>
              <a:spcBef>
                <a:spcPts val="1000"/>
              </a:spcBef>
              <a:buFont typeface="Wingdings" panose="05000000000000000000" pitchFamily="2" charset="2"/>
              <a:buChar char="v"/>
            </a:pPr>
            <a:r>
              <a:rPr lang="tr-TR" dirty="0"/>
              <a:t>Amacımız; </a:t>
            </a:r>
            <a:r>
              <a:rPr lang="tr-TR" b="1" dirty="0">
                <a:solidFill>
                  <a:srgbClr val="C00000"/>
                </a:solidFill>
              </a:rPr>
              <a:t>Bakım 4.0 </a:t>
            </a:r>
            <a:r>
              <a:rPr lang="tr-TR" dirty="0"/>
              <a:t>kapsamında üretim ve bakım vizyonuna sahip işletmelerde, dijital fabrikaları inşa etmektir.</a:t>
            </a:r>
          </a:p>
        </p:txBody>
      </p:sp>
      <p:pic>
        <p:nvPicPr>
          <p:cNvPr id="20" name="Resim 19" descr="logo içeren bir resim&#10;&#10;Açıklama otomatik olarak oluşturuldu">
            <a:extLst>
              <a:ext uri="{FF2B5EF4-FFF2-40B4-BE49-F238E27FC236}">
                <a16:creationId xmlns:a16="http://schemas.microsoft.com/office/drawing/2014/main" id="{972FF200-B8F6-98C6-12C9-A3BF141A5255}"/>
              </a:ext>
            </a:extLst>
          </p:cNvPr>
          <p:cNvPicPr>
            <a:picLocks noChangeAspect="1"/>
          </p:cNvPicPr>
          <p:nvPr/>
        </p:nvPicPr>
        <p:blipFill>
          <a:blip r:embed="rId3"/>
          <a:stretch>
            <a:fillRect/>
          </a:stretch>
        </p:blipFill>
        <p:spPr>
          <a:xfrm>
            <a:off x="4635168" y="1191671"/>
            <a:ext cx="2879083" cy="669683"/>
          </a:xfrm>
          <a:prstGeom prst="rect">
            <a:avLst/>
          </a:prstGeom>
          <a:solidFill>
            <a:schemeClr val="bg1"/>
          </a:solidFill>
        </p:spPr>
      </p:pic>
      <p:pic>
        <p:nvPicPr>
          <p:cNvPr id="21" name="Resim 20">
            <a:extLst>
              <a:ext uri="{FF2B5EF4-FFF2-40B4-BE49-F238E27FC236}">
                <a16:creationId xmlns:a16="http://schemas.microsoft.com/office/drawing/2014/main" id="{CDD4FD91-FF0E-873E-16C4-F5EF010637D6}"/>
              </a:ext>
            </a:extLst>
          </p:cNvPr>
          <p:cNvPicPr>
            <a:picLocks noChangeAspect="1"/>
          </p:cNvPicPr>
          <p:nvPr/>
        </p:nvPicPr>
        <p:blipFill>
          <a:blip r:embed="rId4"/>
          <a:stretch>
            <a:fillRect/>
          </a:stretch>
        </p:blipFill>
        <p:spPr>
          <a:xfrm>
            <a:off x="1396792" y="3821686"/>
            <a:ext cx="2012092" cy="1911128"/>
          </a:xfrm>
          <a:prstGeom prst="rect">
            <a:avLst/>
          </a:prstGeom>
        </p:spPr>
      </p:pic>
    </p:spTree>
    <p:extLst>
      <p:ext uri="{BB962C8B-B14F-4D97-AF65-F5344CB8AC3E}">
        <p14:creationId xmlns:p14="http://schemas.microsoft.com/office/powerpoint/2010/main" val="394375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utlu İnsanların Özellikler">
            <a:extLst>
              <a:ext uri="{FF2B5EF4-FFF2-40B4-BE49-F238E27FC236}">
                <a16:creationId xmlns:a16="http://schemas.microsoft.com/office/drawing/2014/main" id="{7F20D523-0FAD-98E7-A117-E9630F41B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77" y="4516186"/>
            <a:ext cx="4982797" cy="2052544"/>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E8CFC122-4EA8-8704-A7F7-357F920A4E55}"/>
              </a:ext>
            </a:extLst>
          </p:cNvPr>
          <p:cNvPicPr>
            <a:picLocks noChangeAspect="1"/>
          </p:cNvPicPr>
          <p:nvPr/>
        </p:nvPicPr>
        <p:blipFill>
          <a:blip r:embed="rId3"/>
          <a:stretch>
            <a:fillRect/>
          </a:stretch>
        </p:blipFill>
        <p:spPr>
          <a:xfrm>
            <a:off x="5696074" y="4548269"/>
            <a:ext cx="6119208" cy="2084628"/>
          </a:xfrm>
          <a:prstGeom prst="rect">
            <a:avLst/>
          </a:prstGeom>
        </p:spPr>
      </p:pic>
      <p:graphicFrame>
        <p:nvGraphicFramePr>
          <p:cNvPr id="4100" name="Title 2">
            <a:extLst>
              <a:ext uri="{FF2B5EF4-FFF2-40B4-BE49-F238E27FC236}">
                <a16:creationId xmlns:a16="http://schemas.microsoft.com/office/drawing/2014/main" id="{6DC9E51A-11CE-1F2F-65CF-15ECCF2751DC}"/>
              </a:ext>
            </a:extLst>
          </p:cNvPr>
          <p:cNvGraphicFramePr/>
          <p:nvPr/>
        </p:nvGraphicFramePr>
        <p:xfrm>
          <a:off x="402404" y="270244"/>
          <a:ext cx="11412877" cy="4070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79535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Çarpıntı ve ritim bozuklukları neden olur? Ritim bozukluğu nasıl tedavi  edilir? - Sağlık Haberleri">
            <a:extLst>
              <a:ext uri="{FF2B5EF4-FFF2-40B4-BE49-F238E27FC236}">
                <a16:creationId xmlns:a16="http://schemas.microsoft.com/office/drawing/2014/main" id="{D80D0368-DBFD-7402-30F9-4DCED8EAFB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00" r="40829"/>
          <a:stretch/>
        </p:blipFill>
        <p:spPr bwMode="auto">
          <a:xfrm>
            <a:off x="20" y="10"/>
            <a:ext cx="3728839" cy="4197358"/>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descr="metin, kişi, şahıs, adam, insan içeren bir resim&#10;&#10;Açıklama otomatik olarak oluşturuldu">
            <a:extLst>
              <a:ext uri="{FF2B5EF4-FFF2-40B4-BE49-F238E27FC236}">
                <a16:creationId xmlns:a16="http://schemas.microsoft.com/office/drawing/2014/main" id="{D2FA4B6F-3707-02B7-C3CB-0F85C3BBD67C}"/>
              </a:ext>
            </a:extLst>
          </p:cNvPr>
          <p:cNvPicPr>
            <a:picLocks noChangeAspect="1"/>
          </p:cNvPicPr>
          <p:nvPr/>
        </p:nvPicPr>
        <p:blipFill rotWithShape="1">
          <a:blip r:embed="rId3"/>
          <a:srcRect l="14129" r="22409" b="2"/>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3" name="Resim 12" descr="zemin, kişi, şahıs, iç mekan, mavi içeren bir resim&#10;&#10;Açıklama otomatik olarak oluşturuldu">
            <a:extLst>
              <a:ext uri="{FF2B5EF4-FFF2-40B4-BE49-F238E27FC236}">
                <a16:creationId xmlns:a16="http://schemas.microsoft.com/office/drawing/2014/main" id="{D7C95513-C669-7BEB-0D4D-5699D1F8659C}"/>
              </a:ext>
            </a:extLst>
          </p:cNvPr>
          <p:cNvPicPr>
            <a:picLocks noChangeAspect="1"/>
          </p:cNvPicPr>
          <p:nvPr/>
        </p:nvPicPr>
        <p:blipFill rotWithShape="1">
          <a:blip r:embed="rId4"/>
          <a:srcRect l="15137" r="6732" b="3"/>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Resim 11" descr="kişi, şahıs içeren bir resim&#10;&#10;Açıklama otomatik olarak oluşturuldu">
            <a:extLst>
              <a:ext uri="{FF2B5EF4-FFF2-40B4-BE49-F238E27FC236}">
                <a16:creationId xmlns:a16="http://schemas.microsoft.com/office/drawing/2014/main" id="{74E880B2-D2A4-E6BE-227E-14857D9D0C90}"/>
              </a:ext>
            </a:extLst>
          </p:cNvPr>
          <p:cNvPicPr>
            <a:picLocks noChangeAspect="1"/>
          </p:cNvPicPr>
          <p:nvPr/>
        </p:nvPicPr>
        <p:blipFill rotWithShape="1">
          <a:blip r:embed="rId5"/>
          <a:srcRect t="10302"/>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4" name="Metin kutusu 3">
            <a:extLst>
              <a:ext uri="{FF2B5EF4-FFF2-40B4-BE49-F238E27FC236}">
                <a16:creationId xmlns:a16="http://schemas.microsoft.com/office/drawing/2014/main" id="{919FA580-A169-48E1-E874-A0FECD32C8FF}"/>
              </a:ext>
            </a:extLst>
          </p:cNvPr>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500"/>
              </a:spcAft>
            </a:pPr>
            <a:r>
              <a:rPr lang="en-US" sz="4400" b="1" kern="1200">
                <a:solidFill>
                  <a:schemeClr val="tx1"/>
                </a:solidFill>
                <a:latin typeface="+mj-lt"/>
                <a:ea typeface="+mj-ea"/>
                <a:cs typeface="+mj-cs"/>
              </a:rPr>
              <a:t>Vibrasyon Ölçüm ve Analizleri</a:t>
            </a:r>
          </a:p>
        </p:txBody>
      </p:sp>
    </p:spTree>
    <p:extLst>
      <p:ext uri="{BB962C8B-B14F-4D97-AF65-F5344CB8AC3E}">
        <p14:creationId xmlns:p14="http://schemas.microsoft.com/office/powerpoint/2010/main" val="31859491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AFBB7C-BA65-4034-8F52-32E6C514E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555"/>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9D56ACA-1E9F-4685-8853-D3A4777AC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55"/>
            <a:ext cx="12192000" cy="6858000"/>
          </a:xfrm>
          <a:custGeom>
            <a:avLst/>
            <a:gdLst>
              <a:gd name="connsiteX0" fmla="*/ 3847754 w 12192000"/>
              <a:gd name="connsiteY0" fmla="*/ 5 h 6858000"/>
              <a:gd name="connsiteX1" fmla="*/ 3847754 w 12192000"/>
              <a:gd name="connsiteY1" fmla="*/ 4197373 h 6858000"/>
              <a:gd name="connsiteX2" fmla="*/ 4423416 w 12192000"/>
              <a:gd name="connsiteY2" fmla="*/ 4197373 h 6858000"/>
              <a:gd name="connsiteX3" fmla="*/ 4430942 w 12192000"/>
              <a:gd name="connsiteY3" fmla="*/ 4172627 h 6858000"/>
              <a:gd name="connsiteX4" fmla="*/ 4570893 w 12192000"/>
              <a:gd name="connsiteY4" fmla="*/ 4067350 h 6858000"/>
              <a:gd name="connsiteX5" fmla="*/ 5082240 w 12192000"/>
              <a:gd name="connsiteY5" fmla="*/ 4000508 h 6858000"/>
              <a:gd name="connsiteX6" fmla="*/ 5767374 w 12192000"/>
              <a:gd name="connsiteY6" fmla="*/ 3903586 h 6858000"/>
              <a:gd name="connsiteX7" fmla="*/ 6455849 w 12192000"/>
              <a:gd name="connsiteY7" fmla="*/ 3820032 h 6858000"/>
              <a:gd name="connsiteX8" fmla="*/ 7144325 w 12192000"/>
              <a:gd name="connsiteY8" fmla="*/ 3820032 h 6858000"/>
              <a:gd name="connsiteX9" fmla="*/ 7341512 w 12192000"/>
              <a:gd name="connsiteY9" fmla="*/ 3826717 h 6858000"/>
              <a:gd name="connsiteX10" fmla="*/ 7344854 w 12192000"/>
              <a:gd name="connsiteY10" fmla="*/ 3826717 h 6858000"/>
              <a:gd name="connsiteX11" fmla="*/ 7534641 w 12192000"/>
              <a:gd name="connsiteY11" fmla="*/ 3832816 h 6858000"/>
              <a:gd name="connsiteX12" fmla="*/ 7534641 w 12192000"/>
              <a:gd name="connsiteY12" fmla="*/ 5 h 6858000"/>
              <a:gd name="connsiteX13" fmla="*/ 3728859 w 12192000"/>
              <a:gd name="connsiteY13" fmla="*/ 0 h 6858000"/>
              <a:gd name="connsiteX14" fmla="*/ 12192000 w 12192000"/>
              <a:gd name="connsiteY14" fmla="*/ 0 h 6858000"/>
              <a:gd name="connsiteX15" fmla="*/ 12192000 w 12192000"/>
              <a:gd name="connsiteY15" fmla="*/ 1 h 6858000"/>
              <a:gd name="connsiteX16" fmla="*/ 7653538 w 12192000"/>
              <a:gd name="connsiteY16" fmla="*/ 1 h 6858000"/>
              <a:gd name="connsiteX17" fmla="*/ 7653538 w 12192000"/>
              <a:gd name="connsiteY17" fmla="*/ 3836633 h 6858000"/>
              <a:gd name="connsiteX18" fmla="*/ 7773901 w 12192000"/>
              <a:gd name="connsiteY18" fmla="*/ 3840500 h 6858000"/>
              <a:gd name="connsiteX19" fmla="*/ 8200440 w 12192000"/>
              <a:gd name="connsiteY19" fmla="*/ 3856793 h 6858000"/>
              <a:gd name="connsiteX20" fmla="*/ 8517940 w 12192000"/>
              <a:gd name="connsiteY20" fmla="*/ 3860135 h 6858000"/>
              <a:gd name="connsiteX21" fmla="*/ 9206418 w 12192000"/>
              <a:gd name="connsiteY21" fmla="*/ 3863477 h 6858000"/>
              <a:gd name="connsiteX22" fmla="*/ 9891553 w 12192000"/>
              <a:gd name="connsiteY22" fmla="*/ 3850108 h 6858000"/>
              <a:gd name="connsiteX23" fmla="*/ 10586714 w 12192000"/>
              <a:gd name="connsiteY23" fmla="*/ 3810003 h 6858000"/>
              <a:gd name="connsiteX24" fmla="*/ 11271848 w 12192000"/>
              <a:gd name="connsiteY24" fmla="*/ 3756529 h 6858000"/>
              <a:gd name="connsiteX25" fmla="*/ 11709667 w 12192000"/>
              <a:gd name="connsiteY25" fmla="*/ 3636212 h 6858000"/>
              <a:gd name="connsiteX26" fmla="*/ 12184248 w 12192000"/>
              <a:gd name="connsiteY26" fmla="*/ 3429001 h 6858000"/>
              <a:gd name="connsiteX27" fmla="*/ 12192000 w 12192000"/>
              <a:gd name="connsiteY27" fmla="*/ 3437173 h 6858000"/>
              <a:gd name="connsiteX28" fmla="*/ 12192000 w 12192000"/>
              <a:gd name="connsiteY28" fmla="*/ 6858000 h 6858000"/>
              <a:gd name="connsiteX29" fmla="*/ 0 w 12192000"/>
              <a:gd name="connsiteY29" fmla="*/ 6858000 h 6858000"/>
              <a:gd name="connsiteX30" fmla="*/ 0 w 12192000"/>
              <a:gd name="connsiteY30" fmla="*/ 6857989 h 6858000"/>
              <a:gd name="connsiteX31" fmla="*/ 6542821 w 12192000"/>
              <a:gd name="connsiteY31" fmla="*/ 6857989 h 6858000"/>
              <a:gd name="connsiteX32" fmla="*/ 6553813 w 12192000"/>
              <a:gd name="connsiteY32" fmla="*/ 6856417 h 6858000"/>
              <a:gd name="connsiteX33" fmla="*/ 6836849 w 12192000"/>
              <a:gd name="connsiteY33" fmla="*/ 6797865 h 6858000"/>
              <a:gd name="connsiteX34" fmla="*/ 5951187 w 12192000"/>
              <a:gd name="connsiteY34" fmla="*/ 6644126 h 6858000"/>
              <a:gd name="connsiteX35" fmla="*/ 6001320 w 12192000"/>
              <a:gd name="connsiteY35" fmla="*/ 6624073 h 6858000"/>
              <a:gd name="connsiteX36" fmla="*/ 5904397 w 12192000"/>
              <a:gd name="connsiteY36" fmla="*/ 6543863 h 6858000"/>
              <a:gd name="connsiteX37" fmla="*/ 5506684 w 12192000"/>
              <a:gd name="connsiteY37" fmla="*/ 6416862 h 6858000"/>
              <a:gd name="connsiteX38" fmla="*/ 6001320 w 12192000"/>
              <a:gd name="connsiteY38" fmla="*/ 6202967 h 6858000"/>
              <a:gd name="connsiteX39" fmla="*/ 5443186 w 12192000"/>
              <a:gd name="connsiteY39" fmla="*/ 5912202 h 6858000"/>
              <a:gd name="connsiteX40" fmla="*/ 5159104 w 12192000"/>
              <a:gd name="connsiteY40" fmla="*/ 5842017 h 6858000"/>
              <a:gd name="connsiteX41" fmla="*/ 6094899 w 12192000"/>
              <a:gd name="connsiteY41" fmla="*/ 5477726 h 6858000"/>
              <a:gd name="connsiteX42" fmla="*/ 4577576 w 12192000"/>
              <a:gd name="connsiteY42" fmla="*/ 5297251 h 6858000"/>
              <a:gd name="connsiteX43" fmla="*/ 4701234 w 12192000"/>
              <a:gd name="connsiteY43" fmla="*/ 5223724 h 6858000"/>
              <a:gd name="connsiteX44" fmla="*/ 5643712 w 12192000"/>
              <a:gd name="connsiteY44" fmla="*/ 5243777 h 6858000"/>
              <a:gd name="connsiteX45" fmla="*/ 5800793 w 12192000"/>
              <a:gd name="connsiteY45" fmla="*/ 5186961 h 6858000"/>
              <a:gd name="connsiteX46" fmla="*/ 5643712 w 12192000"/>
              <a:gd name="connsiteY46" fmla="*/ 5096724 h 6858000"/>
              <a:gd name="connsiteX47" fmla="*/ 5032104 w 12192000"/>
              <a:gd name="connsiteY47" fmla="*/ 5029881 h 6858000"/>
              <a:gd name="connsiteX48" fmla="*/ 4871682 w 12192000"/>
              <a:gd name="connsiteY48" fmla="*/ 4879485 h 6858000"/>
              <a:gd name="connsiteX49" fmla="*/ 4600971 w 12192000"/>
              <a:gd name="connsiteY49" fmla="*/ 4705695 h 6858000"/>
              <a:gd name="connsiteX50" fmla="*/ 4788128 w 12192000"/>
              <a:gd name="connsiteY50" fmla="*/ 4561984 h 6858000"/>
              <a:gd name="connsiteX51" fmla="*/ 4483995 w 12192000"/>
              <a:gd name="connsiteY51" fmla="*/ 4348088 h 6858000"/>
              <a:gd name="connsiteX52" fmla="*/ 4460097 w 12192000"/>
              <a:gd name="connsiteY52" fmla="*/ 4316252 h 6858000"/>
              <a:gd name="connsiteX53" fmla="*/ 0 w 12192000"/>
              <a:gd name="connsiteY53" fmla="*/ 4316252 h 6858000"/>
              <a:gd name="connsiteX54" fmla="*/ 0 w 12192000"/>
              <a:gd name="connsiteY54" fmla="*/ 4197368 h 6858000"/>
              <a:gd name="connsiteX55" fmla="*/ 3728859 w 12192000"/>
              <a:gd name="connsiteY55" fmla="*/ 41973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6858000">
                <a:moveTo>
                  <a:pt x="3847754" y="5"/>
                </a:moveTo>
                <a:lnTo>
                  <a:pt x="3847754" y="4197373"/>
                </a:lnTo>
                <a:lnTo>
                  <a:pt x="4423416" y="4197373"/>
                </a:lnTo>
                <a:lnTo>
                  <a:pt x="4430942" y="4172627"/>
                </a:lnTo>
                <a:cubicBezTo>
                  <a:pt x="4453920" y="4128344"/>
                  <a:pt x="4509064" y="4095758"/>
                  <a:pt x="4570893" y="4067350"/>
                </a:cubicBezTo>
                <a:cubicBezTo>
                  <a:pt x="4731315" y="3997165"/>
                  <a:pt x="4908447" y="4013876"/>
                  <a:pt x="5082240" y="4000508"/>
                </a:cubicBezTo>
                <a:cubicBezTo>
                  <a:pt x="5312846" y="3970428"/>
                  <a:pt x="5533424" y="3900244"/>
                  <a:pt x="5767374" y="3903586"/>
                </a:cubicBezTo>
                <a:cubicBezTo>
                  <a:pt x="5987953" y="3833401"/>
                  <a:pt x="6231927" y="3910270"/>
                  <a:pt x="6455849" y="3820032"/>
                </a:cubicBezTo>
                <a:cubicBezTo>
                  <a:pt x="6683114" y="3820032"/>
                  <a:pt x="6913720" y="3820032"/>
                  <a:pt x="7144325" y="3820032"/>
                </a:cubicBezTo>
                <a:cubicBezTo>
                  <a:pt x="7211170" y="3823375"/>
                  <a:pt x="7274668" y="3823375"/>
                  <a:pt x="7341512" y="3826717"/>
                </a:cubicBezTo>
                <a:cubicBezTo>
                  <a:pt x="7341512" y="3826717"/>
                  <a:pt x="7344854" y="3826717"/>
                  <a:pt x="7344854" y="3826717"/>
                </a:cubicBezTo>
                <a:lnTo>
                  <a:pt x="7534641" y="3832816"/>
                </a:lnTo>
                <a:lnTo>
                  <a:pt x="7534641" y="5"/>
                </a:lnTo>
                <a:close/>
                <a:moveTo>
                  <a:pt x="3728859" y="0"/>
                </a:moveTo>
                <a:lnTo>
                  <a:pt x="12192000" y="0"/>
                </a:lnTo>
                <a:lnTo>
                  <a:pt x="12192000" y="1"/>
                </a:lnTo>
                <a:lnTo>
                  <a:pt x="7653538" y="1"/>
                </a:lnTo>
                <a:lnTo>
                  <a:pt x="7653538" y="3836633"/>
                </a:lnTo>
                <a:lnTo>
                  <a:pt x="7773901" y="3840500"/>
                </a:lnTo>
                <a:cubicBezTo>
                  <a:pt x="7916359" y="3845096"/>
                  <a:pt x="8058399" y="3850109"/>
                  <a:pt x="8200440" y="3856793"/>
                </a:cubicBezTo>
                <a:cubicBezTo>
                  <a:pt x="8307387" y="3856793"/>
                  <a:pt x="8410993" y="3860135"/>
                  <a:pt x="8517940" y="3860135"/>
                </a:cubicBezTo>
                <a:cubicBezTo>
                  <a:pt x="8745205" y="3876845"/>
                  <a:pt x="8975812" y="3886871"/>
                  <a:pt x="9206418" y="3863477"/>
                </a:cubicBezTo>
                <a:cubicBezTo>
                  <a:pt x="9437024" y="3883530"/>
                  <a:pt x="9660946" y="3870162"/>
                  <a:pt x="9891553" y="3850108"/>
                </a:cubicBezTo>
                <a:cubicBezTo>
                  <a:pt x="10125500" y="3873504"/>
                  <a:pt x="10356108" y="3840082"/>
                  <a:pt x="10586714" y="3810003"/>
                </a:cubicBezTo>
                <a:cubicBezTo>
                  <a:pt x="10817321" y="3823372"/>
                  <a:pt x="11047927" y="3823372"/>
                  <a:pt x="11271848" y="3756529"/>
                </a:cubicBezTo>
                <a:cubicBezTo>
                  <a:pt x="11442298" y="3830056"/>
                  <a:pt x="11525851" y="3589423"/>
                  <a:pt x="11709667" y="3636212"/>
                </a:cubicBezTo>
                <a:cubicBezTo>
                  <a:pt x="11893484" y="3686345"/>
                  <a:pt x="12023827" y="3495843"/>
                  <a:pt x="12184248" y="3429001"/>
                </a:cubicBezTo>
                <a:lnTo>
                  <a:pt x="12192000" y="3437173"/>
                </a:lnTo>
                <a:lnTo>
                  <a:pt x="12192000" y="6858000"/>
                </a:lnTo>
                <a:lnTo>
                  <a:pt x="0" y="6858000"/>
                </a:lnTo>
                <a:lnTo>
                  <a:pt x="0" y="6857989"/>
                </a:lnTo>
                <a:lnTo>
                  <a:pt x="6542821" y="6857989"/>
                </a:lnTo>
                <a:lnTo>
                  <a:pt x="6553813" y="6856417"/>
                </a:lnTo>
                <a:cubicBezTo>
                  <a:pt x="6636844" y="6844080"/>
                  <a:pt x="6761651" y="6822931"/>
                  <a:pt x="6836849" y="6797865"/>
                </a:cubicBezTo>
                <a:cubicBezTo>
                  <a:pt x="6663059" y="6794522"/>
                  <a:pt x="5977924" y="6667523"/>
                  <a:pt x="5951187" y="6644126"/>
                </a:cubicBezTo>
                <a:cubicBezTo>
                  <a:pt x="5964556" y="6637442"/>
                  <a:pt x="5984611" y="6630759"/>
                  <a:pt x="6001320" y="6624073"/>
                </a:cubicBezTo>
                <a:cubicBezTo>
                  <a:pt x="5964556" y="6604022"/>
                  <a:pt x="5934477" y="6580627"/>
                  <a:pt x="5904397" y="6543863"/>
                </a:cubicBezTo>
                <a:cubicBezTo>
                  <a:pt x="5807476" y="6420205"/>
                  <a:pt x="5643712" y="6463653"/>
                  <a:pt x="5506684" y="6416862"/>
                </a:cubicBezTo>
                <a:cubicBezTo>
                  <a:pt x="5593580" y="6156177"/>
                  <a:pt x="5824187" y="6253098"/>
                  <a:pt x="6001320" y="6202967"/>
                </a:cubicBezTo>
                <a:cubicBezTo>
                  <a:pt x="5536764" y="6049228"/>
                  <a:pt x="5627001" y="5969017"/>
                  <a:pt x="5443186" y="5912202"/>
                </a:cubicBezTo>
                <a:cubicBezTo>
                  <a:pt x="5212579" y="5842017"/>
                  <a:pt x="5159104" y="5842017"/>
                  <a:pt x="5159104" y="5842017"/>
                </a:cubicBezTo>
                <a:cubicBezTo>
                  <a:pt x="5429816" y="5628122"/>
                  <a:pt x="5754003" y="5858729"/>
                  <a:pt x="6094899" y="5477726"/>
                </a:cubicBezTo>
                <a:cubicBezTo>
                  <a:pt x="5767371" y="5424253"/>
                  <a:pt x="4788128" y="5397515"/>
                  <a:pt x="4577576" y="5297251"/>
                </a:cubicBezTo>
                <a:cubicBezTo>
                  <a:pt x="4657786" y="5334014"/>
                  <a:pt x="4664471" y="5223724"/>
                  <a:pt x="4701234" y="5223724"/>
                </a:cubicBezTo>
                <a:cubicBezTo>
                  <a:pt x="5012051" y="5220383"/>
                  <a:pt x="5329552" y="5283884"/>
                  <a:pt x="5643712" y="5243777"/>
                </a:cubicBezTo>
                <a:cubicBezTo>
                  <a:pt x="5700528" y="5240436"/>
                  <a:pt x="5790766" y="5270513"/>
                  <a:pt x="5800793" y="5186961"/>
                </a:cubicBezTo>
                <a:cubicBezTo>
                  <a:pt x="5810818" y="5083355"/>
                  <a:pt x="5693843" y="5106750"/>
                  <a:pt x="5643712" y="5096724"/>
                </a:cubicBezTo>
                <a:cubicBezTo>
                  <a:pt x="5439842" y="5063302"/>
                  <a:pt x="5239316" y="5049935"/>
                  <a:pt x="5032104" y="5029881"/>
                </a:cubicBezTo>
                <a:cubicBezTo>
                  <a:pt x="4945209" y="5019854"/>
                  <a:pt x="4838261" y="5039907"/>
                  <a:pt x="4871682" y="4879485"/>
                </a:cubicBezTo>
                <a:cubicBezTo>
                  <a:pt x="4844944" y="4725749"/>
                  <a:pt x="4684523" y="4779222"/>
                  <a:pt x="4600971" y="4705695"/>
                </a:cubicBezTo>
                <a:cubicBezTo>
                  <a:pt x="4641075" y="4618800"/>
                  <a:pt x="4754708" y="4678959"/>
                  <a:pt x="4788128" y="4561984"/>
                </a:cubicBezTo>
                <a:cubicBezTo>
                  <a:pt x="4627707" y="4598747"/>
                  <a:pt x="4644418" y="4344747"/>
                  <a:pt x="4483995" y="4348088"/>
                </a:cubicBezTo>
                <a:lnTo>
                  <a:pt x="4460097" y="4316252"/>
                </a:lnTo>
                <a:lnTo>
                  <a:pt x="0" y="4316252"/>
                </a:lnTo>
                <a:lnTo>
                  <a:pt x="0" y="4197368"/>
                </a:lnTo>
                <a:lnTo>
                  <a:pt x="3728859" y="4197368"/>
                </a:ln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4" name="Metin kutusu 3">
            <a:extLst>
              <a:ext uri="{FF2B5EF4-FFF2-40B4-BE49-F238E27FC236}">
                <a16:creationId xmlns:a16="http://schemas.microsoft.com/office/drawing/2014/main" id="{919FA580-A169-48E1-E874-A0FECD32C8FF}"/>
              </a:ext>
            </a:extLst>
          </p:cNvPr>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500"/>
              </a:spcAft>
            </a:pPr>
            <a:r>
              <a:rPr lang="en-US" sz="4400" b="1">
                <a:latin typeface="+mj-lt"/>
                <a:ea typeface="+mj-ea"/>
                <a:cs typeface="+mj-cs"/>
              </a:rPr>
              <a:t>Termal Ölçümler ve Analizleri</a:t>
            </a:r>
          </a:p>
        </p:txBody>
      </p:sp>
      <p:pic>
        <p:nvPicPr>
          <p:cNvPr id="6" name="Resim 5">
            <a:extLst>
              <a:ext uri="{FF2B5EF4-FFF2-40B4-BE49-F238E27FC236}">
                <a16:creationId xmlns:a16="http://schemas.microsoft.com/office/drawing/2014/main" id="{6B65D590-C682-5D6F-5B76-5ADD3AF4E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87" y="1112102"/>
            <a:ext cx="2793747" cy="2095310"/>
          </a:xfrm>
          <a:prstGeom prst="rect">
            <a:avLst/>
          </a:prstGeom>
        </p:spPr>
      </p:pic>
      <p:pic>
        <p:nvPicPr>
          <p:cNvPr id="9" name="Resim 8">
            <a:extLst>
              <a:ext uri="{FF2B5EF4-FFF2-40B4-BE49-F238E27FC236}">
                <a16:creationId xmlns:a16="http://schemas.microsoft.com/office/drawing/2014/main" id="{D99E454A-2253-3DDC-033D-1576229FA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631" y="963053"/>
            <a:ext cx="2897872" cy="2173404"/>
          </a:xfrm>
          <a:prstGeom prst="rect">
            <a:avLst/>
          </a:prstGeom>
        </p:spPr>
      </p:pic>
      <p:pic>
        <p:nvPicPr>
          <p:cNvPr id="5" name="Resim 4">
            <a:extLst>
              <a:ext uri="{FF2B5EF4-FFF2-40B4-BE49-F238E27FC236}">
                <a16:creationId xmlns:a16="http://schemas.microsoft.com/office/drawing/2014/main" id="{C058E6B9-7AB9-BA0C-314F-3E199B0DF07A}"/>
              </a:ext>
            </a:extLst>
          </p:cNvPr>
          <p:cNvPicPr>
            <a:picLocks noChangeAspect="1"/>
          </p:cNvPicPr>
          <p:nvPr/>
        </p:nvPicPr>
        <p:blipFill>
          <a:blip r:embed="rId4"/>
          <a:stretch>
            <a:fillRect/>
          </a:stretch>
        </p:blipFill>
        <p:spPr>
          <a:xfrm>
            <a:off x="8055085" y="680373"/>
            <a:ext cx="3504569" cy="2628426"/>
          </a:xfrm>
          <a:prstGeom prst="rect">
            <a:avLst/>
          </a:prstGeom>
        </p:spPr>
      </p:pic>
      <p:pic>
        <p:nvPicPr>
          <p:cNvPr id="3" name="Resim 2">
            <a:extLst>
              <a:ext uri="{FF2B5EF4-FFF2-40B4-BE49-F238E27FC236}">
                <a16:creationId xmlns:a16="http://schemas.microsoft.com/office/drawing/2014/main" id="{C39283A7-CD7D-4782-0365-23E6BAFA5EE3}"/>
              </a:ext>
            </a:extLst>
          </p:cNvPr>
          <p:cNvPicPr>
            <a:picLocks noChangeAspect="1"/>
          </p:cNvPicPr>
          <p:nvPr/>
        </p:nvPicPr>
        <p:blipFill>
          <a:blip r:embed="rId5"/>
          <a:stretch>
            <a:fillRect/>
          </a:stretch>
        </p:blipFill>
        <p:spPr>
          <a:xfrm>
            <a:off x="906181" y="4667534"/>
            <a:ext cx="2927455" cy="1639375"/>
          </a:xfrm>
          <a:prstGeom prst="rect">
            <a:avLst/>
          </a:prstGeom>
        </p:spPr>
      </p:pic>
    </p:spTree>
    <p:extLst>
      <p:ext uri="{BB962C8B-B14F-4D97-AF65-F5344CB8AC3E}">
        <p14:creationId xmlns:p14="http://schemas.microsoft.com/office/powerpoint/2010/main" val="23277065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5">
            <a:extLst>
              <a:ext uri="{FF2B5EF4-FFF2-40B4-BE49-F238E27FC236}">
                <a16:creationId xmlns:a16="http://schemas.microsoft.com/office/drawing/2014/main" id="{6EAFBB7C-BA65-4034-8F52-32E6C514E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555"/>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17">
            <a:extLst>
              <a:ext uri="{FF2B5EF4-FFF2-40B4-BE49-F238E27FC236}">
                <a16:creationId xmlns:a16="http://schemas.microsoft.com/office/drawing/2014/main" id="{B9D56ACA-1E9F-4685-8853-D3A4777AC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55"/>
            <a:ext cx="12192000" cy="6858000"/>
          </a:xfrm>
          <a:custGeom>
            <a:avLst/>
            <a:gdLst>
              <a:gd name="connsiteX0" fmla="*/ 3847754 w 12192000"/>
              <a:gd name="connsiteY0" fmla="*/ 5 h 6858000"/>
              <a:gd name="connsiteX1" fmla="*/ 3847754 w 12192000"/>
              <a:gd name="connsiteY1" fmla="*/ 4197373 h 6858000"/>
              <a:gd name="connsiteX2" fmla="*/ 4423416 w 12192000"/>
              <a:gd name="connsiteY2" fmla="*/ 4197373 h 6858000"/>
              <a:gd name="connsiteX3" fmla="*/ 4430942 w 12192000"/>
              <a:gd name="connsiteY3" fmla="*/ 4172627 h 6858000"/>
              <a:gd name="connsiteX4" fmla="*/ 4570893 w 12192000"/>
              <a:gd name="connsiteY4" fmla="*/ 4067350 h 6858000"/>
              <a:gd name="connsiteX5" fmla="*/ 5082240 w 12192000"/>
              <a:gd name="connsiteY5" fmla="*/ 4000508 h 6858000"/>
              <a:gd name="connsiteX6" fmla="*/ 5767374 w 12192000"/>
              <a:gd name="connsiteY6" fmla="*/ 3903586 h 6858000"/>
              <a:gd name="connsiteX7" fmla="*/ 6455849 w 12192000"/>
              <a:gd name="connsiteY7" fmla="*/ 3820032 h 6858000"/>
              <a:gd name="connsiteX8" fmla="*/ 7144325 w 12192000"/>
              <a:gd name="connsiteY8" fmla="*/ 3820032 h 6858000"/>
              <a:gd name="connsiteX9" fmla="*/ 7341512 w 12192000"/>
              <a:gd name="connsiteY9" fmla="*/ 3826717 h 6858000"/>
              <a:gd name="connsiteX10" fmla="*/ 7344854 w 12192000"/>
              <a:gd name="connsiteY10" fmla="*/ 3826717 h 6858000"/>
              <a:gd name="connsiteX11" fmla="*/ 7534641 w 12192000"/>
              <a:gd name="connsiteY11" fmla="*/ 3832816 h 6858000"/>
              <a:gd name="connsiteX12" fmla="*/ 7534641 w 12192000"/>
              <a:gd name="connsiteY12" fmla="*/ 5 h 6858000"/>
              <a:gd name="connsiteX13" fmla="*/ 3728859 w 12192000"/>
              <a:gd name="connsiteY13" fmla="*/ 0 h 6858000"/>
              <a:gd name="connsiteX14" fmla="*/ 12192000 w 12192000"/>
              <a:gd name="connsiteY14" fmla="*/ 0 h 6858000"/>
              <a:gd name="connsiteX15" fmla="*/ 12192000 w 12192000"/>
              <a:gd name="connsiteY15" fmla="*/ 1 h 6858000"/>
              <a:gd name="connsiteX16" fmla="*/ 7653538 w 12192000"/>
              <a:gd name="connsiteY16" fmla="*/ 1 h 6858000"/>
              <a:gd name="connsiteX17" fmla="*/ 7653538 w 12192000"/>
              <a:gd name="connsiteY17" fmla="*/ 3836633 h 6858000"/>
              <a:gd name="connsiteX18" fmla="*/ 7773901 w 12192000"/>
              <a:gd name="connsiteY18" fmla="*/ 3840500 h 6858000"/>
              <a:gd name="connsiteX19" fmla="*/ 8200440 w 12192000"/>
              <a:gd name="connsiteY19" fmla="*/ 3856793 h 6858000"/>
              <a:gd name="connsiteX20" fmla="*/ 8517940 w 12192000"/>
              <a:gd name="connsiteY20" fmla="*/ 3860135 h 6858000"/>
              <a:gd name="connsiteX21" fmla="*/ 9206418 w 12192000"/>
              <a:gd name="connsiteY21" fmla="*/ 3863477 h 6858000"/>
              <a:gd name="connsiteX22" fmla="*/ 9891553 w 12192000"/>
              <a:gd name="connsiteY22" fmla="*/ 3850108 h 6858000"/>
              <a:gd name="connsiteX23" fmla="*/ 10586714 w 12192000"/>
              <a:gd name="connsiteY23" fmla="*/ 3810003 h 6858000"/>
              <a:gd name="connsiteX24" fmla="*/ 11271848 w 12192000"/>
              <a:gd name="connsiteY24" fmla="*/ 3756529 h 6858000"/>
              <a:gd name="connsiteX25" fmla="*/ 11709667 w 12192000"/>
              <a:gd name="connsiteY25" fmla="*/ 3636212 h 6858000"/>
              <a:gd name="connsiteX26" fmla="*/ 12184248 w 12192000"/>
              <a:gd name="connsiteY26" fmla="*/ 3429001 h 6858000"/>
              <a:gd name="connsiteX27" fmla="*/ 12192000 w 12192000"/>
              <a:gd name="connsiteY27" fmla="*/ 3437173 h 6858000"/>
              <a:gd name="connsiteX28" fmla="*/ 12192000 w 12192000"/>
              <a:gd name="connsiteY28" fmla="*/ 6858000 h 6858000"/>
              <a:gd name="connsiteX29" fmla="*/ 0 w 12192000"/>
              <a:gd name="connsiteY29" fmla="*/ 6858000 h 6858000"/>
              <a:gd name="connsiteX30" fmla="*/ 0 w 12192000"/>
              <a:gd name="connsiteY30" fmla="*/ 6857989 h 6858000"/>
              <a:gd name="connsiteX31" fmla="*/ 6542821 w 12192000"/>
              <a:gd name="connsiteY31" fmla="*/ 6857989 h 6858000"/>
              <a:gd name="connsiteX32" fmla="*/ 6553813 w 12192000"/>
              <a:gd name="connsiteY32" fmla="*/ 6856417 h 6858000"/>
              <a:gd name="connsiteX33" fmla="*/ 6836849 w 12192000"/>
              <a:gd name="connsiteY33" fmla="*/ 6797865 h 6858000"/>
              <a:gd name="connsiteX34" fmla="*/ 5951187 w 12192000"/>
              <a:gd name="connsiteY34" fmla="*/ 6644126 h 6858000"/>
              <a:gd name="connsiteX35" fmla="*/ 6001320 w 12192000"/>
              <a:gd name="connsiteY35" fmla="*/ 6624073 h 6858000"/>
              <a:gd name="connsiteX36" fmla="*/ 5904397 w 12192000"/>
              <a:gd name="connsiteY36" fmla="*/ 6543863 h 6858000"/>
              <a:gd name="connsiteX37" fmla="*/ 5506684 w 12192000"/>
              <a:gd name="connsiteY37" fmla="*/ 6416862 h 6858000"/>
              <a:gd name="connsiteX38" fmla="*/ 6001320 w 12192000"/>
              <a:gd name="connsiteY38" fmla="*/ 6202967 h 6858000"/>
              <a:gd name="connsiteX39" fmla="*/ 5443186 w 12192000"/>
              <a:gd name="connsiteY39" fmla="*/ 5912202 h 6858000"/>
              <a:gd name="connsiteX40" fmla="*/ 5159104 w 12192000"/>
              <a:gd name="connsiteY40" fmla="*/ 5842017 h 6858000"/>
              <a:gd name="connsiteX41" fmla="*/ 6094899 w 12192000"/>
              <a:gd name="connsiteY41" fmla="*/ 5477726 h 6858000"/>
              <a:gd name="connsiteX42" fmla="*/ 4577576 w 12192000"/>
              <a:gd name="connsiteY42" fmla="*/ 5297251 h 6858000"/>
              <a:gd name="connsiteX43" fmla="*/ 4701234 w 12192000"/>
              <a:gd name="connsiteY43" fmla="*/ 5223724 h 6858000"/>
              <a:gd name="connsiteX44" fmla="*/ 5643712 w 12192000"/>
              <a:gd name="connsiteY44" fmla="*/ 5243777 h 6858000"/>
              <a:gd name="connsiteX45" fmla="*/ 5800793 w 12192000"/>
              <a:gd name="connsiteY45" fmla="*/ 5186961 h 6858000"/>
              <a:gd name="connsiteX46" fmla="*/ 5643712 w 12192000"/>
              <a:gd name="connsiteY46" fmla="*/ 5096724 h 6858000"/>
              <a:gd name="connsiteX47" fmla="*/ 5032104 w 12192000"/>
              <a:gd name="connsiteY47" fmla="*/ 5029881 h 6858000"/>
              <a:gd name="connsiteX48" fmla="*/ 4871682 w 12192000"/>
              <a:gd name="connsiteY48" fmla="*/ 4879485 h 6858000"/>
              <a:gd name="connsiteX49" fmla="*/ 4600971 w 12192000"/>
              <a:gd name="connsiteY49" fmla="*/ 4705695 h 6858000"/>
              <a:gd name="connsiteX50" fmla="*/ 4788128 w 12192000"/>
              <a:gd name="connsiteY50" fmla="*/ 4561984 h 6858000"/>
              <a:gd name="connsiteX51" fmla="*/ 4483995 w 12192000"/>
              <a:gd name="connsiteY51" fmla="*/ 4348088 h 6858000"/>
              <a:gd name="connsiteX52" fmla="*/ 4460097 w 12192000"/>
              <a:gd name="connsiteY52" fmla="*/ 4316252 h 6858000"/>
              <a:gd name="connsiteX53" fmla="*/ 0 w 12192000"/>
              <a:gd name="connsiteY53" fmla="*/ 4316252 h 6858000"/>
              <a:gd name="connsiteX54" fmla="*/ 0 w 12192000"/>
              <a:gd name="connsiteY54" fmla="*/ 4197368 h 6858000"/>
              <a:gd name="connsiteX55" fmla="*/ 3728859 w 12192000"/>
              <a:gd name="connsiteY55" fmla="*/ 41973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6858000">
                <a:moveTo>
                  <a:pt x="3847754" y="5"/>
                </a:moveTo>
                <a:lnTo>
                  <a:pt x="3847754" y="4197373"/>
                </a:lnTo>
                <a:lnTo>
                  <a:pt x="4423416" y="4197373"/>
                </a:lnTo>
                <a:lnTo>
                  <a:pt x="4430942" y="4172627"/>
                </a:lnTo>
                <a:cubicBezTo>
                  <a:pt x="4453920" y="4128344"/>
                  <a:pt x="4509064" y="4095758"/>
                  <a:pt x="4570893" y="4067350"/>
                </a:cubicBezTo>
                <a:cubicBezTo>
                  <a:pt x="4731315" y="3997165"/>
                  <a:pt x="4908447" y="4013876"/>
                  <a:pt x="5082240" y="4000508"/>
                </a:cubicBezTo>
                <a:cubicBezTo>
                  <a:pt x="5312846" y="3970428"/>
                  <a:pt x="5533424" y="3900244"/>
                  <a:pt x="5767374" y="3903586"/>
                </a:cubicBezTo>
                <a:cubicBezTo>
                  <a:pt x="5987953" y="3833401"/>
                  <a:pt x="6231927" y="3910270"/>
                  <a:pt x="6455849" y="3820032"/>
                </a:cubicBezTo>
                <a:cubicBezTo>
                  <a:pt x="6683114" y="3820032"/>
                  <a:pt x="6913720" y="3820032"/>
                  <a:pt x="7144325" y="3820032"/>
                </a:cubicBezTo>
                <a:cubicBezTo>
                  <a:pt x="7211170" y="3823375"/>
                  <a:pt x="7274668" y="3823375"/>
                  <a:pt x="7341512" y="3826717"/>
                </a:cubicBezTo>
                <a:cubicBezTo>
                  <a:pt x="7341512" y="3826717"/>
                  <a:pt x="7344854" y="3826717"/>
                  <a:pt x="7344854" y="3826717"/>
                </a:cubicBezTo>
                <a:lnTo>
                  <a:pt x="7534641" y="3832816"/>
                </a:lnTo>
                <a:lnTo>
                  <a:pt x="7534641" y="5"/>
                </a:lnTo>
                <a:close/>
                <a:moveTo>
                  <a:pt x="3728859" y="0"/>
                </a:moveTo>
                <a:lnTo>
                  <a:pt x="12192000" y="0"/>
                </a:lnTo>
                <a:lnTo>
                  <a:pt x="12192000" y="1"/>
                </a:lnTo>
                <a:lnTo>
                  <a:pt x="7653538" y="1"/>
                </a:lnTo>
                <a:lnTo>
                  <a:pt x="7653538" y="3836633"/>
                </a:lnTo>
                <a:lnTo>
                  <a:pt x="7773901" y="3840500"/>
                </a:lnTo>
                <a:cubicBezTo>
                  <a:pt x="7916359" y="3845096"/>
                  <a:pt x="8058399" y="3850109"/>
                  <a:pt x="8200440" y="3856793"/>
                </a:cubicBezTo>
                <a:cubicBezTo>
                  <a:pt x="8307387" y="3856793"/>
                  <a:pt x="8410993" y="3860135"/>
                  <a:pt x="8517940" y="3860135"/>
                </a:cubicBezTo>
                <a:cubicBezTo>
                  <a:pt x="8745205" y="3876845"/>
                  <a:pt x="8975812" y="3886871"/>
                  <a:pt x="9206418" y="3863477"/>
                </a:cubicBezTo>
                <a:cubicBezTo>
                  <a:pt x="9437024" y="3883530"/>
                  <a:pt x="9660946" y="3870162"/>
                  <a:pt x="9891553" y="3850108"/>
                </a:cubicBezTo>
                <a:cubicBezTo>
                  <a:pt x="10125500" y="3873504"/>
                  <a:pt x="10356108" y="3840082"/>
                  <a:pt x="10586714" y="3810003"/>
                </a:cubicBezTo>
                <a:cubicBezTo>
                  <a:pt x="10817321" y="3823372"/>
                  <a:pt x="11047927" y="3823372"/>
                  <a:pt x="11271848" y="3756529"/>
                </a:cubicBezTo>
                <a:cubicBezTo>
                  <a:pt x="11442298" y="3830056"/>
                  <a:pt x="11525851" y="3589423"/>
                  <a:pt x="11709667" y="3636212"/>
                </a:cubicBezTo>
                <a:cubicBezTo>
                  <a:pt x="11893484" y="3686345"/>
                  <a:pt x="12023827" y="3495843"/>
                  <a:pt x="12184248" y="3429001"/>
                </a:cubicBezTo>
                <a:lnTo>
                  <a:pt x="12192000" y="3437173"/>
                </a:lnTo>
                <a:lnTo>
                  <a:pt x="12192000" y="6858000"/>
                </a:lnTo>
                <a:lnTo>
                  <a:pt x="0" y="6858000"/>
                </a:lnTo>
                <a:lnTo>
                  <a:pt x="0" y="6857989"/>
                </a:lnTo>
                <a:lnTo>
                  <a:pt x="6542821" y="6857989"/>
                </a:lnTo>
                <a:lnTo>
                  <a:pt x="6553813" y="6856417"/>
                </a:lnTo>
                <a:cubicBezTo>
                  <a:pt x="6636844" y="6844080"/>
                  <a:pt x="6761651" y="6822931"/>
                  <a:pt x="6836849" y="6797865"/>
                </a:cubicBezTo>
                <a:cubicBezTo>
                  <a:pt x="6663059" y="6794522"/>
                  <a:pt x="5977924" y="6667523"/>
                  <a:pt x="5951187" y="6644126"/>
                </a:cubicBezTo>
                <a:cubicBezTo>
                  <a:pt x="5964556" y="6637442"/>
                  <a:pt x="5984611" y="6630759"/>
                  <a:pt x="6001320" y="6624073"/>
                </a:cubicBezTo>
                <a:cubicBezTo>
                  <a:pt x="5964556" y="6604022"/>
                  <a:pt x="5934477" y="6580627"/>
                  <a:pt x="5904397" y="6543863"/>
                </a:cubicBezTo>
                <a:cubicBezTo>
                  <a:pt x="5807476" y="6420205"/>
                  <a:pt x="5643712" y="6463653"/>
                  <a:pt x="5506684" y="6416862"/>
                </a:cubicBezTo>
                <a:cubicBezTo>
                  <a:pt x="5593580" y="6156177"/>
                  <a:pt x="5824187" y="6253098"/>
                  <a:pt x="6001320" y="6202967"/>
                </a:cubicBezTo>
                <a:cubicBezTo>
                  <a:pt x="5536764" y="6049228"/>
                  <a:pt x="5627001" y="5969017"/>
                  <a:pt x="5443186" y="5912202"/>
                </a:cubicBezTo>
                <a:cubicBezTo>
                  <a:pt x="5212579" y="5842017"/>
                  <a:pt x="5159104" y="5842017"/>
                  <a:pt x="5159104" y="5842017"/>
                </a:cubicBezTo>
                <a:cubicBezTo>
                  <a:pt x="5429816" y="5628122"/>
                  <a:pt x="5754003" y="5858729"/>
                  <a:pt x="6094899" y="5477726"/>
                </a:cubicBezTo>
                <a:cubicBezTo>
                  <a:pt x="5767371" y="5424253"/>
                  <a:pt x="4788128" y="5397515"/>
                  <a:pt x="4577576" y="5297251"/>
                </a:cubicBezTo>
                <a:cubicBezTo>
                  <a:pt x="4657786" y="5334014"/>
                  <a:pt x="4664471" y="5223724"/>
                  <a:pt x="4701234" y="5223724"/>
                </a:cubicBezTo>
                <a:cubicBezTo>
                  <a:pt x="5012051" y="5220383"/>
                  <a:pt x="5329552" y="5283884"/>
                  <a:pt x="5643712" y="5243777"/>
                </a:cubicBezTo>
                <a:cubicBezTo>
                  <a:pt x="5700528" y="5240436"/>
                  <a:pt x="5790766" y="5270513"/>
                  <a:pt x="5800793" y="5186961"/>
                </a:cubicBezTo>
                <a:cubicBezTo>
                  <a:pt x="5810818" y="5083355"/>
                  <a:pt x="5693843" y="5106750"/>
                  <a:pt x="5643712" y="5096724"/>
                </a:cubicBezTo>
                <a:cubicBezTo>
                  <a:pt x="5439842" y="5063302"/>
                  <a:pt x="5239316" y="5049935"/>
                  <a:pt x="5032104" y="5029881"/>
                </a:cubicBezTo>
                <a:cubicBezTo>
                  <a:pt x="4945209" y="5019854"/>
                  <a:pt x="4838261" y="5039907"/>
                  <a:pt x="4871682" y="4879485"/>
                </a:cubicBezTo>
                <a:cubicBezTo>
                  <a:pt x="4844944" y="4725749"/>
                  <a:pt x="4684523" y="4779222"/>
                  <a:pt x="4600971" y="4705695"/>
                </a:cubicBezTo>
                <a:cubicBezTo>
                  <a:pt x="4641075" y="4618800"/>
                  <a:pt x="4754708" y="4678959"/>
                  <a:pt x="4788128" y="4561984"/>
                </a:cubicBezTo>
                <a:cubicBezTo>
                  <a:pt x="4627707" y="4598747"/>
                  <a:pt x="4644418" y="4344747"/>
                  <a:pt x="4483995" y="4348088"/>
                </a:cubicBezTo>
                <a:lnTo>
                  <a:pt x="4460097" y="4316252"/>
                </a:lnTo>
                <a:lnTo>
                  <a:pt x="0" y="4316252"/>
                </a:lnTo>
                <a:lnTo>
                  <a:pt x="0" y="4197368"/>
                </a:lnTo>
                <a:lnTo>
                  <a:pt x="3728859" y="4197368"/>
                </a:ln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4" name="Metin kutusu 3">
            <a:extLst>
              <a:ext uri="{FF2B5EF4-FFF2-40B4-BE49-F238E27FC236}">
                <a16:creationId xmlns:a16="http://schemas.microsoft.com/office/drawing/2014/main" id="{919FA580-A169-48E1-E874-A0FECD32C8FF}"/>
              </a:ext>
            </a:extLst>
          </p:cNvPr>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500"/>
              </a:spcAft>
            </a:pPr>
            <a:r>
              <a:rPr lang="en-US" sz="4100" b="1">
                <a:latin typeface="+mj-lt"/>
                <a:ea typeface="+mj-ea"/>
                <a:cs typeface="+mj-cs"/>
              </a:rPr>
              <a:t>Stetoskop yada Ultrasonik Cihazlar İle Dinleme</a:t>
            </a:r>
          </a:p>
        </p:txBody>
      </p:sp>
      <p:pic>
        <p:nvPicPr>
          <p:cNvPr id="8" name="Resim 7">
            <a:extLst>
              <a:ext uri="{FF2B5EF4-FFF2-40B4-BE49-F238E27FC236}">
                <a16:creationId xmlns:a16="http://schemas.microsoft.com/office/drawing/2014/main" id="{CA1A1223-72B6-9107-7992-D8A322967765}"/>
              </a:ext>
            </a:extLst>
          </p:cNvPr>
          <p:cNvPicPr>
            <a:picLocks noChangeAspect="1"/>
          </p:cNvPicPr>
          <p:nvPr/>
        </p:nvPicPr>
        <p:blipFill>
          <a:blip r:embed="rId2"/>
          <a:stretch>
            <a:fillRect/>
          </a:stretch>
        </p:blipFill>
        <p:spPr>
          <a:xfrm>
            <a:off x="4420506" y="719799"/>
            <a:ext cx="2793747" cy="2353732"/>
          </a:xfrm>
          <a:prstGeom prst="rect">
            <a:avLst/>
          </a:prstGeom>
        </p:spPr>
      </p:pic>
      <p:pic>
        <p:nvPicPr>
          <p:cNvPr id="2" name="Resim 1">
            <a:extLst>
              <a:ext uri="{FF2B5EF4-FFF2-40B4-BE49-F238E27FC236}">
                <a16:creationId xmlns:a16="http://schemas.microsoft.com/office/drawing/2014/main" id="{54434903-5ABF-2168-935D-2CD3ED86B7D0}"/>
              </a:ext>
            </a:extLst>
          </p:cNvPr>
          <p:cNvPicPr>
            <a:picLocks noChangeAspect="1"/>
          </p:cNvPicPr>
          <p:nvPr/>
        </p:nvPicPr>
        <p:blipFill>
          <a:blip r:embed="rId3"/>
          <a:stretch>
            <a:fillRect/>
          </a:stretch>
        </p:blipFill>
        <p:spPr>
          <a:xfrm>
            <a:off x="502187" y="719799"/>
            <a:ext cx="2897872" cy="2180648"/>
          </a:xfrm>
          <a:prstGeom prst="rect">
            <a:avLst/>
          </a:prstGeom>
        </p:spPr>
      </p:pic>
      <p:pic>
        <p:nvPicPr>
          <p:cNvPr id="7" name="Resim 6">
            <a:extLst>
              <a:ext uri="{FF2B5EF4-FFF2-40B4-BE49-F238E27FC236}">
                <a16:creationId xmlns:a16="http://schemas.microsoft.com/office/drawing/2014/main" id="{6C766A71-0C11-8A27-64BB-B3DB547E09EF}"/>
              </a:ext>
            </a:extLst>
          </p:cNvPr>
          <p:cNvPicPr>
            <a:picLocks noChangeAspect="1"/>
          </p:cNvPicPr>
          <p:nvPr/>
        </p:nvPicPr>
        <p:blipFill>
          <a:blip r:embed="rId4"/>
          <a:stretch>
            <a:fillRect/>
          </a:stretch>
        </p:blipFill>
        <p:spPr>
          <a:xfrm>
            <a:off x="8055085" y="719799"/>
            <a:ext cx="3504569" cy="2549574"/>
          </a:xfrm>
          <a:prstGeom prst="rect">
            <a:avLst/>
          </a:prstGeom>
        </p:spPr>
      </p:pic>
      <p:pic>
        <p:nvPicPr>
          <p:cNvPr id="11" name="Resim 10">
            <a:extLst>
              <a:ext uri="{FF2B5EF4-FFF2-40B4-BE49-F238E27FC236}">
                <a16:creationId xmlns:a16="http://schemas.microsoft.com/office/drawing/2014/main" id="{9786A96C-420E-EBA4-A281-46BB46B7C84B}"/>
              </a:ext>
            </a:extLst>
          </p:cNvPr>
          <p:cNvPicPr>
            <a:picLocks noChangeAspect="1"/>
          </p:cNvPicPr>
          <p:nvPr/>
        </p:nvPicPr>
        <p:blipFill rotWithShape="1">
          <a:blip r:embed="rId5"/>
          <a:srcRect l="11103"/>
          <a:stretch/>
        </p:blipFill>
        <p:spPr>
          <a:xfrm>
            <a:off x="502187" y="4759318"/>
            <a:ext cx="3735444" cy="1455807"/>
          </a:xfrm>
          <a:prstGeom prst="rect">
            <a:avLst/>
          </a:prstGeom>
        </p:spPr>
      </p:pic>
      <p:pic>
        <p:nvPicPr>
          <p:cNvPr id="3" name="Resim 2">
            <a:extLst>
              <a:ext uri="{FF2B5EF4-FFF2-40B4-BE49-F238E27FC236}">
                <a16:creationId xmlns:a16="http://schemas.microsoft.com/office/drawing/2014/main" id="{941FC86B-2E46-FD64-45EE-9FCA9C550C63}"/>
              </a:ext>
            </a:extLst>
          </p:cNvPr>
          <p:cNvPicPr>
            <a:picLocks noChangeAspect="1"/>
          </p:cNvPicPr>
          <p:nvPr/>
        </p:nvPicPr>
        <p:blipFill rotWithShape="1">
          <a:blip r:embed="rId5"/>
          <a:srcRect l="56783" t="44266" r="14408" b="33096"/>
          <a:stretch/>
        </p:blipFill>
        <p:spPr>
          <a:xfrm>
            <a:off x="2424943" y="5713768"/>
            <a:ext cx="1210491" cy="329567"/>
          </a:xfrm>
          <a:prstGeom prst="rect">
            <a:avLst/>
          </a:prstGeom>
        </p:spPr>
      </p:pic>
    </p:spTree>
    <p:extLst>
      <p:ext uri="{BB962C8B-B14F-4D97-AF65-F5344CB8AC3E}">
        <p14:creationId xmlns:p14="http://schemas.microsoft.com/office/powerpoint/2010/main" val="33033000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esim 8" descr="kişi, şahıs, plastik içeren bir resim&#10;&#10;Açıklama otomatik olarak oluşturuldu">
            <a:extLst>
              <a:ext uri="{FF2B5EF4-FFF2-40B4-BE49-F238E27FC236}">
                <a16:creationId xmlns:a16="http://schemas.microsoft.com/office/drawing/2014/main" id="{59A3BF7F-2C39-D232-FBCC-444D5FFF3488}"/>
              </a:ext>
            </a:extLst>
          </p:cNvPr>
          <p:cNvPicPr>
            <a:picLocks noChangeAspect="1"/>
          </p:cNvPicPr>
          <p:nvPr/>
        </p:nvPicPr>
        <p:blipFill rotWithShape="1">
          <a:blip r:embed="rId2"/>
          <a:srcRect l="30418" r="10281" b="-3"/>
          <a:stretch/>
        </p:blipFill>
        <p:spPr>
          <a:xfrm>
            <a:off x="20" y="10"/>
            <a:ext cx="3728839" cy="4197358"/>
          </a:xfrm>
          <a:prstGeom prst="rect">
            <a:avLst/>
          </a:prstGeom>
        </p:spPr>
      </p:pic>
      <p:pic>
        <p:nvPicPr>
          <p:cNvPr id="5" name="Resim 4" descr="iç mekan, vites içeren bir resim&#10;&#10;Açıklama otomatik olarak oluşturuldu">
            <a:extLst>
              <a:ext uri="{FF2B5EF4-FFF2-40B4-BE49-F238E27FC236}">
                <a16:creationId xmlns:a16="http://schemas.microsoft.com/office/drawing/2014/main" id="{BDF5F779-20A7-838F-7E36-F85330106601}"/>
              </a:ext>
            </a:extLst>
          </p:cNvPr>
          <p:cNvPicPr>
            <a:picLocks noChangeAspect="1"/>
          </p:cNvPicPr>
          <p:nvPr/>
        </p:nvPicPr>
        <p:blipFill rotWithShape="1">
          <a:blip r:embed="rId3"/>
          <a:srcRect l="26767" r="22945" b="-1"/>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6" name="Resim 5" descr="metin, iç mekan, mutfak aleti içeren bir resim&#10;&#10;Açıklama otomatik olarak oluşturuldu">
            <a:extLst>
              <a:ext uri="{FF2B5EF4-FFF2-40B4-BE49-F238E27FC236}">
                <a16:creationId xmlns:a16="http://schemas.microsoft.com/office/drawing/2014/main" id="{4109F54A-ED30-71D2-A36B-D988455DB588}"/>
              </a:ext>
            </a:extLst>
          </p:cNvPr>
          <p:cNvPicPr>
            <a:picLocks noChangeAspect="1"/>
          </p:cNvPicPr>
          <p:nvPr/>
        </p:nvPicPr>
        <p:blipFill rotWithShape="1">
          <a:blip r:embed="rId4"/>
          <a:srcRect l="26208" r="7657"/>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 name="Resim 2">
            <a:extLst>
              <a:ext uri="{FF2B5EF4-FFF2-40B4-BE49-F238E27FC236}">
                <a16:creationId xmlns:a16="http://schemas.microsoft.com/office/drawing/2014/main" id="{0C37330E-C8D7-09C3-B3B1-F0A3E30E2158}"/>
              </a:ext>
            </a:extLst>
          </p:cNvPr>
          <p:cNvPicPr>
            <a:picLocks noChangeAspect="1"/>
          </p:cNvPicPr>
          <p:nvPr/>
        </p:nvPicPr>
        <p:blipFill rotWithShape="1">
          <a:blip r:embed="rId5"/>
          <a:srcRect t="10529" b="22895"/>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4" name="Metin kutusu 3">
            <a:extLst>
              <a:ext uri="{FF2B5EF4-FFF2-40B4-BE49-F238E27FC236}">
                <a16:creationId xmlns:a16="http://schemas.microsoft.com/office/drawing/2014/main" id="{919FA580-A169-48E1-E874-A0FECD32C8FF}"/>
              </a:ext>
            </a:extLst>
          </p:cNvPr>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a:solidFill>
                  <a:schemeClr val="tx1"/>
                </a:solidFill>
                <a:latin typeface="+mj-lt"/>
                <a:ea typeface="+mj-ea"/>
                <a:cs typeface="+mj-cs"/>
              </a:rPr>
              <a:t>Madeni Yağ Analizleri</a:t>
            </a:r>
          </a:p>
        </p:txBody>
      </p:sp>
    </p:spTree>
    <p:extLst>
      <p:ext uri="{BB962C8B-B14F-4D97-AF65-F5344CB8AC3E}">
        <p14:creationId xmlns:p14="http://schemas.microsoft.com/office/powerpoint/2010/main" val="32434463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Resim 7">
            <a:extLst>
              <a:ext uri="{FF2B5EF4-FFF2-40B4-BE49-F238E27FC236}">
                <a16:creationId xmlns:a16="http://schemas.microsoft.com/office/drawing/2014/main" id="{F3810EC3-85BC-72FD-347D-ED07C2729A46}"/>
              </a:ext>
            </a:extLst>
          </p:cNvPr>
          <p:cNvPicPr>
            <a:picLocks noChangeAspect="1"/>
          </p:cNvPicPr>
          <p:nvPr/>
        </p:nvPicPr>
        <p:blipFill rotWithShape="1">
          <a:blip r:embed="rId2"/>
          <a:srcRect l="9653" r="23718" b="-1"/>
          <a:stretch/>
        </p:blipFill>
        <p:spPr>
          <a:xfrm>
            <a:off x="3963314" y="10"/>
            <a:ext cx="3444452" cy="3877238"/>
          </a:xfrm>
          <a:prstGeom prst="rect">
            <a:avLst/>
          </a:prstGeom>
        </p:spPr>
      </p:pic>
      <p:pic>
        <p:nvPicPr>
          <p:cNvPr id="7" name="Resim 6">
            <a:extLst>
              <a:ext uri="{FF2B5EF4-FFF2-40B4-BE49-F238E27FC236}">
                <a16:creationId xmlns:a16="http://schemas.microsoft.com/office/drawing/2014/main" id="{E60D45BA-AEBA-716D-1EA9-C9371BA6F2FC}"/>
              </a:ext>
            </a:extLst>
          </p:cNvPr>
          <p:cNvPicPr>
            <a:picLocks noChangeAspect="1"/>
          </p:cNvPicPr>
          <p:nvPr/>
        </p:nvPicPr>
        <p:blipFill rotWithShape="1">
          <a:blip r:embed="rId3"/>
          <a:srcRect l="26149" r="25100"/>
          <a:stretch/>
        </p:blipFill>
        <p:spPr>
          <a:xfrm>
            <a:off x="-3052" y="0"/>
            <a:ext cx="3775008" cy="4297690"/>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0" name="Resim 9">
            <a:extLst>
              <a:ext uri="{FF2B5EF4-FFF2-40B4-BE49-F238E27FC236}">
                <a16:creationId xmlns:a16="http://schemas.microsoft.com/office/drawing/2014/main" id="{B50E006C-0595-5D15-3874-7E47D20A6F5D}"/>
              </a:ext>
            </a:extLst>
          </p:cNvPr>
          <p:cNvPicPr>
            <a:picLocks noChangeAspect="1"/>
          </p:cNvPicPr>
          <p:nvPr/>
        </p:nvPicPr>
        <p:blipFill rotWithShape="1">
          <a:blip r:embed="rId4"/>
          <a:srcRect l="3150" r="9059" b="-1"/>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2" name="Resim 1">
            <a:extLst>
              <a:ext uri="{FF2B5EF4-FFF2-40B4-BE49-F238E27FC236}">
                <a16:creationId xmlns:a16="http://schemas.microsoft.com/office/drawing/2014/main" id="{AE9AF42E-C792-531F-965C-714C94B80118}"/>
              </a:ext>
            </a:extLst>
          </p:cNvPr>
          <p:cNvPicPr>
            <a:picLocks noChangeAspect="1"/>
          </p:cNvPicPr>
          <p:nvPr/>
        </p:nvPicPr>
        <p:blipFill rotWithShape="1">
          <a:blip r:embed="rId5"/>
          <a:srcRect t="6760" b="28111"/>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4" name="Metin kutusu 3">
            <a:extLst>
              <a:ext uri="{FF2B5EF4-FFF2-40B4-BE49-F238E27FC236}">
                <a16:creationId xmlns:a16="http://schemas.microsoft.com/office/drawing/2014/main" id="{919FA580-A169-48E1-E874-A0FECD32C8FF}"/>
              </a:ext>
            </a:extLst>
          </p:cNvPr>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a:solidFill>
                  <a:schemeClr val="tx1"/>
                </a:solidFill>
                <a:latin typeface="+mj-lt"/>
                <a:ea typeface="+mj-ea"/>
                <a:cs typeface="+mj-cs"/>
              </a:rPr>
              <a:t>Tahribatsız Muayene Yöntemleri</a:t>
            </a:r>
          </a:p>
        </p:txBody>
      </p:sp>
    </p:spTree>
    <p:extLst>
      <p:ext uri="{BB962C8B-B14F-4D97-AF65-F5344CB8AC3E}">
        <p14:creationId xmlns:p14="http://schemas.microsoft.com/office/powerpoint/2010/main" val="34674673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IO_SLIDE_HEADER" val="1"/>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677</Words>
  <Application>Microsoft Office PowerPoint</Application>
  <PresentationFormat>Geniş ekran</PresentationFormat>
  <Paragraphs>79</Paragraphs>
  <Slides>26</Slides>
  <Notes>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26</vt:i4>
      </vt:variant>
    </vt:vector>
  </HeadingPairs>
  <TitlesOfParts>
    <vt:vector size="33" baseType="lpstr">
      <vt:lpstr>Arial</vt:lpstr>
      <vt:lpstr>Calibri</vt:lpstr>
      <vt:lpstr>Calibri Light</vt:lpstr>
      <vt:lpstr>Frutiger Cn</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Neden Makina Sağlığı İzleme Sistemlerinde Vibrasyon Ölçümü? </vt:lpstr>
      <vt:lpstr>PowerPoint Sunusu</vt:lpstr>
      <vt:lpstr>PowerPoint Sunusu</vt:lpstr>
      <vt:lpstr>PowerPoint Sunusu</vt:lpstr>
      <vt:lpstr>Vibmer Muhendislik ve Schaeffler olarak işletmelerinizin Bakım 4.0 kapsamında akıllı ve dijital fabrikalara dönüştürülmesine talibiz.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vibmer muhendislik</cp:lastModifiedBy>
  <cp:revision>13</cp:revision>
  <dcterms:created xsi:type="dcterms:W3CDTF">2023-03-08T14:19:06Z</dcterms:created>
  <dcterms:modified xsi:type="dcterms:W3CDTF">2023-05-04T08:05:42Z</dcterms:modified>
</cp:coreProperties>
</file>