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7" r:id="rId3"/>
    <p:sldId id="258" r:id="rId4"/>
    <p:sldId id="260" r:id="rId5"/>
    <p:sldId id="261" r:id="rId6"/>
    <p:sldId id="262" r:id="rId7"/>
    <p:sldId id="263" r:id="rId8"/>
    <p:sldId id="264" r:id="rId9"/>
    <p:sldId id="265" r:id="rId10"/>
    <p:sldId id="266" r:id="rId11"/>
    <p:sldId id="280" r:id="rId12"/>
    <p:sldId id="267" r:id="rId13"/>
    <p:sldId id="269" r:id="rId14"/>
    <p:sldId id="271" r:id="rId15"/>
    <p:sldId id="272" r:id="rId16"/>
    <p:sldId id="273" r:id="rId17"/>
    <p:sldId id="279" r:id="rId18"/>
    <p:sldId id="274" r:id="rId19"/>
    <p:sldId id="276" r:id="rId20"/>
    <p:sldId id="277" r:id="rId21"/>
    <p:sldId id="278" r:id="rId22"/>
    <p:sldId id="256"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62663" autoAdjust="0"/>
  </p:normalViewPr>
  <p:slideViewPr>
    <p:cSldViewPr snapToGrid="0">
      <p:cViewPr varScale="1">
        <p:scale>
          <a:sx n="53" d="100"/>
          <a:sy n="53" d="100"/>
        </p:scale>
        <p:origin x="16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E5FB1-3E07-4775-8738-BB8ABB6EEEF9}" type="datetimeFigureOut">
              <a:rPr lang="tr-TR" smtClean="0"/>
              <a:t>3.05.2023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20A44-AEDA-4746-A7F9-33189587C69D}" type="slidenum">
              <a:rPr lang="tr-TR" smtClean="0"/>
              <a:t>‹#›</a:t>
            </a:fld>
            <a:endParaRPr lang="tr-TR"/>
          </a:p>
        </p:txBody>
      </p:sp>
    </p:spTree>
    <p:extLst>
      <p:ext uri="{BB962C8B-B14F-4D97-AF65-F5344CB8AC3E}">
        <p14:creationId xmlns:p14="http://schemas.microsoft.com/office/powerpoint/2010/main" val="61635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Endüstride tecrübe edilmiş doğrular ve yanlışları bir araya toplayarak ve standartlar ışığında değerlendirerek zamana ayak uydurmalıyız. Değişimi anlamalı ve anlatmalıyız, bu bağlamda öncülük etmeliyiz.</a:t>
            </a:r>
          </a:p>
          <a:p>
            <a:endParaRPr lang="tr-TR" dirty="0"/>
          </a:p>
          <a:p>
            <a:r>
              <a:rPr lang="tr-TR" dirty="0"/>
              <a:t>Hizalama sistemlerine ilk başlangıçta elimizde yalnızca </a:t>
            </a:r>
            <a:r>
              <a:rPr lang="tr-TR" dirty="0" err="1"/>
              <a:t>komparatör</a:t>
            </a:r>
            <a:r>
              <a:rPr lang="tr-TR" dirty="0"/>
              <a:t> saatleri vardı! Buna alışan insanlar lazerli hizalama sistemlerine karşı direndiler. Değişime ayak uydurmayı sevmeyen bir toplumuz, alışkanlıklarımız var! Bu kültüre karşı da savaşmak zorundayız, değişime ve gelişime açık olmayan insanları değiştirmek için çabalamalıyız.</a:t>
            </a:r>
          </a:p>
          <a:p>
            <a:endParaRPr lang="tr-TR" dirty="0"/>
          </a:p>
          <a:p>
            <a:r>
              <a:rPr lang="tr-TR" dirty="0"/>
              <a:t>Bazen sahada hala eski sistemleriyle çalışmak isteyen, sizin tecrübenize veya kullandığınız teknolojiye karşı gelen kişiler olacaktır. Vazgeçip onların isteğine göre hareket ederseniz, makine bozulunca yine sizi arayacaklardır!</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2</a:t>
            </a:fld>
            <a:endParaRPr lang="tr-TR"/>
          </a:p>
        </p:txBody>
      </p:sp>
    </p:spTree>
    <p:extLst>
      <p:ext uri="{BB962C8B-B14F-4D97-AF65-F5344CB8AC3E}">
        <p14:creationId xmlns:p14="http://schemas.microsoft.com/office/powerpoint/2010/main" val="215905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Endüstride tecrübe edilmiş doğrular ve yanlışları bir araya toplayarak ve standartlar ışığında değerlendirerek zamana ayak uydurmalıyız. Değişimi anlamalı ve anlatmalıyız, bu bağlamda öncülük etmeliyiz.</a:t>
            </a:r>
          </a:p>
          <a:p>
            <a:endParaRPr lang="tr-TR" dirty="0"/>
          </a:p>
          <a:p>
            <a:r>
              <a:rPr lang="tr-TR" dirty="0"/>
              <a:t>Hizalama sistemlerine ilk başlangıçta elimizde yalnızca </a:t>
            </a:r>
            <a:r>
              <a:rPr lang="tr-TR" dirty="0" err="1"/>
              <a:t>komparatör</a:t>
            </a:r>
            <a:r>
              <a:rPr lang="tr-TR" dirty="0"/>
              <a:t> saatleri vardı! Buna alışan insanlar lazerli hizalama sistemlerine karşı direndiler. Değişime ayak uydurmayı sevmeyen bir toplumuz, alışkanlıklarımız var! Bu kültüre karşı da savaşmak zorundayız, değişime ve gelişime açık olmayan insanları değiştirmek için çabalamalıyız.</a:t>
            </a:r>
          </a:p>
          <a:p>
            <a:endParaRPr lang="tr-TR" dirty="0"/>
          </a:p>
          <a:p>
            <a:r>
              <a:rPr lang="tr-TR" dirty="0"/>
              <a:t>Bazen sahada hala eski sistemleriyle çalışmak isteyen, sizin tecrübenize veya kullandığınız teknolojiye karşı gelen kişiler olacaktır. Vazgeçip onların isteğine göre hareket ederseniz, makine bozulunca yine sizi arayacaklardır!</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11</a:t>
            </a:fld>
            <a:endParaRPr lang="tr-TR"/>
          </a:p>
        </p:txBody>
      </p:sp>
    </p:spTree>
    <p:extLst>
      <p:ext uri="{BB962C8B-B14F-4D97-AF65-F5344CB8AC3E}">
        <p14:creationId xmlns:p14="http://schemas.microsoft.com/office/powerpoint/2010/main" val="173644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Düzlemsellik veya düzlük, seviye ile aynı anlama gelmez. </a:t>
            </a:r>
          </a:p>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12</a:t>
            </a:fld>
            <a:endParaRPr lang="tr-TR"/>
          </a:p>
        </p:txBody>
      </p:sp>
    </p:spTree>
    <p:extLst>
      <p:ext uri="{BB962C8B-B14F-4D97-AF65-F5344CB8AC3E}">
        <p14:creationId xmlns:p14="http://schemas.microsoft.com/office/powerpoint/2010/main" val="18537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Bilgisayarın köşesine kalem koy ve dört köşeden zemine vidala!</a:t>
            </a:r>
          </a:p>
          <a:p>
            <a:endParaRPr lang="tr-TR" dirty="0"/>
          </a:p>
          <a:p>
            <a:r>
              <a:rPr lang="tr-TR" dirty="0"/>
              <a:t>Rulman boşluk toleransı, yağ filmi!</a:t>
            </a:r>
          </a:p>
          <a:p>
            <a:endParaRPr lang="tr-TR" dirty="0"/>
          </a:p>
          <a:p>
            <a:r>
              <a:rPr lang="tr-TR" dirty="0"/>
              <a:t>«</a:t>
            </a:r>
            <a:r>
              <a:rPr lang="tr-TR" dirty="0" err="1"/>
              <a:t>Free</a:t>
            </a:r>
            <a:r>
              <a:rPr lang="tr-TR" dirty="0"/>
              <a:t> </a:t>
            </a:r>
            <a:r>
              <a:rPr lang="tr-TR" dirty="0" err="1"/>
              <a:t>Rotating</a:t>
            </a:r>
            <a:r>
              <a:rPr lang="tr-TR" dirty="0"/>
              <a:t> Machine» Sonrasında doğru zamanda doğru miktarda yağlama ve düzenli yağ değişimi!</a:t>
            </a:r>
          </a:p>
          <a:p>
            <a:endParaRPr lang="tr-TR" dirty="0"/>
          </a:p>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13</a:t>
            </a:fld>
            <a:endParaRPr lang="tr-TR"/>
          </a:p>
        </p:txBody>
      </p:sp>
    </p:spTree>
    <p:extLst>
      <p:ext uri="{BB962C8B-B14F-4D97-AF65-F5344CB8AC3E}">
        <p14:creationId xmlns:p14="http://schemas.microsoft.com/office/powerpoint/2010/main" val="104278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Temel sorun </a:t>
            </a:r>
            <a:r>
              <a:rPr lang="tr-TR" b="1" dirty="0"/>
              <a:t>yağlama! </a:t>
            </a:r>
            <a:endParaRPr lang="tr-TR" dirty="0"/>
          </a:p>
          <a:p>
            <a:endParaRPr lang="tr-TR" dirty="0"/>
          </a:p>
          <a:p>
            <a:r>
              <a:rPr lang="tr-TR" dirty="0"/>
              <a:t>Sprey yağlama, zorlanmış yağlama! Her şey tasarımla alakalı!!!</a:t>
            </a:r>
          </a:p>
          <a:p>
            <a:endParaRPr lang="tr-TR" dirty="0"/>
          </a:p>
          <a:p>
            <a:r>
              <a:rPr lang="tr-TR" dirty="0"/>
              <a:t>Dişli kutuları hassas ekipmanlar. Viskozite ve dişlilerin itilmesi.</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14</a:t>
            </a:fld>
            <a:endParaRPr lang="tr-TR"/>
          </a:p>
        </p:txBody>
      </p:sp>
    </p:spTree>
    <p:extLst>
      <p:ext uri="{BB962C8B-B14F-4D97-AF65-F5344CB8AC3E}">
        <p14:creationId xmlns:p14="http://schemas.microsoft.com/office/powerpoint/2010/main" val="300073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ayağı kısa olan masa sallanır!</a:t>
            </a:r>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15</a:t>
            </a:fld>
            <a:endParaRPr lang="tr-TR"/>
          </a:p>
        </p:txBody>
      </p:sp>
    </p:spTree>
    <p:extLst>
      <p:ext uri="{BB962C8B-B14F-4D97-AF65-F5344CB8AC3E}">
        <p14:creationId xmlns:p14="http://schemas.microsoft.com/office/powerpoint/2010/main" val="334133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Düzgün hizalanmadığında makinelerde neler oluyor;</a:t>
            </a:r>
          </a:p>
          <a:p>
            <a:endParaRPr lang="tr-TR" sz="1200" dirty="0"/>
          </a:p>
          <a:p>
            <a:pPr marL="171450" indent="-171450">
              <a:buFontTx/>
              <a:buChar char="-"/>
            </a:pPr>
            <a:r>
              <a:rPr lang="tr-TR" sz="1200" dirty="0"/>
              <a:t>Şaft eğriliyor</a:t>
            </a:r>
          </a:p>
          <a:p>
            <a:pPr marL="171450" indent="-171450">
              <a:buFontTx/>
              <a:buChar char="-"/>
            </a:pPr>
            <a:r>
              <a:rPr lang="tr-TR" sz="1200" dirty="0"/>
              <a:t>Rulman yükleri değişiyor</a:t>
            </a:r>
          </a:p>
          <a:p>
            <a:pPr marL="171450" indent="-171450">
              <a:buFontTx/>
              <a:buChar char="-"/>
            </a:pPr>
            <a:r>
              <a:rPr lang="tr-TR" sz="1200" dirty="0"/>
              <a:t>Yağ filmi inceliyor</a:t>
            </a:r>
          </a:p>
          <a:p>
            <a:pPr marL="171450" indent="-171450">
              <a:buFontTx/>
              <a:buChar char="-"/>
            </a:pPr>
            <a:r>
              <a:rPr lang="tr-TR" sz="1200" dirty="0"/>
              <a:t>Isınmalar</a:t>
            </a:r>
          </a:p>
          <a:p>
            <a:pPr marL="171450" indent="-171450">
              <a:buFontTx/>
              <a:buChar char="-"/>
            </a:pPr>
            <a:r>
              <a:rPr lang="tr-TR" sz="1200" dirty="0"/>
              <a:t>Vibrasyon….</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i="1" dirty="0"/>
              <a:t>Her zaman üzerine düşünmemiz gereken cümle : FREE ROTATING MACHINE</a:t>
            </a:r>
            <a:endParaRPr lang="en-ID" i="1" dirty="0"/>
          </a:p>
          <a:p>
            <a:endParaRPr lang="sv-SE"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16</a:t>
            </a:fld>
            <a:endParaRPr lang="tr-TR"/>
          </a:p>
        </p:txBody>
      </p:sp>
    </p:spTree>
    <p:extLst>
      <p:ext uri="{BB962C8B-B14F-4D97-AF65-F5344CB8AC3E}">
        <p14:creationId xmlns:p14="http://schemas.microsoft.com/office/powerpoint/2010/main" val="3399190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Boru yükü her </a:t>
            </a:r>
            <a:r>
              <a:rPr lang="tr-TR" dirty="0" err="1"/>
              <a:t>flanş</a:t>
            </a:r>
            <a:r>
              <a:rPr lang="tr-TR" dirty="0"/>
              <a:t> bağlantısında vardır, belirlenen limitlerde olması yeterlidir.</a:t>
            </a:r>
          </a:p>
          <a:p>
            <a:endParaRPr lang="tr-TR" dirty="0"/>
          </a:p>
          <a:p>
            <a:r>
              <a:rPr lang="tr-TR" dirty="0"/>
              <a:t>Makine üreticileri bu limitleri paylaşır, paylaşmalıdır.</a:t>
            </a:r>
          </a:p>
          <a:p>
            <a:endParaRPr lang="tr-TR" dirty="0"/>
          </a:p>
          <a:p>
            <a:r>
              <a:rPr lang="tr-TR" dirty="0"/>
              <a:t>Açısal kaçıklık toleransı 0,5 derecedir. </a:t>
            </a:r>
            <a:r>
              <a:rPr lang="tr-TR" b="1" dirty="0"/>
              <a:t>Sadece </a:t>
            </a:r>
            <a:r>
              <a:rPr lang="tr-TR" dirty="0"/>
              <a:t>1 metrede 17 cm!</a:t>
            </a:r>
          </a:p>
          <a:p>
            <a:endParaRPr lang="tr-TR" dirty="0"/>
          </a:p>
          <a:p>
            <a:r>
              <a:rPr lang="tr-TR" b="1" dirty="0"/>
              <a:t>Borulama yapılmadan hizalama çalışması bitmez!!!!</a:t>
            </a:r>
            <a:endParaRPr lang="en-GB"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17</a:t>
            </a:fld>
            <a:endParaRPr lang="tr-TR"/>
          </a:p>
        </p:txBody>
      </p:sp>
    </p:spTree>
    <p:extLst>
      <p:ext uri="{BB962C8B-B14F-4D97-AF65-F5344CB8AC3E}">
        <p14:creationId xmlns:p14="http://schemas.microsoft.com/office/powerpoint/2010/main" val="418513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FİZİK Kuralları, sıcaklık makinenin fiziki koşullarını etkileyecektir. Genleşerek veya büzüşerek. </a:t>
            </a:r>
          </a:p>
          <a:p>
            <a:endParaRPr lang="tr-TR" dirty="0"/>
          </a:p>
          <a:p>
            <a:r>
              <a:rPr lang="tr-TR" b="1" dirty="0"/>
              <a:t>Çok özel uygulamalar üzerine düşünmenize gerek yok, çok uzağa gitmeyin, yalnızca sıcak su pompalarınız üzerine düşünmeniz yeterli!!!</a:t>
            </a:r>
          </a:p>
          <a:p>
            <a:endParaRPr lang="tr-TR" b="1" dirty="0"/>
          </a:p>
          <a:p>
            <a:r>
              <a:rPr lang="tr-TR" b="0" dirty="0"/>
              <a:t>Yatay benzer genleşir fakat dikey tek yönlü!!!</a:t>
            </a:r>
          </a:p>
          <a:p>
            <a:endParaRPr lang="tr-TR" b="0" dirty="0"/>
          </a:p>
          <a:p>
            <a:endParaRPr lang="tr-TR" b="0"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18</a:t>
            </a:fld>
            <a:endParaRPr lang="tr-TR"/>
          </a:p>
        </p:txBody>
      </p:sp>
    </p:spTree>
    <p:extLst>
      <p:ext uri="{BB962C8B-B14F-4D97-AF65-F5344CB8AC3E}">
        <p14:creationId xmlns:p14="http://schemas.microsoft.com/office/powerpoint/2010/main" val="88622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Düzlemsellik, seviye, </a:t>
            </a:r>
            <a:r>
              <a:rPr lang="tr-TR" dirty="0" err="1"/>
              <a:t>topalayak</a:t>
            </a:r>
            <a:r>
              <a:rPr lang="tr-TR" dirty="0"/>
              <a:t>, hassas hizalama, statik boru gerilimi bitti </a:t>
            </a:r>
            <a:r>
              <a:rPr lang="tr-TR" b="1" dirty="0"/>
              <a:t>kurulum tamam</a:t>
            </a:r>
            <a:r>
              <a:rPr lang="tr-TR" dirty="0"/>
              <a:t>!</a:t>
            </a:r>
          </a:p>
          <a:p>
            <a:r>
              <a:rPr lang="tr-TR" b="1" dirty="0"/>
              <a:t>Dinamik ölçümler</a:t>
            </a:r>
            <a:r>
              <a:rPr lang="tr-TR" dirty="0"/>
              <a:t>le; dinamik boru gerilimi ve termal genleşme ölçülür, şartların bozulmadığı </a:t>
            </a:r>
            <a:r>
              <a:rPr lang="tr-TR" b="1" dirty="0"/>
              <a:t>garanti</a:t>
            </a:r>
            <a:r>
              <a:rPr lang="tr-TR" dirty="0"/>
              <a:t> edilir!</a:t>
            </a:r>
          </a:p>
          <a:p>
            <a:endParaRPr lang="tr-TR" dirty="0"/>
          </a:p>
          <a:p>
            <a:r>
              <a:rPr lang="tr-TR" dirty="0"/>
              <a:t>Çalışmaya hazır!!!</a:t>
            </a:r>
            <a:endParaRPr lang="en-GB"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19</a:t>
            </a:fld>
            <a:endParaRPr lang="tr-TR"/>
          </a:p>
        </p:txBody>
      </p:sp>
    </p:spTree>
    <p:extLst>
      <p:ext uri="{BB962C8B-B14F-4D97-AF65-F5344CB8AC3E}">
        <p14:creationId xmlns:p14="http://schemas.microsoft.com/office/powerpoint/2010/main" val="2404059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Tüm bu maddeler, topal ayak sorunu nedeniyle makine üzerine gelen yükler nedeniyle gerçekleşir. Makine geometrisinin bozulması sonucu yaşanan sorunlar bunlardır.</a:t>
            </a:r>
          </a:p>
          <a:p>
            <a:endParaRPr lang="tr-TR" dirty="0"/>
          </a:p>
          <a:p>
            <a:r>
              <a:rPr lang="tr-TR" dirty="0"/>
              <a:t>Şaft bükülür, yağlama bozulur, rulmana gelen yükler değişir, makine geometrisi bozulur…</a:t>
            </a:r>
          </a:p>
          <a:p>
            <a:endParaRPr lang="tr-TR" dirty="0"/>
          </a:p>
          <a:p>
            <a:endParaRPr lang="en-GB"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20</a:t>
            </a:fld>
            <a:endParaRPr lang="tr-TR"/>
          </a:p>
        </p:txBody>
      </p:sp>
    </p:spTree>
    <p:extLst>
      <p:ext uri="{BB962C8B-B14F-4D97-AF65-F5344CB8AC3E}">
        <p14:creationId xmlns:p14="http://schemas.microsoft.com/office/powerpoint/2010/main" val="58513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Dizayn edildiği amaçta </a:t>
            </a:r>
            <a:r>
              <a:rPr lang="tr-TR" b="1" dirty="0"/>
              <a:t>istikrarlı </a:t>
            </a:r>
            <a:r>
              <a:rPr lang="tr-TR" b="0" dirty="0"/>
              <a:t>çalışma!</a:t>
            </a:r>
            <a:endParaRPr lang="tr-TR" dirty="0"/>
          </a:p>
          <a:p>
            <a:endParaRPr lang="tr-TR" dirty="0"/>
          </a:p>
          <a:p>
            <a:r>
              <a:rPr lang="tr-TR" dirty="0"/>
              <a:t>Bu sayede makinenin, prosesin, işçiliğin, son ürünün güvenilirliği sağlanır!</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3</a:t>
            </a:fld>
            <a:endParaRPr lang="tr-TR"/>
          </a:p>
        </p:txBody>
      </p:sp>
    </p:spTree>
    <p:extLst>
      <p:ext uri="{BB962C8B-B14F-4D97-AF65-F5344CB8AC3E}">
        <p14:creationId xmlns:p14="http://schemas.microsoft.com/office/powerpoint/2010/main" val="1849777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Amerikalı araştırma şirketi </a:t>
            </a:r>
            <a:r>
              <a:rPr lang="tr-TR" dirty="0" err="1"/>
              <a:t>Ledet</a:t>
            </a:r>
            <a:r>
              <a:rPr lang="tr-TR" dirty="0"/>
              <a:t> Enterprises, makine arızalarının </a:t>
            </a:r>
            <a:r>
              <a:rPr lang="tr-TR" dirty="0" err="1"/>
              <a:t>ABC’si</a:t>
            </a:r>
            <a:r>
              <a:rPr lang="tr-TR" dirty="0"/>
              <a:t> adında bir araştırma gerçekleştirmiş.</a:t>
            </a:r>
          </a:p>
          <a:p>
            <a:endParaRPr lang="tr-TR" dirty="0"/>
          </a:p>
          <a:p>
            <a:r>
              <a:rPr lang="tr-TR" dirty="0"/>
              <a:t>	- % 4 dizayn ömrünü tamamlayan makine/yaşlanma</a:t>
            </a:r>
          </a:p>
          <a:p>
            <a:r>
              <a:rPr lang="tr-TR" dirty="0"/>
              <a:t>	- % 12 normal kullanım sonucu aşınma/yıpranma</a:t>
            </a:r>
          </a:p>
          <a:p>
            <a:r>
              <a:rPr lang="tr-TR" dirty="0"/>
              <a:t>	- % 84 özensiz/dikkatsiz/umursamaz iş alışkanlıkları</a:t>
            </a:r>
          </a:p>
          <a:p>
            <a:endParaRPr lang="tr-TR" dirty="0"/>
          </a:p>
          <a:p>
            <a:r>
              <a:rPr lang="tr-TR" dirty="0"/>
              <a:t>Bilişim çağının geldiği noktada, tüm o bilgilere, dokümanlara, prosedürlere cep telefonunuzdan bile ulaşmak mümkünken, bu nasıl mümkün olabilir!?</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21</a:t>
            </a:fld>
            <a:endParaRPr lang="tr-TR"/>
          </a:p>
        </p:txBody>
      </p:sp>
    </p:spTree>
    <p:extLst>
      <p:ext uri="{BB962C8B-B14F-4D97-AF65-F5344CB8AC3E}">
        <p14:creationId xmlns:p14="http://schemas.microsoft.com/office/powerpoint/2010/main" val="6555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highlight>
                  <a:srgbClr val="FFFF00"/>
                </a:highlight>
              </a:rPr>
              <a:t>YANLIŞ ALGI!!! </a:t>
            </a:r>
            <a:r>
              <a:rPr lang="tr-TR" b="1" dirty="0"/>
              <a:t>Yeni bakım yapılmış, yeni satın alınmış ekipman her zaman sorunsuz çalışmaz!</a:t>
            </a:r>
          </a:p>
          <a:p>
            <a:endParaRPr lang="tr-TR" b="1" dirty="0"/>
          </a:p>
          <a:p>
            <a:r>
              <a:rPr lang="tr-TR" dirty="0"/>
              <a:t>Herhangi bir global geçerliliği olan, sertifikalı makine kurulum eğitimi duydunuz mu hiç?</a:t>
            </a:r>
          </a:p>
          <a:p>
            <a:endParaRPr lang="tr-TR" b="1" dirty="0"/>
          </a:p>
          <a:p>
            <a:r>
              <a:rPr lang="tr-TR" b="1" dirty="0" err="1"/>
              <a:t>Condition</a:t>
            </a:r>
            <a:r>
              <a:rPr lang="tr-TR" b="1" dirty="0"/>
              <a:t> </a:t>
            </a:r>
            <a:r>
              <a:rPr lang="tr-TR" b="1" dirty="0" err="1"/>
              <a:t>monitoring</a:t>
            </a:r>
            <a:r>
              <a:rPr lang="tr-TR" b="1" dirty="0"/>
              <a:t> yalnızca veriyi toplar! Makine çalıştıktan sonra ihtiyacınız olan veriyi kaydeder ve sizi yönlendirir. Ama makine kurulumunda yaptığınız hataları </a:t>
            </a:r>
            <a:r>
              <a:rPr lang="tr-TR" b="1" dirty="0" err="1"/>
              <a:t>tolere</a:t>
            </a:r>
            <a:r>
              <a:rPr lang="tr-TR" b="1" dirty="0"/>
              <a:t> etmez, herhangi bir aksiyon üretmez!</a:t>
            </a:r>
          </a:p>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4</a:t>
            </a:fld>
            <a:endParaRPr lang="tr-TR"/>
          </a:p>
        </p:txBody>
      </p:sp>
    </p:spTree>
    <p:extLst>
      <p:ext uri="{BB962C8B-B14F-4D97-AF65-F5344CB8AC3E}">
        <p14:creationId xmlns:p14="http://schemas.microsoft.com/office/powerpoint/2010/main" val="408786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171450" indent="-171450">
              <a:buFontTx/>
              <a:buChar char="-"/>
            </a:pPr>
            <a:r>
              <a:rPr lang="tr-TR" b="1" dirty="0"/>
              <a:t>Yatırımcı,</a:t>
            </a:r>
            <a:r>
              <a:rPr lang="tr-TR" dirty="0"/>
              <a:t> yatırım fırsatını görür ve üretim kapasitesini arttırmaya karar verir.</a:t>
            </a:r>
          </a:p>
          <a:p>
            <a:pPr marL="171450" indent="-171450">
              <a:buFontTx/>
              <a:buChar char="-"/>
            </a:pPr>
            <a:r>
              <a:rPr lang="tr-TR" b="1" dirty="0"/>
              <a:t>Mühendislik</a:t>
            </a:r>
            <a:r>
              <a:rPr lang="tr-TR" dirty="0"/>
              <a:t> birimi, bu yatırımın hangi makinelerle ne şekilde yapılacağını belirler.</a:t>
            </a:r>
          </a:p>
          <a:p>
            <a:pPr marL="171450" indent="-171450">
              <a:buFontTx/>
              <a:buChar char="-"/>
            </a:pPr>
            <a:r>
              <a:rPr lang="tr-TR" b="1" dirty="0"/>
              <a:t>Tasarım</a:t>
            </a:r>
            <a:r>
              <a:rPr lang="tr-TR" dirty="0"/>
              <a:t>, bu makineleri P&amp;ID üzerine oturtur, gerekli tasarımları yapar.</a:t>
            </a:r>
          </a:p>
          <a:p>
            <a:pPr marL="171450" indent="-171450">
              <a:buFontTx/>
              <a:buChar char="-"/>
            </a:pPr>
            <a:r>
              <a:rPr lang="tr-TR" b="1" dirty="0"/>
              <a:t>Satın alma</a:t>
            </a:r>
            <a:r>
              <a:rPr lang="tr-TR" dirty="0"/>
              <a:t>, belirlenen ekipmanların temin edilmesinde rol oynar.</a:t>
            </a:r>
          </a:p>
          <a:p>
            <a:pPr marL="171450" indent="-171450">
              <a:buFontTx/>
              <a:buChar char="-"/>
            </a:pPr>
            <a:r>
              <a:rPr lang="tr-TR" dirty="0"/>
              <a:t>Kurulum, kısmında artık farklı ülkelerden farklı firmalar devreye girer. Alt yükleniciler gelir, </a:t>
            </a:r>
            <a:r>
              <a:rPr lang="tr-TR" dirty="0" err="1"/>
              <a:t>elektrisyenler</a:t>
            </a:r>
            <a:r>
              <a:rPr lang="tr-TR" dirty="0"/>
              <a:t>, mühendisler, mekanikçiler...</a:t>
            </a:r>
          </a:p>
          <a:p>
            <a:pPr marL="171450" indent="-171450">
              <a:buFontTx/>
              <a:buChar char="-"/>
            </a:pPr>
            <a:r>
              <a:rPr lang="tr-TR" b="1" dirty="0"/>
              <a:t>Test ve devreye alma; f</a:t>
            </a:r>
            <a:r>
              <a:rPr lang="tr-TR" dirty="0"/>
              <a:t>arklı bir sürü alt yükleniciler, </a:t>
            </a:r>
          </a:p>
          <a:p>
            <a:pPr marL="171450" indent="-171450">
              <a:buFontTx/>
              <a:buChar char="-"/>
            </a:pPr>
            <a:r>
              <a:rPr lang="tr-TR" dirty="0"/>
              <a:t>makine üreticileri, </a:t>
            </a:r>
            <a:r>
              <a:rPr lang="tr-TR" dirty="0" err="1"/>
              <a:t>süpervisorler</a:t>
            </a:r>
            <a:r>
              <a:rPr lang="tr-TR" dirty="0"/>
              <a:t>…</a:t>
            </a:r>
          </a:p>
          <a:p>
            <a:pPr marL="171450" indent="-171450">
              <a:buFontTx/>
              <a:buChar char="-"/>
            </a:pPr>
            <a:r>
              <a:rPr lang="tr-TR" dirty="0"/>
              <a:t>Son olarak da artık firmanızın </a:t>
            </a:r>
            <a:r>
              <a:rPr lang="tr-TR" b="1" dirty="0"/>
              <a:t>bakımcıl</a:t>
            </a:r>
            <a:r>
              <a:rPr lang="tr-TR" dirty="0"/>
              <a:t>arı.</a:t>
            </a:r>
          </a:p>
          <a:p>
            <a:pPr marL="171450" indent="-171450">
              <a:buFontTx/>
              <a:buChar char="-"/>
            </a:pPr>
            <a:endParaRPr lang="tr-TR" dirty="0"/>
          </a:p>
          <a:p>
            <a:pPr marL="0" indent="0">
              <a:buFontTx/>
              <a:buNone/>
            </a:pPr>
            <a:r>
              <a:rPr lang="tr-TR" b="1" dirty="0"/>
              <a:t>İletişim Kopukluğu!?</a:t>
            </a:r>
            <a:endParaRPr lang="tr-TR" dirty="0"/>
          </a:p>
          <a:p>
            <a:pPr marL="0" indent="0">
              <a:buFontTx/>
              <a:buNone/>
            </a:pPr>
            <a:endParaRPr lang="tr-TR" dirty="0"/>
          </a:p>
          <a:p>
            <a:pPr marL="0" indent="0">
              <a:buFontTx/>
              <a:buNone/>
            </a:pPr>
            <a:r>
              <a:rPr lang="tr-TR" dirty="0"/>
              <a:t>Dizayn işi kağıt üzerinde bitmeyebilir!?</a:t>
            </a:r>
          </a:p>
          <a:p>
            <a:pPr marL="0" indent="0">
              <a:buFontTx/>
              <a:buNone/>
            </a:pPr>
            <a:endParaRPr lang="tr-TR" dirty="0"/>
          </a:p>
          <a:p>
            <a:pPr marL="0" indent="0">
              <a:buFontTx/>
              <a:buNone/>
            </a:pPr>
            <a:r>
              <a:rPr lang="tr-TR" dirty="0"/>
              <a:t>Bu zincirde kopmalar yaşanmamalıdır. İş takibi önemlidir!</a:t>
            </a:r>
          </a:p>
          <a:p>
            <a:pPr marL="0" indent="0">
              <a:buFontTx/>
              <a:buNone/>
            </a:pPr>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5</a:t>
            </a:fld>
            <a:endParaRPr lang="tr-TR"/>
          </a:p>
        </p:txBody>
      </p:sp>
    </p:spTree>
    <p:extLst>
      <p:ext uri="{BB962C8B-B14F-4D97-AF65-F5344CB8AC3E}">
        <p14:creationId xmlns:p14="http://schemas.microsoft.com/office/powerpoint/2010/main" val="400975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en-GB" b="1" dirty="0"/>
              <a:t>5: </a:t>
            </a:r>
            <a:r>
              <a:rPr lang="en-GB" b="1" dirty="0" err="1"/>
              <a:t>Kurulum</a:t>
            </a:r>
            <a:r>
              <a:rPr lang="en-GB" b="1" dirty="0"/>
              <a:t> </a:t>
            </a:r>
            <a:r>
              <a:rPr lang="en-GB" b="1" dirty="0" err="1"/>
              <a:t>ekipleri</a:t>
            </a:r>
            <a:r>
              <a:rPr lang="en-GB" dirty="0"/>
              <a:t>, </a:t>
            </a:r>
            <a:r>
              <a:rPr lang="en-GB" dirty="0" err="1"/>
              <a:t>Düzlük</a:t>
            </a:r>
            <a:r>
              <a:rPr lang="en-GB" dirty="0"/>
              <a:t> </a:t>
            </a:r>
            <a:r>
              <a:rPr lang="en-GB" dirty="0" err="1"/>
              <a:t>raporu</a:t>
            </a:r>
            <a:r>
              <a:rPr lang="en-GB" dirty="0"/>
              <a:t>, </a:t>
            </a:r>
            <a:r>
              <a:rPr lang="en-GB" dirty="0" err="1"/>
              <a:t>Düzey</a:t>
            </a:r>
            <a:r>
              <a:rPr lang="en-GB" dirty="0"/>
              <a:t> </a:t>
            </a:r>
            <a:r>
              <a:rPr lang="en-GB" dirty="0" err="1"/>
              <a:t>raporu</a:t>
            </a:r>
            <a:r>
              <a:rPr lang="en-GB" dirty="0"/>
              <a:t>, </a:t>
            </a:r>
            <a:r>
              <a:rPr lang="en-GB" dirty="0" err="1"/>
              <a:t>Yumuşak</a:t>
            </a:r>
            <a:r>
              <a:rPr lang="en-GB" dirty="0"/>
              <a:t> </a:t>
            </a:r>
            <a:r>
              <a:rPr lang="en-GB" dirty="0" err="1"/>
              <a:t>Ayak</a:t>
            </a:r>
            <a:r>
              <a:rPr lang="en-GB" dirty="0"/>
              <a:t> </a:t>
            </a:r>
            <a:r>
              <a:rPr lang="en-GB" dirty="0" err="1"/>
              <a:t>raporu</a:t>
            </a:r>
            <a:r>
              <a:rPr lang="en-GB" dirty="0"/>
              <a:t>, </a:t>
            </a:r>
            <a:r>
              <a:rPr lang="en-GB" dirty="0" err="1"/>
              <a:t>Hizalama</a:t>
            </a:r>
            <a:r>
              <a:rPr lang="en-GB" dirty="0"/>
              <a:t> </a:t>
            </a:r>
            <a:r>
              <a:rPr lang="en-GB" dirty="0" err="1"/>
              <a:t>raporu</a:t>
            </a:r>
            <a:r>
              <a:rPr lang="en-GB" dirty="0"/>
              <a:t>, </a:t>
            </a:r>
            <a:r>
              <a:rPr lang="en-GB" dirty="0" err="1"/>
              <a:t>Boru</a:t>
            </a:r>
            <a:r>
              <a:rPr lang="en-GB" dirty="0"/>
              <a:t> </a:t>
            </a:r>
            <a:r>
              <a:rPr lang="en-GB" dirty="0" err="1"/>
              <a:t>geri</a:t>
            </a:r>
            <a:r>
              <a:rPr lang="tr-TR" dirty="0"/>
              <a:t>l</a:t>
            </a:r>
            <a:r>
              <a:rPr lang="en-GB" dirty="0" err="1"/>
              <a:t>im</a:t>
            </a:r>
            <a:r>
              <a:rPr lang="en-GB" dirty="0"/>
              <a:t> </a:t>
            </a:r>
            <a:r>
              <a:rPr lang="en-GB" dirty="0" err="1"/>
              <a:t>raporu</a:t>
            </a:r>
            <a:r>
              <a:rPr lang="tr-TR" dirty="0"/>
              <a:t>, dijital bir şekilde raporlanmalı.</a:t>
            </a:r>
            <a:endParaRPr lang="sv-SE" b="1" dirty="0"/>
          </a:p>
          <a:p>
            <a:pPr defTabSz="955613">
              <a:defRPr/>
            </a:pPr>
            <a:r>
              <a:rPr lang="sv-SE" b="1" dirty="0"/>
              <a:t>6: Devreye alma ekipleri</a:t>
            </a:r>
            <a:r>
              <a:rPr lang="tr-TR" b="1" dirty="0"/>
              <a:t>,</a:t>
            </a:r>
            <a:r>
              <a:rPr lang="sv-SE" dirty="0"/>
              <a:t> </a:t>
            </a:r>
            <a:r>
              <a:rPr lang="tr-TR" dirty="0"/>
              <a:t>saha kabul</a:t>
            </a:r>
            <a:r>
              <a:rPr lang="sv-SE" dirty="0"/>
              <a:t> test</a:t>
            </a:r>
            <a:r>
              <a:rPr lang="tr-TR" dirty="0" err="1"/>
              <a:t>leri</a:t>
            </a:r>
            <a:r>
              <a:rPr lang="tr-TR" dirty="0"/>
              <a:t> ve</a:t>
            </a:r>
            <a:r>
              <a:rPr lang="sv-SE" dirty="0"/>
              <a:t> </a:t>
            </a:r>
            <a:r>
              <a:rPr lang="sv-SE" b="1" dirty="0"/>
              <a:t>Dinamik ölçüm </a:t>
            </a:r>
            <a:r>
              <a:rPr lang="sv-SE" dirty="0"/>
              <a:t>raporu ekleyecektir.</a:t>
            </a:r>
            <a:endParaRPr lang="sv-SE" b="1" dirty="0"/>
          </a:p>
          <a:p>
            <a:pPr defTabSz="955613">
              <a:defRPr/>
            </a:pPr>
            <a:r>
              <a:rPr lang="sv-SE" b="1" dirty="0"/>
              <a:t>7: Bakım ekipleri, </a:t>
            </a:r>
            <a:r>
              <a:rPr lang="sv-SE" dirty="0"/>
              <a:t>durum</a:t>
            </a:r>
            <a:r>
              <a:rPr lang="tr-TR" dirty="0"/>
              <a:t> izleme ve bakım prosedürlerini takip eder, raporlar. </a:t>
            </a:r>
            <a:r>
              <a:rPr lang="tr-TR" dirty="0" err="1"/>
              <a:t>Condition</a:t>
            </a:r>
            <a:r>
              <a:rPr lang="tr-TR" dirty="0"/>
              <a:t> </a:t>
            </a:r>
            <a:r>
              <a:rPr lang="tr-TR" dirty="0" err="1"/>
              <a:t>monitoring</a:t>
            </a:r>
            <a:r>
              <a:rPr lang="tr-TR" dirty="0"/>
              <a:t> burada başlar.</a:t>
            </a:r>
          </a:p>
          <a:p>
            <a:pPr defTabSz="955613">
              <a:defRPr/>
            </a:pPr>
            <a:endParaRPr lang="en-GB" b="1" dirty="0"/>
          </a:p>
          <a:p>
            <a:pPr algn="l"/>
            <a:r>
              <a:rPr lang="tr-TR" b="1" dirty="0"/>
              <a:t>Yatırımı yapan adamın yerine kendinizi koyun! Bu yatırıma karar verdiniz ve bunu düzgün bir şekilde yapması için birilerini işe aldınız. Ve bu adamlar hatalı uygulamalar nedeniyle size düzgün çalışmayan bir sistem verdiler. Kim bu yatırımı yapan kişinin yerinde olmak ister ki???</a:t>
            </a:r>
          </a:p>
          <a:p>
            <a:pPr algn="l"/>
            <a:endParaRPr lang="sv-SE" b="1" dirty="0"/>
          </a:p>
          <a:p>
            <a:pPr algn="l"/>
            <a:endParaRPr lang="en-GB" b="1" dirty="0"/>
          </a:p>
          <a:p>
            <a:endParaRPr lang="sv-SE"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6</a:t>
            </a:fld>
            <a:endParaRPr lang="tr-TR"/>
          </a:p>
        </p:txBody>
      </p:sp>
    </p:spTree>
    <p:extLst>
      <p:ext uri="{BB962C8B-B14F-4D97-AF65-F5344CB8AC3E}">
        <p14:creationId xmlns:p14="http://schemas.microsoft.com/office/powerpoint/2010/main" val="328792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Herkesin bir P-F eğrisi var. Meslektaşımız Roman </a:t>
            </a:r>
            <a:r>
              <a:rPr lang="tr-TR" dirty="0" err="1"/>
              <a:t>Megela’da</a:t>
            </a:r>
            <a:r>
              <a:rPr lang="tr-TR" dirty="0"/>
              <a:t> bu konuyu ‘Güvenilir Makine Kurulumu’ temelinde ele alarak kendi eğrisini oluşturmuş.</a:t>
            </a:r>
          </a:p>
          <a:p>
            <a:endParaRPr lang="tr-TR" dirty="0"/>
          </a:p>
          <a:p>
            <a:r>
              <a:rPr lang="tr-TR" dirty="0"/>
              <a:t>Y ekseninde gördüğünüz kısım makine </a:t>
            </a:r>
            <a:r>
              <a:rPr lang="tr-TR" dirty="0" err="1"/>
              <a:t>kondüsyonunu</a:t>
            </a:r>
            <a:r>
              <a:rPr lang="tr-TR" dirty="0"/>
              <a:t> temsil eder. Makinenin arızaya karşı direnci gibi düşünebilirsiniz. Başlangıçta %100, çünkü makine henüz operasyonda değil. Bu 1. fazı temsil eder. 2, 3, 4, 5 şeklinde ilerleyecek.</a:t>
            </a:r>
          </a:p>
          <a:p>
            <a:endParaRPr lang="tr-TR" dirty="0"/>
          </a:p>
          <a:p>
            <a:r>
              <a:rPr lang="tr-TR" dirty="0"/>
              <a:t>X ekseninde ise zaman dilimini görebilirsiniz. 1 ve 2 fazları </a:t>
            </a:r>
            <a:r>
              <a:rPr lang="tr-TR" dirty="0" err="1"/>
              <a:t>proaktif</a:t>
            </a:r>
            <a:r>
              <a:rPr lang="tr-TR" dirty="0"/>
              <a:t>, 3, 4 ve 5 fazları ise kestirimci olarak adlandırılabilir. Dizayn, satın alma, taşıma, depolama vb. kavramları da bu eksende değerlendireceğiz.</a:t>
            </a:r>
          </a:p>
          <a:p>
            <a:endParaRPr lang="tr-TR" dirty="0"/>
          </a:p>
          <a:p>
            <a:pPr marL="0" indent="0">
              <a:buNone/>
            </a:pPr>
            <a:r>
              <a:rPr lang="tr-TR" dirty="0"/>
              <a:t>1. Fazda makine arızaya karşı %100 dirençli çünkü henüz tasarım ve satın alma aşamasında. Henüz makine çalışmıyor. </a:t>
            </a:r>
          </a:p>
          <a:p>
            <a:pPr marL="228600" indent="-228600">
              <a:buAutoNum type="arabicPeriod"/>
            </a:pPr>
            <a:endParaRPr lang="tr-TR" dirty="0"/>
          </a:p>
          <a:p>
            <a:pPr marL="0" indent="0">
              <a:buNone/>
            </a:pPr>
            <a:r>
              <a:rPr lang="tr-TR" dirty="0"/>
              <a:t>2. fazda ise artık hassas kurulum aşamaları başlıyor. Bu aşamada çok fazla detay var ve hepsiyle ilgili prosedürler mevcut. Bu işin ne şekilde yapılmasının uygun olduğunu gösteren prosedürler. Kaldırma/taşıma, zemin hazırlama, dengeleme, seviye ayarları, düzlemsellik ayarları, şaft hizalama, boru gerilimi…. Şeklinde ilerliyor.</a:t>
            </a:r>
          </a:p>
          <a:p>
            <a:pPr marL="228600" indent="-228600">
              <a:buAutoNum type="arabicPeriod"/>
            </a:pPr>
            <a:endParaRPr lang="tr-TR" dirty="0"/>
          </a:p>
          <a:p>
            <a:pPr marL="0" indent="0">
              <a:buNone/>
            </a:pPr>
            <a:r>
              <a:rPr lang="tr-TR" dirty="0"/>
              <a:t>Sonrasında ise ‘devreye alma’ geliyor. Bu aşamada bir takım testlerin yapılması gerekiyor. Dönel kısım kontrolleri, emiş ve basma hattı bağlantıları, elektriksel kontroller, dönme yönü, dinamik ölçümler gibi kontrolleri yapıyoruz.</a:t>
            </a:r>
          </a:p>
          <a:p>
            <a:pPr marL="0" indent="0">
              <a:buNone/>
            </a:pPr>
            <a:endParaRPr lang="tr-TR" dirty="0"/>
          </a:p>
          <a:p>
            <a:pPr marL="0" indent="0">
              <a:buNone/>
            </a:pPr>
            <a:r>
              <a:rPr lang="tr-TR" dirty="0"/>
              <a:t>3. Fazda artık ekipman çalışmaya başlıyor! En önemli kısım! Şimdi makine kuruldu, devreye alma testleri gerçekleştirildi, düğmeye basıp gerçek şartlar altında çalışma kısmına geldik. İşte bu kısımda potansiyel bir arızanın oluşma ihtimali başlıyor. Artık makine devrede, tasarlandığı amaca hizmet etmek üzere çalışıyor. Bu aşamada bir çok yeni teknolojiyi kullanarak arızaları tespit edebilmek mümkün. Titreşim analizi, </a:t>
            </a:r>
            <a:r>
              <a:rPr lang="tr-TR" dirty="0" err="1"/>
              <a:t>ultrasonik</a:t>
            </a:r>
            <a:r>
              <a:rPr lang="tr-TR" dirty="0"/>
              <a:t> ölçümler, görüntü işleme teknolojisi vb. </a:t>
            </a:r>
          </a:p>
          <a:p>
            <a:pPr marL="0" indent="0">
              <a:buNone/>
            </a:pPr>
            <a:r>
              <a:rPr lang="tr-TR" dirty="0"/>
              <a:t>---------</a:t>
            </a:r>
          </a:p>
          <a:p>
            <a:pPr marL="0" indent="0">
              <a:buNone/>
            </a:pPr>
            <a:r>
              <a:rPr lang="tr-TR" dirty="0"/>
              <a:t>1. Kısımı detaylandıralım;</a:t>
            </a:r>
          </a:p>
          <a:p>
            <a:pPr marL="0" indent="0">
              <a:buNone/>
            </a:pPr>
            <a:r>
              <a:rPr lang="tr-TR" dirty="0"/>
              <a:t>- Kötü tasarım makinenin çalışmasını etkiler mi? Kesinlikle evet! Hatalı dizayn ve yetersiz </a:t>
            </a:r>
            <a:r>
              <a:rPr lang="tr-TR" dirty="0" err="1"/>
              <a:t>tahminleme</a:t>
            </a:r>
            <a:r>
              <a:rPr lang="tr-TR" dirty="0"/>
              <a:t> gerçek koşullarla buluştuğunda ciddi sorunların meydana geldiğini görebilirsiniz.</a:t>
            </a:r>
          </a:p>
          <a:p>
            <a:pPr marL="0" indent="0">
              <a:buNone/>
            </a:pPr>
            <a:endParaRPr lang="tr-TR" dirty="0"/>
          </a:p>
          <a:p>
            <a:pPr marL="0" indent="0">
              <a:buNone/>
            </a:pPr>
            <a:r>
              <a:rPr lang="tr-TR" dirty="0"/>
              <a:t>- Satın alma departmanı bu süreci etkileyebilir mi? Kesinlikle evet! Aynı işi yaptığını düşündüğü daha ucuz bir ekipmanı tercih eden, firma bütçesini korumaya çalışan! bir satın almacı bu süreci olumsuz etkileyebilir!</a:t>
            </a:r>
          </a:p>
          <a:p>
            <a:pPr marL="0" indent="0">
              <a:buNone/>
            </a:pPr>
            <a:endParaRPr lang="tr-TR" dirty="0"/>
          </a:p>
          <a:p>
            <a:pPr marL="0" indent="0">
              <a:buNone/>
            </a:pPr>
            <a:r>
              <a:rPr lang="tr-TR" dirty="0"/>
              <a:t>- Taşıma süreci olumsuz etkileyebilir mi? Kesinlikle evet! Taşırken düşürmek, herhangi bir yere çarpma ve kimse görmeden devam etmek…</a:t>
            </a:r>
          </a:p>
          <a:p>
            <a:pPr marL="0" indent="0">
              <a:buNone/>
            </a:pPr>
            <a:endParaRPr lang="tr-TR" dirty="0"/>
          </a:p>
          <a:p>
            <a:pPr marL="0" indent="0">
              <a:buNone/>
            </a:pPr>
            <a:r>
              <a:rPr lang="tr-TR" dirty="0"/>
              <a:t>- Depolama ve koruma bu süreci etkileyebilir! Doğru şekilde, doğru yerde depolanmayan ekipman ve bileşenler henüz hiç çalışmadan arızalanabilir. Rulmanlar sürekli aynı şekilde depolanırsa bozulabilir, yüksek nemli ortamda düzgün korunmayan ekipman hiç çalışmadan paslanabilir. Yeni alınmış bir ekipman daha hiç çalıştırılmadan arızaya karşı potansiyel direncini %100’den düşürmeye başlar! Bu çok ciddi bir durum! (8 hafta gemi yolculuğu ile USA’den </a:t>
            </a:r>
            <a:r>
              <a:rPr lang="tr-TR" dirty="0" err="1"/>
              <a:t>Australia’ya</a:t>
            </a:r>
            <a:r>
              <a:rPr lang="tr-TR" dirty="0"/>
              <a:t> giden CAT kazıcının taşıyıcı rulmanı, tamamen paslanmıştı hikayesi. İşin gecikme süresi, kaybolan para, kaybolan iş gücü…)</a:t>
            </a:r>
          </a:p>
          <a:p>
            <a:pPr marL="0" indent="0">
              <a:buNone/>
            </a:pPr>
            <a:r>
              <a:rPr lang="tr-TR" dirty="0"/>
              <a:t>--------</a:t>
            </a:r>
          </a:p>
          <a:p>
            <a:pPr marL="0" indent="0">
              <a:buNone/>
            </a:pPr>
            <a:r>
              <a:rPr lang="tr-TR" dirty="0"/>
              <a:t>2. Kısımı detaylandıralım;</a:t>
            </a:r>
          </a:p>
          <a:p>
            <a:pPr marL="0" indent="0">
              <a:buNone/>
            </a:pPr>
            <a:r>
              <a:rPr lang="tr-TR" dirty="0"/>
              <a:t>- Kaldırma operasyonlarının önemi! Basit ama prosedürleri uygulamadan yapıldığında ciddi hasarlar verebilir. (Almanya’da 6 tonluk çift yataklı bir elektrik motorunun şaftlardan kaldırıldığını gördüm hikayesi, şaft muz gibi büküldü! Motor havada yaylanıyordu, geldiği gibi geri gitti ve ciddi maliyetlere neden oldu)</a:t>
            </a:r>
          </a:p>
          <a:p>
            <a:pPr marL="0" indent="0">
              <a:buNone/>
            </a:pPr>
            <a:endParaRPr lang="tr-TR" dirty="0"/>
          </a:p>
          <a:p>
            <a:pPr marL="0" indent="0">
              <a:buNone/>
            </a:pPr>
            <a:r>
              <a:rPr lang="tr-TR" dirty="0"/>
              <a:t>Bu ve diğer tüm aşamalar, hizalama, seviye, kaide </a:t>
            </a:r>
            <a:r>
              <a:rPr lang="tr-TR" dirty="0" err="1"/>
              <a:t>düzlemselliği</a:t>
            </a:r>
            <a:r>
              <a:rPr lang="tr-TR" dirty="0"/>
              <a:t>, balans vb. yerinde yapılmalıdır! Makinenin atölyede ne kadar hassas hizalandığının bir önemi yoktur. Hatalı borulama bu hizalamayı mutlaka bozulacaktır. Atölyede alınan balansın montaj sonrasında garantisi yoktur, yerinde ve gerçek şartlar yapılmalıdır!</a:t>
            </a:r>
          </a:p>
          <a:p>
            <a:pPr marL="0" indent="0">
              <a:buNone/>
            </a:pPr>
            <a:endParaRPr lang="tr-TR" dirty="0"/>
          </a:p>
          <a:p>
            <a:pPr marL="0" indent="0">
              <a:buNone/>
            </a:pPr>
            <a:r>
              <a:rPr lang="tr-TR" dirty="0"/>
              <a:t>İşte tüm kontroller sonrasında makine devreye alındığında en önemli kısım gelir; Dinamik Ölçümler! Dinamik ölçüm, makine hizalandıktan sonra çalıştığında hala hizada kalıp kalmadığını size gösterebilir! Her şeyi doğru yaptıysanız, hala doğru çalıştığını size gösterebilecek bir teknoloji.</a:t>
            </a:r>
          </a:p>
          <a:p>
            <a:pPr marL="0" indent="0">
              <a:buNone/>
            </a:pPr>
            <a:endParaRPr lang="tr-TR" dirty="0"/>
          </a:p>
          <a:p>
            <a:pPr marL="0" indent="0">
              <a:buNone/>
            </a:pPr>
            <a:r>
              <a:rPr lang="tr-TR" dirty="0"/>
              <a:t>2. ve 3. fazlar arasında gördüğümüz mavi oklar, maalesef bugün tüm dünya endüstrisinin gerçekte bulunduğu nokta. Makine çalıştıktan sonra yaptığımız tespitler; artan sıcaklık, titreşim değerleri vb. bir sorun olduğunu gösterir. Maalesef bu aşamada doğru prosedürleri izlediğinizden emin olmak zorunda kalırsınız! </a:t>
            </a:r>
          </a:p>
          <a:p>
            <a:pPr marL="0" indent="0">
              <a:buNone/>
            </a:pPr>
            <a:endParaRPr lang="tr-TR" dirty="0"/>
          </a:p>
          <a:p>
            <a:pPr marL="0" indent="0">
              <a:buNone/>
            </a:pPr>
            <a:endParaRPr lang="tr-TR" dirty="0"/>
          </a:p>
          <a:p>
            <a:pPr marL="0" indent="0">
              <a:buNone/>
            </a:pPr>
            <a:endParaRPr lang="tr-TR" dirty="0"/>
          </a:p>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7</a:t>
            </a:fld>
            <a:endParaRPr lang="tr-TR"/>
          </a:p>
        </p:txBody>
      </p:sp>
    </p:spTree>
    <p:extLst>
      <p:ext uri="{BB962C8B-B14F-4D97-AF65-F5344CB8AC3E}">
        <p14:creationId xmlns:p14="http://schemas.microsoft.com/office/powerpoint/2010/main" val="258835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Kaide bir şeyi üzerine inşa ettiğin temeldir. Her şeyin başladığı noktadır.</a:t>
            </a:r>
          </a:p>
          <a:p>
            <a:endParaRPr lang="tr-TR" dirty="0"/>
          </a:p>
          <a:p>
            <a:r>
              <a:rPr lang="tr-TR" dirty="0"/>
              <a:t>Kendi evinizin temeli nasıl olsun isterdiniz? Zemini hakkında bir düşünün? Özellikle de son zamanlarda yaşanan onca şeyden sonra…</a:t>
            </a:r>
          </a:p>
          <a:p>
            <a:endParaRPr lang="tr-TR" dirty="0"/>
          </a:p>
          <a:p>
            <a:r>
              <a:rPr lang="tr-TR" dirty="0"/>
              <a:t>Kaide tasarımları için bir çok standart ve kural mevcut. Endüstriyel ekipmanda 3 kat, dişli kompresörde 5 kat ağır kaide tasarlanmalıdır!</a:t>
            </a:r>
          </a:p>
          <a:p>
            <a:endParaRPr lang="tr-TR" dirty="0"/>
          </a:p>
          <a:p>
            <a:r>
              <a:rPr lang="tr-TR" dirty="0"/>
              <a:t>Operasyondan gelen tüm dinamik yüklerin, şokların, kuvvetlerin, doğal frekansların! ve ağırlığın kaideye aktarılarak sönümlenmesi gerekir, kaide bu nedenle vardır. Kaide nerede olacak; açık alan mı, kimyasal ortam mı, nemli ortam mı?</a:t>
            </a:r>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8</a:t>
            </a:fld>
            <a:endParaRPr lang="tr-TR"/>
          </a:p>
        </p:txBody>
      </p:sp>
    </p:spTree>
    <p:extLst>
      <p:ext uri="{BB962C8B-B14F-4D97-AF65-F5344CB8AC3E}">
        <p14:creationId xmlns:p14="http://schemas.microsoft.com/office/powerpoint/2010/main" val="151931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de bu kaideler var. Tak çalıştır kaideler! Kesinlikle doğru bir yaklaşım değil!</a:t>
            </a:r>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74920A44-AEDA-4746-A7F9-33189587C69D}" type="slidenum">
              <a:rPr lang="tr-TR" smtClean="0"/>
              <a:t>9</a:t>
            </a:fld>
            <a:endParaRPr lang="tr-TR"/>
          </a:p>
        </p:txBody>
      </p:sp>
    </p:spTree>
    <p:extLst>
      <p:ext uri="{BB962C8B-B14F-4D97-AF65-F5344CB8AC3E}">
        <p14:creationId xmlns:p14="http://schemas.microsoft.com/office/powerpoint/2010/main" val="425149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Kaidelerin bakımları olmalıdır. </a:t>
            </a:r>
          </a:p>
          <a:p>
            <a:pPr marL="171450" indent="-171450">
              <a:buFontTx/>
              <a:buChar char="-"/>
            </a:pPr>
            <a:r>
              <a:rPr lang="tr-TR" dirty="0"/>
              <a:t>Temizlik: Önemlidir çünkü görsel analiz yapılmalıdır. Nem, kimyasal, yağ teması gibi durumlar kaidenin zamanla aşınmasına neden olabilir.</a:t>
            </a:r>
          </a:p>
          <a:p>
            <a:pPr marL="171450" indent="-171450">
              <a:buFontTx/>
              <a:buChar char="-"/>
            </a:pPr>
            <a:r>
              <a:rPr lang="tr-TR" dirty="0"/>
              <a:t>Görsel Analizler: Kaideler statik değildir, dinamiktir! Zamanla değişir, üzerine etkiyen kuvvetlerden etkilenir ve zamanla değişirler.</a:t>
            </a:r>
          </a:p>
          <a:p>
            <a:pPr marL="171450" indent="-171450">
              <a:buFontTx/>
              <a:buChar char="-"/>
            </a:pPr>
            <a:r>
              <a:rPr lang="tr-TR" dirty="0"/>
              <a:t>Titreşim Analizi: Zamanla hasar gören kaidelerde doğal frekans aralığının değişmesi ve rezonans problemlerinin meydana gelmesi doğaldır. </a:t>
            </a:r>
          </a:p>
          <a:p>
            <a:pPr marL="171450" indent="-171450">
              <a:buFontTx/>
              <a:buChar char="-"/>
            </a:pPr>
            <a:r>
              <a:rPr lang="tr-TR" dirty="0"/>
              <a:t>Bağlantı Kontrolleri: Cıvatalar titreşimlerin etkisi ile gevşeyebilir. </a:t>
            </a:r>
          </a:p>
          <a:p>
            <a:pPr marL="171450" indent="-171450">
              <a:buFontTx/>
              <a:buChar char="-"/>
            </a:pPr>
            <a:r>
              <a:rPr lang="tr-TR" b="0" dirty="0"/>
              <a:t>Kaynak Kalite: Yüksek titreşimler, metal burkulma/yorulmaları sonucunda, kaidenin kaynaklarında çatlamalar meydana gelebilir.</a:t>
            </a:r>
          </a:p>
          <a:p>
            <a:pPr marL="171450" indent="-171450">
              <a:buFontTx/>
              <a:buChar char="-"/>
            </a:pPr>
            <a:endParaRPr lang="tr-TR" dirty="0"/>
          </a:p>
          <a:p>
            <a:pPr marL="171450" indent="-171450">
              <a:buFontTx/>
              <a:buChar char="-"/>
            </a:pPr>
            <a:endParaRPr lang="tr-TR" dirty="0"/>
          </a:p>
          <a:p>
            <a:pPr marL="0" indent="0">
              <a:buFontTx/>
              <a:buNone/>
            </a:pPr>
            <a:r>
              <a:rPr lang="tr-TR" dirty="0"/>
              <a:t>!!vibrasyon takozları, hidrolik damperler vb. Plastik kökenli!</a:t>
            </a:r>
          </a:p>
        </p:txBody>
      </p:sp>
      <p:sp>
        <p:nvSpPr>
          <p:cNvPr id="4" name="Slayt Numarası Yer Tutucusu 3"/>
          <p:cNvSpPr>
            <a:spLocks noGrp="1"/>
          </p:cNvSpPr>
          <p:nvPr>
            <p:ph type="sldNum" sz="quarter" idx="5"/>
          </p:nvPr>
        </p:nvSpPr>
        <p:spPr/>
        <p:txBody>
          <a:bodyPr/>
          <a:lstStyle/>
          <a:p>
            <a:fld id="{74920A44-AEDA-4746-A7F9-33189587C69D}" type="slidenum">
              <a:rPr lang="tr-TR" smtClean="0"/>
              <a:t>10</a:t>
            </a:fld>
            <a:endParaRPr lang="tr-TR"/>
          </a:p>
        </p:txBody>
      </p:sp>
    </p:spTree>
    <p:extLst>
      <p:ext uri="{BB962C8B-B14F-4D97-AF65-F5344CB8AC3E}">
        <p14:creationId xmlns:p14="http://schemas.microsoft.com/office/powerpoint/2010/main" val="133034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9.emf"/><Relationship Id="rId10" Type="http://schemas.openxmlformats.org/officeDocument/2006/relationships/image" Target="../media/image23.png"/><Relationship Id="rId4" Type="http://schemas.openxmlformats.org/officeDocument/2006/relationships/image" Target="../media/image8.emf"/><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g"/><Relationship Id="rId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9.emf"/><Relationship Id="rId10" Type="http://schemas.openxmlformats.org/officeDocument/2006/relationships/image" Target="../media/image29.Jpg"/><Relationship Id="rId4" Type="http://schemas.openxmlformats.org/officeDocument/2006/relationships/image" Target="../media/image8.emf"/><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pic>
        <p:nvPicPr>
          <p:cNvPr id="4" name="Resim 3">
            <a:extLst>
              <a:ext uri="{FF2B5EF4-FFF2-40B4-BE49-F238E27FC236}">
                <a16:creationId xmlns:a16="http://schemas.microsoft.com/office/drawing/2014/main" id="{89B2A73C-70D5-4E54-82D4-A3B1FD1B0013}"/>
              </a:ext>
            </a:extLst>
          </p:cNvPr>
          <p:cNvPicPr>
            <a:picLocks noChangeAspect="1"/>
          </p:cNvPicPr>
          <p:nvPr/>
        </p:nvPicPr>
        <p:blipFill>
          <a:blip r:embed="rId4"/>
          <a:stretch>
            <a:fillRect/>
          </a:stretch>
        </p:blipFill>
        <p:spPr>
          <a:xfrm>
            <a:off x="259575" y="6172515"/>
            <a:ext cx="1440000" cy="460118"/>
          </a:xfrm>
          <a:prstGeom prst="rect">
            <a:avLst/>
          </a:prstGeom>
        </p:spPr>
      </p:pic>
      <p:pic>
        <p:nvPicPr>
          <p:cNvPr id="5" name="Resim 4">
            <a:extLst>
              <a:ext uri="{FF2B5EF4-FFF2-40B4-BE49-F238E27FC236}">
                <a16:creationId xmlns:a16="http://schemas.microsoft.com/office/drawing/2014/main" id="{50F050F0-ECE1-441D-9FC2-FDDAAA197367}"/>
              </a:ext>
            </a:extLst>
          </p:cNvPr>
          <p:cNvPicPr>
            <a:picLocks noChangeAspect="1"/>
          </p:cNvPicPr>
          <p:nvPr/>
        </p:nvPicPr>
        <p:blipFill>
          <a:blip r:embed="rId5"/>
          <a:stretch>
            <a:fillRect/>
          </a:stretch>
        </p:blipFill>
        <p:spPr>
          <a:xfrm>
            <a:off x="10616866" y="6279888"/>
            <a:ext cx="1440000" cy="316885"/>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6"/>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1" name="Resim 10">
            <a:extLst>
              <a:ext uri="{FF2B5EF4-FFF2-40B4-BE49-F238E27FC236}">
                <a16:creationId xmlns:a16="http://schemas.microsoft.com/office/drawing/2014/main" id="{37A35BA6-70F7-4663-A54C-BAE7B4F6BFB7}"/>
              </a:ext>
            </a:extLst>
          </p:cNvPr>
          <p:cNvPicPr>
            <a:picLocks noChangeAspect="1"/>
          </p:cNvPicPr>
          <p:nvPr/>
        </p:nvPicPr>
        <p:blipFill>
          <a:blip r:embed="rId8"/>
          <a:stretch>
            <a:fillRect/>
          </a:stretch>
        </p:blipFill>
        <p:spPr>
          <a:xfrm>
            <a:off x="259575" y="6172515"/>
            <a:ext cx="1440000" cy="460118"/>
          </a:xfrm>
          <a:prstGeom prst="rect">
            <a:avLst/>
          </a:prstGeom>
        </p:spPr>
      </p:pic>
      <p:pic>
        <p:nvPicPr>
          <p:cNvPr id="12" name="Resim 11">
            <a:extLst>
              <a:ext uri="{FF2B5EF4-FFF2-40B4-BE49-F238E27FC236}">
                <a16:creationId xmlns:a16="http://schemas.microsoft.com/office/drawing/2014/main" id="{B029E3F0-7A41-44F6-B9A6-CB496D789646}"/>
              </a:ext>
            </a:extLst>
          </p:cNvPr>
          <p:cNvPicPr>
            <a:picLocks noChangeAspect="1"/>
          </p:cNvPicPr>
          <p:nvPr/>
        </p:nvPicPr>
        <p:blipFill>
          <a:blip r:embed="rId9"/>
          <a:stretch>
            <a:fillRect/>
          </a:stretch>
        </p:blipFill>
        <p:spPr>
          <a:xfrm>
            <a:off x="10616866" y="6279888"/>
            <a:ext cx="1440000" cy="316885"/>
          </a:xfrm>
          <a:prstGeom prst="rect">
            <a:avLst/>
          </a:prstGeom>
        </p:spPr>
      </p:pic>
      <p:pic>
        <p:nvPicPr>
          <p:cNvPr id="4" name="IMG_9636">
            <a:hlinkClick r:id="" action="ppaction://media"/>
            <a:extLst>
              <a:ext uri="{FF2B5EF4-FFF2-40B4-BE49-F238E27FC236}">
                <a16:creationId xmlns:a16="http://schemas.microsoft.com/office/drawing/2014/main" id="{A654F841-3DB1-4843-9348-CA8CD80CAC6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253857" y="1407133"/>
            <a:ext cx="2919172" cy="5189640"/>
          </a:xfrm>
          <a:prstGeom prst="rect">
            <a:avLst/>
          </a:prstGeom>
        </p:spPr>
      </p:pic>
      <p:sp>
        <p:nvSpPr>
          <p:cNvPr id="13" name="Title 1">
            <a:extLst>
              <a:ext uri="{FF2B5EF4-FFF2-40B4-BE49-F238E27FC236}">
                <a16:creationId xmlns:a16="http://schemas.microsoft.com/office/drawing/2014/main" id="{9385F801-3CC7-4370-AF99-7DE0B0D0C5CD}"/>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Kaide Bakımları</a:t>
            </a:r>
            <a:endParaRPr lang="en-GB" sz="4400" b="1" dirty="0">
              <a:solidFill>
                <a:schemeClr val="accent2"/>
              </a:solidFill>
              <a:latin typeface="+mj-lt"/>
            </a:endParaRPr>
          </a:p>
        </p:txBody>
      </p:sp>
      <p:sp>
        <p:nvSpPr>
          <p:cNvPr id="14" name="Content Placeholder 2">
            <a:extLst>
              <a:ext uri="{FF2B5EF4-FFF2-40B4-BE49-F238E27FC236}">
                <a16:creationId xmlns:a16="http://schemas.microsoft.com/office/drawing/2014/main" id="{640FFD54-5E61-4822-B37E-65EFEB1E8677}"/>
              </a:ext>
            </a:extLst>
          </p:cNvPr>
          <p:cNvSpPr txBox="1">
            <a:spLocks/>
          </p:cNvSpPr>
          <p:nvPr/>
        </p:nvSpPr>
        <p:spPr>
          <a:xfrm>
            <a:off x="486695" y="1359271"/>
            <a:ext cx="10375580"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buFont typeface="Wingdings" panose="05000000000000000000" pitchFamily="2" charset="2"/>
              <a:buChar char="ü"/>
            </a:pPr>
            <a:r>
              <a:rPr lang="tr-TR" sz="2400" dirty="0">
                <a:latin typeface="+mj-lt"/>
              </a:rPr>
              <a:t>Periyodik Temizlik</a:t>
            </a:r>
            <a:endParaRPr lang="sv-SE" sz="2400" dirty="0">
              <a:latin typeface="+mj-lt"/>
            </a:endParaRPr>
          </a:p>
          <a:p>
            <a:pPr>
              <a:buClr>
                <a:schemeClr val="accent2"/>
              </a:buClr>
              <a:buFont typeface="Wingdings" panose="05000000000000000000" pitchFamily="2" charset="2"/>
              <a:buChar char="ü"/>
            </a:pPr>
            <a:r>
              <a:rPr lang="tr-TR" sz="2400" dirty="0">
                <a:latin typeface="+mj-lt"/>
              </a:rPr>
              <a:t>Periyodik Görsel İnceleme</a:t>
            </a:r>
            <a:endParaRPr lang="sv-SE" sz="2400" dirty="0">
              <a:latin typeface="+mj-lt"/>
            </a:endParaRPr>
          </a:p>
          <a:p>
            <a:pPr>
              <a:buClr>
                <a:schemeClr val="accent2"/>
              </a:buClr>
              <a:buFont typeface="Wingdings" panose="05000000000000000000" pitchFamily="2" charset="2"/>
              <a:buChar char="ü"/>
            </a:pPr>
            <a:r>
              <a:rPr lang="tr-TR" sz="2400" dirty="0">
                <a:latin typeface="+mj-lt"/>
              </a:rPr>
              <a:t>Titreşim Analizi</a:t>
            </a:r>
            <a:endParaRPr lang="sv-SE" sz="2400" dirty="0">
              <a:latin typeface="+mj-lt"/>
            </a:endParaRPr>
          </a:p>
          <a:p>
            <a:pPr>
              <a:buClr>
                <a:schemeClr val="accent2"/>
              </a:buClr>
              <a:buFont typeface="Wingdings" panose="05000000000000000000" pitchFamily="2" charset="2"/>
              <a:buChar char="ü"/>
            </a:pPr>
            <a:r>
              <a:rPr lang="tr-TR" sz="2400" dirty="0">
                <a:latin typeface="+mj-lt"/>
              </a:rPr>
              <a:t>Bağlantı </a:t>
            </a:r>
            <a:r>
              <a:rPr lang="tr-TR" sz="2400" dirty="0" err="1">
                <a:latin typeface="+mj-lt"/>
              </a:rPr>
              <a:t>Tork</a:t>
            </a:r>
            <a:r>
              <a:rPr lang="tr-TR" sz="2400" dirty="0">
                <a:latin typeface="+mj-lt"/>
              </a:rPr>
              <a:t> Kontrolü</a:t>
            </a:r>
          </a:p>
          <a:p>
            <a:pPr>
              <a:buClr>
                <a:schemeClr val="accent2"/>
              </a:buClr>
              <a:buFont typeface="Wingdings" panose="05000000000000000000" pitchFamily="2" charset="2"/>
              <a:buChar char="ü"/>
            </a:pPr>
            <a:r>
              <a:rPr lang="tr-TR" sz="2400" dirty="0">
                <a:latin typeface="+mj-lt"/>
              </a:rPr>
              <a:t>Kaynak Bağlantı Kalite Testi</a:t>
            </a:r>
            <a:endParaRPr lang="sv-SE" sz="2400" dirty="0">
              <a:latin typeface="+mj-lt"/>
            </a:endParaRPr>
          </a:p>
        </p:txBody>
      </p:sp>
    </p:spTree>
    <p:extLst>
      <p:ext uri="{BB962C8B-B14F-4D97-AF65-F5344CB8AC3E}">
        <p14:creationId xmlns:p14="http://schemas.microsoft.com/office/powerpoint/2010/main" val="429097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619" y="-1210963"/>
            <a:ext cx="3768755" cy="5326929"/>
          </a:xfrm>
          <a:prstGeom prst="rect">
            <a:avLst/>
          </a:prstGeom>
        </p:spPr>
      </p:pic>
      <p:sp>
        <p:nvSpPr>
          <p:cNvPr id="14" name="Metin kutusu 13">
            <a:extLst>
              <a:ext uri="{FF2B5EF4-FFF2-40B4-BE49-F238E27FC236}">
                <a16:creationId xmlns:a16="http://schemas.microsoft.com/office/drawing/2014/main" id="{4E975569-9E97-4456-4A35-F7A91DABFFFE}"/>
              </a:ext>
            </a:extLst>
          </p:cNvPr>
          <p:cNvSpPr txBox="1"/>
          <p:nvPr/>
        </p:nvSpPr>
        <p:spPr>
          <a:xfrm>
            <a:off x="3101548" y="2631989"/>
            <a:ext cx="6487296" cy="923330"/>
          </a:xfrm>
          <a:prstGeom prst="rect">
            <a:avLst/>
          </a:prstGeom>
          <a:noFill/>
        </p:spPr>
        <p:txBody>
          <a:bodyPr wrap="square" rtlCol="0">
            <a:spAutoFit/>
          </a:bodyPr>
          <a:lstStyle/>
          <a:p>
            <a:endParaRPr lang="tr-TR" sz="5400" b="1" dirty="0">
              <a:solidFill>
                <a:schemeClr val="bg1"/>
              </a:solidFill>
            </a:endParaRPr>
          </a:p>
        </p:txBody>
      </p:sp>
      <p:sp>
        <p:nvSpPr>
          <p:cNvPr id="15" name="Metin kutusu 14">
            <a:extLst>
              <a:ext uri="{FF2B5EF4-FFF2-40B4-BE49-F238E27FC236}">
                <a16:creationId xmlns:a16="http://schemas.microsoft.com/office/drawing/2014/main" id="{C006C6F2-1D39-8A95-BEFE-E0BCCF925C5C}"/>
              </a:ext>
            </a:extLst>
          </p:cNvPr>
          <p:cNvSpPr txBox="1"/>
          <p:nvPr/>
        </p:nvSpPr>
        <p:spPr>
          <a:xfrm>
            <a:off x="939797" y="4115966"/>
            <a:ext cx="10312400" cy="830997"/>
          </a:xfrm>
          <a:prstGeom prst="rect">
            <a:avLst/>
          </a:prstGeom>
          <a:noFill/>
        </p:spPr>
        <p:txBody>
          <a:bodyPr wrap="square" rtlCol="0">
            <a:spAutoFit/>
          </a:bodyPr>
          <a:lstStyle/>
          <a:p>
            <a:pPr algn="ctr"/>
            <a:r>
              <a:rPr lang="tr-TR" sz="4800" b="1" dirty="0">
                <a:solidFill>
                  <a:schemeClr val="bg1"/>
                </a:solidFill>
                <a:cs typeface="Arial"/>
              </a:rPr>
              <a:t>KURULUMUN TEMEL TAŞLARI</a:t>
            </a:r>
            <a:endParaRPr lang="tr-TR" sz="4800" b="1" dirty="0">
              <a:solidFill>
                <a:schemeClr val="bg1"/>
              </a:solidFill>
            </a:endParaRPr>
          </a:p>
        </p:txBody>
      </p:sp>
      <p:pic>
        <p:nvPicPr>
          <p:cNvPr id="3" name="Resim 2">
            <a:extLst>
              <a:ext uri="{FF2B5EF4-FFF2-40B4-BE49-F238E27FC236}">
                <a16:creationId xmlns:a16="http://schemas.microsoft.com/office/drawing/2014/main" id="{EA700756-A8FB-426F-A040-DE8DF5452094}"/>
              </a:ext>
            </a:extLst>
          </p:cNvPr>
          <p:cNvPicPr>
            <a:picLocks noChangeAspect="1"/>
          </p:cNvPicPr>
          <p:nvPr/>
        </p:nvPicPr>
        <p:blipFill rotWithShape="1">
          <a:blip r:embed="rId5"/>
          <a:srcRect b="31093"/>
          <a:stretch/>
        </p:blipFill>
        <p:spPr>
          <a:xfrm>
            <a:off x="2491729" y="2789305"/>
            <a:ext cx="3439779" cy="757355"/>
          </a:xfrm>
          <a:prstGeom prst="rect">
            <a:avLst/>
          </a:prstGeom>
        </p:spPr>
      </p:pic>
      <p:pic>
        <p:nvPicPr>
          <p:cNvPr id="6" name="Resim 5">
            <a:extLst>
              <a:ext uri="{FF2B5EF4-FFF2-40B4-BE49-F238E27FC236}">
                <a16:creationId xmlns:a16="http://schemas.microsoft.com/office/drawing/2014/main" id="{02DC038A-18F0-460F-A3F4-5186B21832FF}"/>
              </a:ext>
            </a:extLst>
          </p:cNvPr>
          <p:cNvPicPr>
            <a:picLocks noChangeAspect="1"/>
          </p:cNvPicPr>
          <p:nvPr/>
        </p:nvPicPr>
        <p:blipFill>
          <a:blip r:embed="rId6"/>
          <a:stretch>
            <a:fillRect/>
          </a:stretch>
        </p:blipFill>
        <p:spPr>
          <a:xfrm>
            <a:off x="6345197" y="2713800"/>
            <a:ext cx="3441600" cy="757356"/>
          </a:xfrm>
          <a:prstGeom prst="rect">
            <a:avLst/>
          </a:prstGeom>
        </p:spPr>
      </p:pic>
      <p:cxnSp>
        <p:nvCxnSpPr>
          <p:cNvPr id="10" name="Düz Bağlayıcı 9">
            <a:extLst>
              <a:ext uri="{FF2B5EF4-FFF2-40B4-BE49-F238E27FC236}">
                <a16:creationId xmlns:a16="http://schemas.microsoft.com/office/drawing/2014/main" id="{73397EC6-CC18-4DFA-B68A-DACC7086FC24}"/>
              </a:ext>
            </a:extLst>
          </p:cNvPr>
          <p:cNvCxnSpPr/>
          <p:nvPr/>
        </p:nvCxnSpPr>
        <p:spPr>
          <a:xfrm>
            <a:off x="6158932" y="2472267"/>
            <a:ext cx="0" cy="13914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771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4D4FA091-2777-418C-B53D-21888F8D8E02}"/>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F23CDEED-0A9A-49B0-8232-523CAC11F37D}"/>
              </a:ext>
            </a:extLst>
          </p:cNvPr>
          <p:cNvPicPr>
            <a:picLocks noChangeAspect="1"/>
          </p:cNvPicPr>
          <p:nvPr/>
        </p:nvPicPr>
        <p:blipFill>
          <a:blip r:embed="rId7"/>
          <a:stretch>
            <a:fillRect/>
          </a:stretch>
        </p:blipFill>
        <p:spPr>
          <a:xfrm>
            <a:off x="10616866" y="6279888"/>
            <a:ext cx="1440000" cy="316885"/>
          </a:xfrm>
          <a:prstGeom prst="rect">
            <a:avLst/>
          </a:prstGeom>
        </p:spPr>
      </p:pic>
      <p:sp>
        <p:nvSpPr>
          <p:cNvPr id="17" name="Metin kutusu 16">
            <a:extLst>
              <a:ext uri="{FF2B5EF4-FFF2-40B4-BE49-F238E27FC236}">
                <a16:creationId xmlns:a16="http://schemas.microsoft.com/office/drawing/2014/main" id="{94365FFF-4F1A-4E36-8D36-EFBFF2CC9CF7}"/>
              </a:ext>
            </a:extLst>
          </p:cNvPr>
          <p:cNvSpPr txBox="1"/>
          <p:nvPr/>
        </p:nvSpPr>
        <p:spPr>
          <a:xfrm>
            <a:off x="696686" y="2489535"/>
            <a:ext cx="1722671" cy="646331"/>
          </a:xfrm>
          <a:prstGeom prst="rect">
            <a:avLst/>
          </a:prstGeom>
          <a:noFill/>
        </p:spPr>
        <p:txBody>
          <a:bodyPr wrap="square" rtlCol="0">
            <a:spAutoFit/>
          </a:bodyPr>
          <a:lstStyle/>
          <a:p>
            <a:r>
              <a:rPr lang="tr-TR" dirty="0">
                <a:latin typeface="+mj-lt"/>
                <a:sym typeface="Wingdings" panose="05000000000000000000" pitchFamily="2" charset="2"/>
              </a:rPr>
              <a:t>Seviye            </a:t>
            </a:r>
            <a:r>
              <a:rPr lang="tr-TR" dirty="0">
                <a:solidFill>
                  <a:schemeClr val="accent2"/>
                </a:solidFill>
                <a:latin typeface="+mj-lt"/>
                <a:sym typeface="Wingdings" panose="05000000000000000000" pitchFamily="2" charset="2"/>
              </a:rPr>
              <a:t></a:t>
            </a:r>
            <a:br>
              <a:rPr lang="tr-TR" dirty="0">
                <a:latin typeface="+mj-lt"/>
                <a:sym typeface="Wingdings" panose="05000000000000000000" pitchFamily="2" charset="2"/>
              </a:rPr>
            </a:br>
            <a:r>
              <a:rPr lang="tr-TR" dirty="0" err="1">
                <a:latin typeface="+mj-lt"/>
                <a:sym typeface="Wingdings" panose="05000000000000000000" pitchFamily="2" charset="2"/>
              </a:rPr>
              <a:t>Düzlemsellik</a:t>
            </a:r>
            <a:r>
              <a:rPr lang="tr-TR" dirty="0">
                <a:latin typeface="+mj-lt"/>
                <a:sym typeface="Wingdings" panose="05000000000000000000" pitchFamily="2" charset="2"/>
              </a:rPr>
              <a:t> </a:t>
            </a:r>
            <a:r>
              <a:rPr lang="tr-TR"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a:t>
            </a:r>
            <a:endParaRPr lang="tr-TR" b="1" dirty="0">
              <a:solidFill>
                <a:schemeClr val="accent2"/>
              </a:solidFill>
            </a:endParaRPr>
          </a:p>
        </p:txBody>
      </p:sp>
      <p:sp>
        <p:nvSpPr>
          <p:cNvPr id="18" name="Metin kutusu 17">
            <a:extLst>
              <a:ext uri="{FF2B5EF4-FFF2-40B4-BE49-F238E27FC236}">
                <a16:creationId xmlns:a16="http://schemas.microsoft.com/office/drawing/2014/main" id="{3E9055A9-3DE0-44EF-897F-35E4035DE190}"/>
              </a:ext>
            </a:extLst>
          </p:cNvPr>
          <p:cNvSpPr txBox="1"/>
          <p:nvPr/>
        </p:nvSpPr>
        <p:spPr>
          <a:xfrm>
            <a:off x="696686" y="3998850"/>
            <a:ext cx="1722671" cy="646331"/>
          </a:xfrm>
          <a:prstGeom prst="rect">
            <a:avLst/>
          </a:prstGeom>
          <a:noFill/>
        </p:spPr>
        <p:txBody>
          <a:bodyPr wrap="square" rtlCol="0">
            <a:spAutoFit/>
          </a:bodyPr>
          <a:lstStyle/>
          <a:p>
            <a:r>
              <a:rPr lang="tr-TR" dirty="0">
                <a:latin typeface="+mj-lt"/>
                <a:sym typeface="Wingdings" panose="05000000000000000000" pitchFamily="2" charset="2"/>
              </a:rPr>
              <a:t>Seviye            </a:t>
            </a:r>
            <a:r>
              <a:rPr lang="tr-TR"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a:t>
            </a:r>
            <a:br>
              <a:rPr lang="tr-TR" dirty="0">
                <a:latin typeface="+mj-lt"/>
                <a:sym typeface="Wingdings" panose="05000000000000000000" pitchFamily="2" charset="2"/>
              </a:rPr>
            </a:br>
            <a:r>
              <a:rPr lang="tr-TR" dirty="0" err="1">
                <a:latin typeface="+mj-lt"/>
                <a:sym typeface="Wingdings" panose="05000000000000000000" pitchFamily="2" charset="2"/>
              </a:rPr>
              <a:t>Düzlemsellik</a:t>
            </a:r>
            <a:r>
              <a:rPr lang="tr-TR" dirty="0">
                <a:latin typeface="+mj-lt"/>
                <a:sym typeface="Wingdings" panose="05000000000000000000" pitchFamily="2" charset="2"/>
              </a:rPr>
              <a:t> </a:t>
            </a:r>
            <a:r>
              <a:rPr lang="tr-TR" dirty="0">
                <a:solidFill>
                  <a:schemeClr val="accent2"/>
                </a:solidFill>
                <a:latin typeface="+mj-lt"/>
                <a:sym typeface="Wingdings" panose="05000000000000000000" pitchFamily="2" charset="2"/>
              </a:rPr>
              <a:t></a:t>
            </a:r>
            <a:endParaRPr lang="tr-TR" b="1" dirty="0">
              <a:solidFill>
                <a:schemeClr val="accent2"/>
              </a:solidFill>
            </a:endParaRPr>
          </a:p>
        </p:txBody>
      </p:sp>
      <p:pic>
        <p:nvPicPr>
          <p:cNvPr id="19" name="Bildobjekt 12" descr="En bild som visar text, fönster, bildram&#10;&#10;Automatiskt genererad beskrivning">
            <a:extLst>
              <a:ext uri="{FF2B5EF4-FFF2-40B4-BE49-F238E27FC236}">
                <a16:creationId xmlns:a16="http://schemas.microsoft.com/office/drawing/2014/main" id="{6AA18BDE-B75C-4194-94ED-1F04A2394A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04023">
            <a:off x="7944830" y="1578850"/>
            <a:ext cx="4067524" cy="4067524"/>
          </a:xfrm>
          <a:prstGeom prst="rect">
            <a:avLst/>
          </a:prstGeom>
        </p:spPr>
      </p:pic>
      <p:sp>
        <p:nvSpPr>
          <p:cNvPr id="20" name="Title 1">
            <a:extLst>
              <a:ext uri="{FF2B5EF4-FFF2-40B4-BE49-F238E27FC236}">
                <a16:creationId xmlns:a16="http://schemas.microsoft.com/office/drawing/2014/main" id="{6184E619-186E-4D38-9C3C-957E9D9D526B}"/>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400" b="1" dirty="0" err="1">
                <a:solidFill>
                  <a:schemeClr val="accent2"/>
                </a:solidFill>
                <a:latin typeface="+mj-lt"/>
              </a:rPr>
              <a:t>Düzlemsellik</a:t>
            </a:r>
            <a:r>
              <a:rPr lang="tr-TR" sz="4400" b="1" dirty="0">
                <a:solidFill>
                  <a:schemeClr val="accent2"/>
                </a:solidFill>
                <a:latin typeface="+mj-lt"/>
              </a:rPr>
              <a:t> ve Seviye Kavramları</a:t>
            </a:r>
          </a:p>
        </p:txBody>
      </p:sp>
      <p:grpSp>
        <p:nvGrpSpPr>
          <p:cNvPr id="4" name="Grup 3">
            <a:extLst>
              <a:ext uri="{FF2B5EF4-FFF2-40B4-BE49-F238E27FC236}">
                <a16:creationId xmlns:a16="http://schemas.microsoft.com/office/drawing/2014/main" id="{352FFC48-D9C2-47D9-9D59-CDC8CE8C88A1}"/>
              </a:ext>
            </a:extLst>
          </p:cNvPr>
          <p:cNvGrpSpPr/>
          <p:nvPr/>
        </p:nvGrpSpPr>
        <p:grpSpPr>
          <a:xfrm>
            <a:off x="2419357" y="1954602"/>
            <a:ext cx="5826643" cy="3367996"/>
            <a:chOff x="2581302" y="1982980"/>
            <a:chExt cx="5826643" cy="3367996"/>
          </a:xfrm>
        </p:grpSpPr>
        <p:grpSp>
          <p:nvGrpSpPr>
            <p:cNvPr id="3" name="Grup 2">
              <a:extLst>
                <a:ext uri="{FF2B5EF4-FFF2-40B4-BE49-F238E27FC236}">
                  <a16:creationId xmlns:a16="http://schemas.microsoft.com/office/drawing/2014/main" id="{95140054-19C5-436B-90C0-2FA0492D04D9}"/>
                </a:ext>
              </a:extLst>
            </p:cNvPr>
            <p:cNvGrpSpPr/>
            <p:nvPr/>
          </p:nvGrpSpPr>
          <p:grpSpPr>
            <a:xfrm>
              <a:off x="2581302" y="1982980"/>
              <a:ext cx="5826643" cy="3367996"/>
              <a:chOff x="2581302" y="1982980"/>
              <a:chExt cx="7153836" cy="4135158"/>
            </a:xfrm>
          </p:grpSpPr>
          <p:pic>
            <p:nvPicPr>
              <p:cNvPr id="13" name="Resim 12">
                <a:extLst>
                  <a:ext uri="{FF2B5EF4-FFF2-40B4-BE49-F238E27FC236}">
                    <a16:creationId xmlns:a16="http://schemas.microsoft.com/office/drawing/2014/main" id="{D20BEEBB-3051-44C0-9C9B-93FFE5CC0E47}"/>
                  </a:ext>
                </a:extLst>
              </p:cNvPr>
              <p:cNvPicPr>
                <a:picLocks noChangeAspect="1"/>
              </p:cNvPicPr>
              <p:nvPr/>
            </p:nvPicPr>
            <p:blipFill>
              <a:blip r:embed="rId9"/>
              <a:stretch>
                <a:fillRect/>
              </a:stretch>
            </p:blipFill>
            <p:spPr>
              <a:xfrm>
                <a:off x="2646296" y="1982980"/>
                <a:ext cx="7088842" cy="4135158"/>
              </a:xfrm>
              <a:prstGeom prst="rect">
                <a:avLst/>
              </a:prstGeom>
            </p:spPr>
          </p:pic>
          <p:sp>
            <p:nvSpPr>
              <p:cNvPr id="15" name="Dikdörtgen 14">
                <a:extLst>
                  <a:ext uri="{FF2B5EF4-FFF2-40B4-BE49-F238E27FC236}">
                    <a16:creationId xmlns:a16="http://schemas.microsoft.com/office/drawing/2014/main" id="{C68C0755-ED83-43EA-B6FE-81B369CE64DA}"/>
                  </a:ext>
                </a:extLst>
              </p:cNvPr>
              <p:cNvSpPr/>
              <p:nvPr/>
            </p:nvSpPr>
            <p:spPr>
              <a:xfrm>
                <a:off x="2581302" y="2071620"/>
                <a:ext cx="2427196" cy="403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chemeClr val="tx1"/>
                  </a:solidFill>
                  <a:latin typeface="+mj-lt"/>
                </a:endParaRPr>
              </a:p>
            </p:txBody>
          </p:sp>
          <p:sp>
            <p:nvSpPr>
              <p:cNvPr id="16" name="Dikdörtgen 15">
                <a:extLst>
                  <a:ext uri="{FF2B5EF4-FFF2-40B4-BE49-F238E27FC236}">
                    <a16:creationId xmlns:a16="http://schemas.microsoft.com/office/drawing/2014/main" id="{0BE60F6F-D27D-43B6-998A-94742ACBAE24}"/>
                  </a:ext>
                </a:extLst>
              </p:cNvPr>
              <p:cNvSpPr/>
              <p:nvPr/>
            </p:nvSpPr>
            <p:spPr>
              <a:xfrm>
                <a:off x="2646296" y="3988610"/>
                <a:ext cx="2427196" cy="403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ln w="0"/>
                  <a:solidFill>
                    <a:schemeClr val="tx1"/>
                  </a:solidFill>
                  <a:latin typeface="+mj-lt"/>
                </a:endParaRPr>
              </a:p>
            </p:txBody>
          </p:sp>
        </p:grpSp>
        <p:sp>
          <p:nvSpPr>
            <p:cNvPr id="14" name="Dikdörtgen 13">
              <a:extLst>
                <a:ext uri="{FF2B5EF4-FFF2-40B4-BE49-F238E27FC236}">
                  <a16:creationId xmlns:a16="http://schemas.microsoft.com/office/drawing/2014/main" id="{03FEC7D4-2E95-4B6F-868A-9DDB79F2D468}"/>
                </a:ext>
              </a:extLst>
            </p:cNvPr>
            <p:cNvSpPr/>
            <p:nvPr/>
          </p:nvSpPr>
          <p:spPr>
            <a:xfrm>
              <a:off x="4956008" y="4746447"/>
              <a:ext cx="1425388" cy="38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5553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76CF13F9-02E7-40B4-A9DC-B96BF3F6BB68}"/>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BC3A9BD6-0DEC-487F-BFC8-B760B8EEA370}"/>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6" name="Bildobjekt 8" descr="En bild som visar gul, inomhus, bord&#10;&#10;Automatiskt genererad beskrivning">
            <a:extLst>
              <a:ext uri="{FF2B5EF4-FFF2-40B4-BE49-F238E27FC236}">
                <a16:creationId xmlns:a16="http://schemas.microsoft.com/office/drawing/2014/main" id="{D8E82AB8-530F-4D08-93D7-91B9989AA1A3}"/>
              </a:ext>
            </a:extLst>
          </p:cNvPr>
          <p:cNvPicPr>
            <a:picLocks noChangeAspect="1"/>
          </p:cNvPicPr>
          <p:nvPr/>
        </p:nvPicPr>
        <p:blipFill>
          <a:blip r:embed="rId8">
            <a:extLst>
              <a:ext uri="{28A0092B-C50C-407E-A947-70E740481C1C}">
                <a14:useLocalDpi xmlns:a14="http://schemas.microsoft.com/office/drawing/2010/main" val="0"/>
              </a:ext>
            </a:extLst>
          </a:blip>
          <a:srcRect l="10249" r="10249"/>
          <a:stretch>
            <a:fillRect/>
          </a:stretch>
        </p:blipFill>
        <p:spPr>
          <a:xfrm>
            <a:off x="3360964" y="3764738"/>
            <a:ext cx="5470071" cy="2695916"/>
          </a:xfrm>
          <a:prstGeom prst="rect">
            <a:avLst/>
          </a:prstGeom>
        </p:spPr>
      </p:pic>
      <p:sp>
        <p:nvSpPr>
          <p:cNvPr id="11" name="Title 1">
            <a:extLst>
              <a:ext uri="{FF2B5EF4-FFF2-40B4-BE49-F238E27FC236}">
                <a16:creationId xmlns:a16="http://schemas.microsoft.com/office/drawing/2014/main" id="{98474725-C8B5-414B-B79A-DB274F6D47AF}"/>
              </a:ext>
            </a:extLst>
          </p:cNvPr>
          <p:cNvSpPr txBox="1">
            <a:spLocks/>
          </p:cNvSpPr>
          <p:nvPr/>
        </p:nvSpPr>
        <p:spPr>
          <a:xfrm>
            <a:off x="1853365" y="211783"/>
            <a:ext cx="10483777"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Neden Kaide </a:t>
            </a:r>
            <a:r>
              <a:rPr lang="tr-TR" b="1" dirty="0" err="1">
                <a:solidFill>
                  <a:schemeClr val="accent2"/>
                </a:solidFill>
              </a:rPr>
              <a:t>Düzlemselliğine</a:t>
            </a:r>
            <a:r>
              <a:rPr lang="tr-TR" b="1" dirty="0">
                <a:solidFill>
                  <a:schemeClr val="accent2"/>
                </a:solidFill>
              </a:rPr>
              <a:t> İhtiyaç Duyarız</a:t>
            </a:r>
            <a:r>
              <a:rPr lang="en-US" b="1" dirty="0">
                <a:solidFill>
                  <a:schemeClr val="accent2"/>
                </a:solidFill>
              </a:rPr>
              <a:t>?</a:t>
            </a:r>
            <a:r>
              <a:rPr lang="en-GB" b="1" dirty="0">
                <a:solidFill>
                  <a:schemeClr val="accent2"/>
                </a:solidFill>
              </a:rPr>
              <a:t> </a:t>
            </a:r>
            <a:endParaRPr lang="en-GB" sz="4400" b="1" dirty="0">
              <a:solidFill>
                <a:schemeClr val="accent2"/>
              </a:solidFill>
              <a:latin typeface="+mj-lt"/>
            </a:endParaRPr>
          </a:p>
        </p:txBody>
      </p:sp>
      <p:sp>
        <p:nvSpPr>
          <p:cNvPr id="12" name="Content Placeholder 2">
            <a:extLst>
              <a:ext uri="{FF2B5EF4-FFF2-40B4-BE49-F238E27FC236}">
                <a16:creationId xmlns:a16="http://schemas.microsoft.com/office/drawing/2014/main" id="{EE0A530B-F178-4D64-8470-BB70FB3A5955}"/>
              </a:ext>
            </a:extLst>
          </p:cNvPr>
          <p:cNvSpPr txBox="1">
            <a:spLocks/>
          </p:cNvSpPr>
          <p:nvPr/>
        </p:nvSpPr>
        <p:spPr>
          <a:xfrm>
            <a:off x="486694" y="1359271"/>
            <a:ext cx="11008619"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en-US" sz="2400" dirty="0" err="1">
                <a:latin typeface="+mj-lt"/>
              </a:rPr>
              <a:t>Çoğu</a:t>
            </a:r>
            <a:r>
              <a:rPr lang="en-US" sz="2400" dirty="0">
                <a:latin typeface="+mj-lt"/>
              </a:rPr>
              <a:t> </a:t>
            </a:r>
            <a:r>
              <a:rPr lang="en-US" sz="2400" dirty="0" err="1">
                <a:latin typeface="+mj-lt"/>
              </a:rPr>
              <a:t>makine</a:t>
            </a:r>
            <a:r>
              <a:rPr lang="en-US" sz="2400" dirty="0">
                <a:latin typeface="+mj-lt"/>
              </a:rPr>
              <a:t> </a:t>
            </a:r>
            <a:r>
              <a:rPr lang="en-US" sz="2400" dirty="0" err="1">
                <a:latin typeface="+mj-lt"/>
              </a:rPr>
              <a:t>düz</a:t>
            </a:r>
            <a:r>
              <a:rPr lang="en-US" sz="2400" dirty="0">
                <a:latin typeface="+mj-lt"/>
              </a:rPr>
              <a:t> </a:t>
            </a:r>
            <a:r>
              <a:rPr lang="en-US" sz="2400" dirty="0" err="1">
                <a:latin typeface="+mj-lt"/>
              </a:rPr>
              <a:t>bir</a:t>
            </a:r>
            <a:r>
              <a:rPr lang="en-US" sz="2400" dirty="0">
                <a:latin typeface="+mj-lt"/>
              </a:rPr>
              <a:t> </a:t>
            </a:r>
            <a:r>
              <a:rPr lang="en-US" sz="2400" dirty="0" err="1">
                <a:latin typeface="+mj-lt"/>
              </a:rPr>
              <a:t>yüzeyde</a:t>
            </a:r>
            <a:r>
              <a:rPr lang="en-US" sz="2400" dirty="0">
                <a:latin typeface="+mj-lt"/>
              </a:rPr>
              <a:t> </a:t>
            </a:r>
            <a:r>
              <a:rPr lang="en-US" sz="2400" dirty="0" err="1">
                <a:latin typeface="+mj-lt"/>
              </a:rPr>
              <a:t>çalışmak</a:t>
            </a:r>
            <a:r>
              <a:rPr lang="en-US" sz="2400" dirty="0">
                <a:latin typeface="+mj-lt"/>
              </a:rPr>
              <a:t> </a:t>
            </a:r>
            <a:r>
              <a:rPr lang="en-US" sz="2400" dirty="0" err="1">
                <a:latin typeface="+mj-lt"/>
              </a:rPr>
              <a:t>üzere</a:t>
            </a:r>
            <a:r>
              <a:rPr lang="en-US" sz="2400" dirty="0">
                <a:latin typeface="+mj-lt"/>
              </a:rPr>
              <a:t> </a:t>
            </a:r>
            <a:r>
              <a:rPr lang="en-US" sz="2400" dirty="0" err="1">
                <a:latin typeface="+mj-lt"/>
              </a:rPr>
              <a:t>tasarlanmıştır</a:t>
            </a:r>
            <a:r>
              <a:rPr lang="en-US" sz="2400" dirty="0">
                <a:latin typeface="+mj-lt"/>
              </a:rPr>
              <a:t>. </a:t>
            </a:r>
            <a:r>
              <a:rPr lang="tr-TR" sz="2400" dirty="0">
                <a:latin typeface="+mj-lt"/>
              </a:rPr>
              <a:t>Makine kaidesi</a:t>
            </a:r>
            <a:r>
              <a:rPr lang="en-US" sz="2400" dirty="0">
                <a:latin typeface="+mj-lt"/>
              </a:rPr>
              <a:t> </a:t>
            </a:r>
            <a:r>
              <a:rPr lang="en-US" sz="2400" dirty="0" err="1">
                <a:latin typeface="+mj-lt"/>
              </a:rPr>
              <a:t>düz</a:t>
            </a:r>
            <a:r>
              <a:rPr lang="en-US" sz="2400" dirty="0">
                <a:latin typeface="+mj-lt"/>
              </a:rPr>
              <a:t> </a:t>
            </a:r>
            <a:r>
              <a:rPr lang="en-US" sz="2400" dirty="0" err="1">
                <a:latin typeface="+mj-lt"/>
              </a:rPr>
              <a:t>olmadığında</a:t>
            </a:r>
            <a:r>
              <a:rPr lang="tr-TR" sz="2400" dirty="0">
                <a:latin typeface="+mj-lt"/>
              </a:rPr>
              <a:t>,</a:t>
            </a:r>
            <a:r>
              <a:rPr lang="en-US" sz="2400" dirty="0">
                <a:latin typeface="+mj-lt"/>
              </a:rPr>
              <a:t> </a:t>
            </a:r>
            <a:r>
              <a:rPr lang="en-US" sz="2400" dirty="0" err="1">
                <a:latin typeface="+mj-lt"/>
              </a:rPr>
              <a:t>makine</a:t>
            </a:r>
            <a:r>
              <a:rPr lang="en-US" sz="2400" dirty="0">
                <a:latin typeface="+mj-lt"/>
              </a:rPr>
              <a:t> </a:t>
            </a:r>
            <a:r>
              <a:rPr lang="tr-TR" sz="2400" dirty="0">
                <a:latin typeface="+mj-lt"/>
              </a:rPr>
              <a:t>geometrisi</a:t>
            </a:r>
            <a:r>
              <a:rPr lang="en-US" sz="2400" dirty="0">
                <a:latin typeface="+mj-lt"/>
              </a:rPr>
              <a:t> </a:t>
            </a:r>
            <a:r>
              <a:rPr lang="en-US" sz="2400" dirty="0" err="1">
                <a:latin typeface="+mj-lt"/>
              </a:rPr>
              <a:t>bozulur</a:t>
            </a:r>
            <a:r>
              <a:rPr lang="en-US" sz="2400" dirty="0">
                <a:latin typeface="+mj-lt"/>
              </a:rPr>
              <a:t>. </a:t>
            </a:r>
            <a:endParaRPr lang="tr-TR" sz="2400" dirty="0">
              <a:latin typeface="+mj-lt"/>
            </a:endParaRPr>
          </a:p>
          <a:p>
            <a:pPr algn="just">
              <a:buClr>
                <a:schemeClr val="accent2"/>
              </a:buClr>
              <a:buFont typeface="Wingdings" panose="05000000000000000000" pitchFamily="2" charset="2"/>
              <a:buChar char="ü"/>
            </a:pPr>
            <a:r>
              <a:rPr lang="tr-TR" sz="2400" dirty="0">
                <a:latin typeface="+mj-lt"/>
              </a:rPr>
              <a:t>Üretim esnasında yüzey, hassas işlenmiş fakat zamanla burkulmuş veya çökmüş olabilir. </a:t>
            </a:r>
            <a:endParaRPr lang="en-GB" sz="2400" dirty="0">
              <a:latin typeface="+mj-lt"/>
            </a:endParaRPr>
          </a:p>
          <a:p>
            <a:pPr algn="just">
              <a:buClr>
                <a:schemeClr val="accent2"/>
              </a:buClr>
              <a:buFont typeface="Wingdings" panose="05000000000000000000" pitchFamily="2" charset="2"/>
              <a:buChar char="ü"/>
            </a:pPr>
            <a:r>
              <a:rPr lang="en-GB" sz="2400" dirty="0" err="1">
                <a:latin typeface="+mj-lt"/>
              </a:rPr>
              <a:t>Korozyon</a:t>
            </a:r>
            <a:r>
              <a:rPr lang="en-GB" sz="2400" dirty="0">
                <a:latin typeface="+mj-lt"/>
              </a:rPr>
              <a:t> </a:t>
            </a:r>
            <a:r>
              <a:rPr lang="en-GB" sz="2400" dirty="0" err="1">
                <a:latin typeface="+mj-lt"/>
              </a:rPr>
              <a:t>veya</a:t>
            </a:r>
            <a:r>
              <a:rPr lang="en-GB" sz="2400" dirty="0">
                <a:latin typeface="+mj-lt"/>
              </a:rPr>
              <a:t> </a:t>
            </a:r>
            <a:r>
              <a:rPr lang="en-GB" sz="2400" dirty="0" err="1">
                <a:latin typeface="+mj-lt"/>
              </a:rPr>
              <a:t>aşınma</a:t>
            </a:r>
            <a:r>
              <a:rPr lang="en-GB" sz="2400" dirty="0">
                <a:latin typeface="+mj-lt"/>
              </a:rPr>
              <a:t> (</a:t>
            </a:r>
            <a:r>
              <a:rPr lang="en-GB" sz="2400" dirty="0" err="1">
                <a:latin typeface="+mj-lt"/>
              </a:rPr>
              <a:t>salınım</a:t>
            </a:r>
            <a:r>
              <a:rPr lang="en-GB" sz="2400" dirty="0">
                <a:latin typeface="+mj-lt"/>
              </a:rPr>
              <a:t>/</a:t>
            </a:r>
            <a:r>
              <a:rPr lang="en-GB" sz="2400" dirty="0" err="1">
                <a:latin typeface="+mj-lt"/>
              </a:rPr>
              <a:t>titreşim</a:t>
            </a:r>
            <a:r>
              <a:rPr lang="en-GB" sz="2400" dirty="0">
                <a:latin typeface="+mj-lt"/>
              </a:rPr>
              <a:t> </a:t>
            </a:r>
            <a:r>
              <a:rPr lang="en-GB" sz="2400" dirty="0" err="1">
                <a:latin typeface="+mj-lt"/>
              </a:rPr>
              <a:t>hasarı</a:t>
            </a:r>
            <a:r>
              <a:rPr lang="en-GB" sz="2400" dirty="0">
                <a:latin typeface="+mj-lt"/>
              </a:rPr>
              <a:t>)</a:t>
            </a:r>
            <a:r>
              <a:rPr lang="tr-TR" sz="2400" dirty="0">
                <a:latin typeface="+mj-lt"/>
              </a:rPr>
              <a:t>,</a:t>
            </a:r>
            <a:r>
              <a:rPr lang="en-GB" sz="2400" dirty="0">
                <a:latin typeface="+mj-lt"/>
              </a:rPr>
              <a:t> </a:t>
            </a:r>
            <a:r>
              <a:rPr lang="tr-TR" sz="2400" dirty="0">
                <a:latin typeface="+mj-lt"/>
              </a:rPr>
              <a:t>ekipmanın </a:t>
            </a:r>
            <a:r>
              <a:rPr lang="en-GB" sz="2400" dirty="0" err="1">
                <a:latin typeface="+mj-lt"/>
              </a:rPr>
              <a:t>aya</a:t>
            </a:r>
            <a:r>
              <a:rPr lang="tr-TR" sz="2400" dirty="0" err="1">
                <a:latin typeface="+mj-lt"/>
              </a:rPr>
              <a:t>ğına</a:t>
            </a:r>
            <a:r>
              <a:rPr lang="en-GB" sz="2400" dirty="0">
                <a:latin typeface="+mj-lt"/>
              </a:rPr>
              <a:t> </a:t>
            </a:r>
            <a:r>
              <a:rPr lang="en-GB" sz="2400" dirty="0" err="1">
                <a:latin typeface="+mj-lt"/>
              </a:rPr>
              <a:t>veya</a:t>
            </a:r>
            <a:r>
              <a:rPr lang="en-GB" sz="2400" dirty="0">
                <a:latin typeface="+mj-lt"/>
              </a:rPr>
              <a:t> </a:t>
            </a:r>
            <a:r>
              <a:rPr lang="tr-TR" sz="2400" dirty="0">
                <a:latin typeface="+mj-lt"/>
              </a:rPr>
              <a:t>kaide baskı</a:t>
            </a:r>
            <a:r>
              <a:rPr lang="en-GB" sz="2400" dirty="0">
                <a:latin typeface="+mj-lt"/>
              </a:rPr>
              <a:t> </a:t>
            </a:r>
            <a:r>
              <a:rPr lang="en-GB" sz="2400" dirty="0" err="1">
                <a:latin typeface="+mj-lt"/>
              </a:rPr>
              <a:t>yüzeyine</a:t>
            </a:r>
            <a:r>
              <a:rPr lang="en-GB" sz="2400" dirty="0">
                <a:latin typeface="+mj-lt"/>
              </a:rPr>
              <a:t> </a:t>
            </a:r>
            <a:r>
              <a:rPr lang="en-GB" sz="2400" dirty="0" err="1">
                <a:latin typeface="+mj-lt"/>
              </a:rPr>
              <a:t>zarar</a:t>
            </a:r>
            <a:r>
              <a:rPr lang="en-GB" sz="2400" dirty="0">
                <a:latin typeface="+mj-lt"/>
              </a:rPr>
              <a:t> </a:t>
            </a:r>
            <a:r>
              <a:rPr lang="en-GB" sz="2400" dirty="0" err="1">
                <a:latin typeface="+mj-lt"/>
              </a:rPr>
              <a:t>ver</a:t>
            </a:r>
            <a:r>
              <a:rPr lang="tr-TR" sz="2400" dirty="0" err="1">
                <a:latin typeface="+mj-lt"/>
              </a:rPr>
              <a:t>ebilir</a:t>
            </a:r>
            <a:r>
              <a:rPr lang="tr-TR" sz="2400" dirty="0">
                <a:latin typeface="+mj-lt"/>
              </a:rPr>
              <a:t>.</a:t>
            </a:r>
            <a:endParaRPr lang="en-GB" sz="2400" dirty="0">
              <a:latin typeface="+mj-lt"/>
            </a:endParaRPr>
          </a:p>
        </p:txBody>
      </p:sp>
    </p:spTree>
    <p:extLst>
      <p:ext uri="{BB962C8B-B14F-4D97-AF65-F5344CB8AC3E}">
        <p14:creationId xmlns:p14="http://schemas.microsoft.com/office/powerpoint/2010/main" val="2615883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08043355-2E42-41AE-8F77-1169C1125E3F}"/>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FF3FAA31-2914-4B14-91D9-021AD7E6E326}"/>
              </a:ext>
            </a:extLst>
          </p:cNvPr>
          <p:cNvPicPr>
            <a:picLocks noChangeAspect="1"/>
          </p:cNvPicPr>
          <p:nvPr/>
        </p:nvPicPr>
        <p:blipFill>
          <a:blip r:embed="rId7"/>
          <a:stretch>
            <a:fillRect/>
          </a:stretch>
        </p:blipFill>
        <p:spPr>
          <a:xfrm>
            <a:off x="10616866" y="6279888"/>
            <a:ext cx="1440000" cy="316885"/>
          </a:xfrm>
          <a:prstGeom prst="rect">
            <a:avLst/>
          </a:prstGeom>
        </p:spPr>
      </p:pic>
      <p:sp>
        <p:nvSpPr>
          <p:cNvPr id="76" name="Title 1">
            <a:extLst>
              <a:ext uri="{FF2B5EF4-FFF2-40B4-BE49-F238E27FC236}">
                <a16:creationId xmlns:a16="http://schemas.microsoft.com/office/drawing/2014/main" id="{795B7CAF-8847-46A3-BB02-CE6CABDCEA59}"/>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Seviye Neden Önemlidir?</a:t>
            </a:r>
            <a:endParaRPr lang="en-GB" sz="4400" b="1" dirty="0">
              <a:solidFill>
                <a:schemeClr val="accent2"/>
              </a:solidFill>
              <a:latin typeface="+mj-lt"/>
            </a:endParaRPr>
          </a:p>
        </p:txBody>
      </p:sp>
      <p:sp>
        <p:nvSpPr>
          <p:cNvPr id="77" name="Content Placeholder 2">
            <a:extLst>
              <a:ext uri="{FF2B5EF4-FFF2-40B4-BE49-F238E27FC236}">
                <a16:creationId xmlns:a16="http://schemas.microsoft.com/office/drawing/2014/main" id="{389DA73D-9217-4E43-B117-C5FC6CACF8DE}"/>
              </a:ext>
            </a:extLst>
          </p:cNvPr>
          <p:cNvSpPr txBox="1">
            <a:spLocks/>
          </p:cNvSpPr>
          <p:nvPr/>
        </p:nvSpPr>
        <p:spPr>
          <a:xfrm>
            <a:off x="486694" y="1359271"/>
            <a:ext cx="11008619"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Çoğu makine, düz bir yüzey ve seviyede çalışacak şekilde tasarlanmıştır</a:t>
            </a:r>
            <a:r>
              <a:rPr lang="en-GB" sz="2400" dirty="0">
                <a:latin typeface="+mj-lt"/>
              </a:rPr>
              <a:t>.</a:t>
            </a:r>
          </a:p>
          <a:p>
            <a:pPr algn="just">
              <a:buClr>
                <a:schemeClr val="accent2"/>
              </a:buClr>
              <a:buFont typeface="Wingdings" panose="05000000000000000000" pitchFamily="2" charset="2"/>
              <a:buChar char="ü"/>
            </a:pPr>
            <a:r>
              <a:rPr lang="tr-TR" sz="2400" dirty="0">
                <a:latin typeface="+mj-lt"/>
              </a:rPr>
              <a:t>Seviye, yağlamayı doğrudan etkilemektedir!</a:t>
            </a:r>
            <a:endParaRPr lang="en-GB" sz="2400" dirty="0">
              <a:latin typeface="+mj-lt"/>
            </a:endParaRPr>
          </a:p>
          <a:p>
            <a:pPr algn="just">
              <a:buClr>
                <a:schemeClr val="accent2"/>
              </a:buClr>
              <a:buFont typeface="Wingdings" panose="05000000000000000000" pitchFamily="2" charset="2"/>
              <a:buChar char="ü"/>
            </a:pPr>
            <a:r>
              <a:rPr lang="tr-TR" sz="2400" dirty="0">
                <a:latin typeface="+mj-lt"/>
              </a:rPr>
              <a:t>Kaidenin seviyede olmaması; rulmanlara gelen yüklerin kuvvetini değiştirir ve rulman çalışma ömrünü olumsuz yönde etkiler</a:t>
            </a:r>
            <a:r>
              <a:rPr lang="en-GB" sz="2400" dirty="0">
                <a:latin typeface="+mj-lt"/>
              </a:rPr>
              <a:t>.</a:t>
            </a:r>
            <a:endParaRPr lang="es-ES" sz="2400" dirty="0">
              <a:latin typeface="+mj-lt"/>
            </a:endParaRPr>
          </a:p>
        </p:txBody>
      </p:sp>
      <p:pic>
        <p:nvPicPr>
          <p:cNvPr id="78" name="Platshållare för bild 5" descr="En bild som visar elektronik&#10;&#10;Automatiskt genererad beskrivning">
            <a:extLst>
              <a:ext uri="{FF2B5EF4-FFF2-40B4-BE49-F238E27FC236}">
                <a16:creationId xmlns:a16="http://schemas.microsoft.com/office/drawing/2014/main" id="{4F08D976-FD4C-4E59-BDC3-64409CB2EE7E}"/>
              </a:ext>
            </a:extLst>
          </p:cNvPr>
          <p:cNvPicPr>
            <a:picLocks noChangeAspect="1"/>
          </p:cNvPicPr>
          <p:nvPr/>
        </p:nvPicPr>
        <p:blipFill rotWithShape="1">
          <a:blip r:embed="rId8">
            <a:extLst>
              <a:ext uri="{28A0092B-C50C-407E-A947-70E740481C1C}">
                <a14:useLocalDpi xmlns:a14="http://schemas.microsoft.com/office/drawing/2010/main" val="0"/>
              </a:ext>
            </a:extLst>
          </a:blip>
          <a:srcRect l="-6878" t="-59871" r="-2190" b="-32767"/>
          <a:stretch/>
        </p:blipFill>
        <p:spPr>
          <a:xfrm>
            <a:off x="3809747" y="2051222"/>
            <a:ext cx="4572506" cy="4967233"/>
          </a:xfrm>
          <a:prstGeom prst="rect">
            <a:avLst/>
          </a:prstGeom>
          <a:ln>
            <a:noFill/>
          </a:ln>
        </p:spPr>
      </p:pic>
    </p:spTree>
    <p:extLst>
      <p:ext uri="{BB962C8B-B14F-4D97-AF65-F5344CB8AC3E}">
        <p14:creationId xmlns:p14="http://schemas.microsoft.com/office/powerpoint/2010/main" val="130687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51F73AE0-449A-4A76-ACC9-D05DC2D2CCD9}"/>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1D7DDCEC-7380-4CF8-BFAA-1390D0826520}"/>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2" name="Platshållare för innehåll 5" descr="En bild som visar smutsig&#10;&#10;Automatiskt genererad beskrivning">
            <a:extLst>
              <a:ext uri="{FF2B5EF4-FFF2-40B4-BE49-F238E27FC236}">
                <a16:creationId xmlns:a16="http://schemas.microsoft.com/office/drawing/2014/main" id="{C8D3A68D-04C2-45A6-B64A-B641EB4A0993}"/>
              </a:ext>
            </a:extLst>
          </p:cNvPr>
          <p:cNvPicPr>
            <a:picLocks noChangeAspect="1"/>
          </p:cNvPicPr>
          <p:nvPr/>
        </p:nvPicPr>
        <p:blipFill rotWithShape="1">
          <a:blip r:embed="rId8">
            <a:extLst>
              <a:ext uri="{28A0092B-C50C-407E-A947-70E740481C1C}">
                <a14:useLocalDpi xmlns:a14="http://schemas.microsoft.com/office/drawing/2010/main" val="0"/>
              </a:ext>
            </a:extLst>
          </a:blip>
          <a:srcRect r="24284"/>
          <a:stretch/>
        </p:blipFill>
        <p:spPr>
          <a:xfrm rot="5400000">
            <a:off x="4276222" y="2868848"/>
            <a:ext cx="3639555" cy="3605109"/>
          </a:xfrm>
          <a:prstGeom prst="rect">
            <a:avLst/>
          </a:prstGeom>
        </p:spPr>
      </p:pic>
      <p:sp>
        <p:nvSpPr>
          <p:cNvPr id="14" name="Title 1">
            <a:extLst>
              <a:ext uri="{FF2B5EF4-FFF2-40B4-BE49-F238E27FC236}">
                <a16:creationId xmlns:a16="http://schemas.microsoft.com/office/drawing/2014/main" id="{52327B2A-C4D5-4ABA-A723-560A3BD4B249}"/>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cs typeface="Arial"/>
              </a:rPr>
              <a:t>Topal-Ayak Nedir?</a:t>
            </a:r>
            <a:endParaRPr lang="en-GB" sz="4400" b="1" dirty="0">
              <a:solidFill>
                <a:schemeClr val="accent2"/>
              </a:solidFill>
              <a:latin typeface="+mj-lt"/>
            </a:endParaRPr>
          </a:p>
        </p:txBody>
      </p:sp>
      <p:sp>
        <p:nvSpPr>
          <p:cNvPr id="15" name="Content Placeholder 2">
            <a:extLst>
              <a:ext uri="{FF2B5EF4-FFF2-40B4-BE49-F238E27FC236}">
                <a16:creationId xmlns:a16="http://schemas.microsoft.com/office/drawing/2014/main" id="{008D2F80-32BE-4ACD-AD34-8EE1C09FCB0A}"/>
              </a:ext>
            </a:extLst>
          </p:cNvPr>
          <p:cNvSpPr txBox="1">
            <a:spLocks/>
          </p:cNvSpPr>
          <p:nvPr/>
        </p:nvSpPr>
        <p:spPr>
          <a:xfrm>
            <a:off x="486694" y="1359271"/>
            <a:ext cx="11008619"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Dönel ekipmanlar, çoğunlukla düz bir zemin üzerine kurulur</a:t>
            </a:r>
            <a:r>
              <a:rPr lang="en-GB" sz="2400" dirty="0">
                <a:latin typeface="+mj-lt"/>
              </a:rPr>
              <a:t>.</a:t>
            </a:r>
          </a:p>
          <a:p>
            <a:pPr algn="just">
              <a:buClr>
                <a:schemeClr val="accent2"/>
              </a:buClr>
              <a:buFont typeface="Wingdings" panose="05000000000000000000" pitchFamily="2" charset="2"/>
              <a:buChar char="ü"/>
            </a:pPr>
            <a:r>
              <a:rPr lang="tr-TR" sz="2400" dirty="0">
                <a:latin typeface="+mj-lt"/>
              </a:rPr>
              <a:t>Makine ayağı ve kaide</a:t>
            </a:r>
            <a:r>
              <a:rPr lang="en-GB" sz="2400" dirty="0">
                <a:latin typeface="+mj-lt"/>
              </a:rPr>
              <a:t> </a:t>
            </a:r>
            <a:r>
              <a:rPr lang="en-GB" sz="2400" dirty="0" err="1">
                <a:latin typeface="+mj-lt"/>
              </a:rPr>
              <a:t>yüzeyi</a:t>
            </a:r>
            <a:r>
              <a:rPr lang="tr-TR" sz="2400" dirty="0">
                <a:latin typeface="+mj-lt"/>
              </a:rPr>
              <a:t>,</a:t>
            </a:r>
            <a:r>
              <a:rPr lang="en-GB" sz="2400" dirty="0">
                <a:latin typeface="+mj-lt"/>
              </a:rPr>
              <a:t> </a:t>
            </a:r>
            <a:r>
              <a:rPr lang="en-GB" sz="2400" b="1" dirty="0">
                <a:latin typeface="+mj-lt"/>
              </a:rPr>
              <a:t>tam </a:t>
            </a:r>
            <a:r>
              <a:rPr lang="en-GB" sz="2400" b="1" dirty="0" err="1">
                <a:latin typeface="+mj-lt"/>
              </a:rPr>
              <a:t>temas</a:t>
            </a:r>
            <a:r>
              <a:rPr lang="en-GB" sz="2400" dirty="0">
                <a:latin typeface="+mj-lt"/>
              </a:rPr>
              <a:t> </a:t>
            </a:r>
            <a:r>
              <a:rPr lang="en-GB" sz="2400" dirty="0" err="1">
                <a:latin typeface="+mj-lt"/>
              </a:rPr>
              <a:t>halinde</a:t>
            </a:r>
            <a:r>
              <a:rPr lang="en-GB" sz="2400" dirty="0">
                <a:latin typeface="+mj-lt"/>
              </a:rPr>
              <a:t> </a:t>
            </a:r>
            <a:r>
              <a:rPr lang="tr-TR" sz="2400" dirty="0">
                <a:latin typeface="+mj-lt"/>
              </a:rPr>
              <a:t>olmalıdır</a:t>
            </a:r>
            <a:r>
              <a:rPr lang="en-GB" sz="2400" dirty="0">
                <a:latin typeface="+mj-lt"/>
              </a:rPr>
              <a:t>.</a:t>
            </a:r>
          </a:p>
        </p:txBody>
      </p:sp>
    </p:spTree>
    <p:extLst>
      <p:ext uri="{BB962C8B-B14F-4D97-AF65-F5344CB8AC3E}">
        <p14:creationId xmlns:p14="http://schemas.microsoft.com/office/powerpoint/2010/main" val="219732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83FC7197-9346-478F-B9B2-67649DFB91F4}"/>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3F15A7E2-F9A6-4FBE-BC99-19946151A215}"/>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2" name="Picture 2">
            <a:extLst>
              <a:ext uri="{FF2B5EF4-FFF2-40B4-BE49-F238E27FC236}">
                <a16:creationId xmlns:a16="http://schemas.microsoft.com/office/drawing/2014/main" id="{41425FFC-98C0-4E73-8974-8CF442B1578F}"/>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537018" y="2177374"/>
            <a:ext cx="4325257" cy="30482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A picture containing building&#10;&#10;Description automatically generated">
            <a:extLst>
              <a:ext uri="{FF2B5EF4-FFF2-40B4-BE49-F238E27FC236}">
                <a16:creationId xmlns:a16="http://schemas.microsoft.com/office/drawing/2014/main" id="{5C018604-4653-4DE1-8FB6-15D8F16009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3611" y="2459939"/>
            <a:ext cx="927146" cy="927146"/>
          </a:xfrm>
          <a:prstGeom prst="rect">
            <a:avLst/>
          </a:prstGeom>
        </p:spPr>
      </p:pic>
      <p:grpSp>
        <p:nvGrpSpPr>
          <p:cNvPr id="14" name="Group 3">
            <a:extLst>
              <a:ext uri="{FF2B5EF4-FFF2-40B4-BE49-F238E27FC236}">
                <a16:creationId xmlns:a16="http://schemas.microsoft.com/office/drawing/2014/main" id="{3DFF05A0-C79E-40D5-A264-423B96569D85}"/>
              </a:ext>
            </a:extLst>
          </p:cNvPr>
          <p:cNvGrpSpPr/>
          <p:nvPr/>
        </p:nvGrpSpPr>
        <p:grpSpPr>
          <a:xfrm>
            <a:off x="10363611" y="3776497"/>
            <a:ext cx="1132206" cy="927146"/>
            <a:chOff x="6598213" y="4007720"/>
            <a:chExt cx="1983050" cy="1674588"/>
          </a:xfrm>
        </p:grpSpPr>
        <p:pic>
          <p:nvPicPr>
            <p:cNvPr id="15" name="Picture 14" descr="A picture containing building, window&#10;&#10;Description automatically generated">
              <a:extLst>
                <a:ext uri="{FF2B5EF4-FFF2-40B4-BE49-F238E27FC236}">
                  <a16:creationId xmlns:a16="http://schemas.microsoft.com/office/drawing/2014/main" id="{8349C4AE-117D-4D4B-938B-6F9474BA6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8213" y="4007720"/>
              <a:ext cx="1674588" cy="1674588"/>
            </a:xfrm>
            <a:prstGeom prst="rect">
              <a:avLst/>
            </a:prstGeom>
          </p:spPr>
        </p:pic>
        <p:pic>
          <p:nvPicPr>
            <p:cNvPr id="16" name="Picture 15">
              <a:extLst>
                <a:ext uri="{FF2B5EF4-FFF2-40B4-BE49-F238E27FC236}">
                  <a16:creationId xmlns:a16="http://schemas.microsoft.com/office/drawing/2014/main" id="{4CE07E6C-F808-48B6-B979-877E8EE311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5580" y="4728674"/>
              <a:ext cx="1005683" cy="953634"/>
            </a:xfrm>
            <a:prstGeom prst="rect">
              <a:avLst/>
            </a:prstGeom>
          </p:spPr>
        </p:pic>
      </p:grpSp>
      <p:sp>
        <p:nvSpPr>
          <p:cNvPr id="17" name="Rubrik 1">
            <a:extLst>
              <a:ext uri="{FF2B5EF4-FFF2-40B4-BE49-F238E27FC236}">
                <a16:creationId xmlns:a16="http://schemas.microsoft.com/office/drawing/2014/main" id="{D0EBC65C-6881-40FA-9F73-F701F4EB7783}"/>
              </a:ext>
            </a:extLst>
          </p:cNvPr>
          <p:cNvSpPr txBox="1">
            <a:spLocks/>
          </p:cNvSpPr>
          <p:nvPr/>
        </p:nvSpPr>
        <p:spPr>
          <a:xfrm>
            <a:off x="6869206" y="2225916"/>
            <a:ext cx="5439869" cy="4572052"/>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3600" b="1" kern="1200" cap="none" spc="100" baseline="0">
                <a:solidFill>
                  <a:srgbClr val="1F4868"/>
                </a:solidFill>
                <a:latin typeface="Arial" panose="020B0604020202020204" pitchFamily="34" charset="0"/>
                <a:ea typeface="+mj-ea"/>
                <a:cs typeface="Arial" panose="020B0604020202020204" pitchFamily="34" charset="0"/>
              </a:defRPr>
            </a:lvl1pPr>
          </a:lstStyle>
          <a:p>
            <a:endParaRPr lang="en-US" sz="2800" b="0" dirty="0">
              <a:solidFill>
                <a:schemeClr val="tx1"/>
              </a:solidFill>
              <a:latin typeface="+mj-lt"/>
            </a:endParaRPr>
          </a:p>
        </p:txBody>
      </p:sp>
      <p:sp>
        <p:nvSpPr>
          <p:cNvPr id="18" name="Title 1">
            <a:extLst>
              <a:ext uri="{FF2B5EF4-FFF2-40B4-BE49-F238E27FC236}">
                <a16:creationId xmlns:a16="http://schemas.microsoft.com/office/drawing/2014/main" id="{950D85F4-CD76-4FBF-B2D3-DB307A3B3453}"/>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cs typeface="Arial"/>
              </a:rPr>
              <a:t>Kaliteli Bakımın Temel Taşı: Şaft Hizalama</a:t>
            </a:r>
            <a:endParaRPr lang="sv-SE" b="1" dirty="0">
              <a:solidFill>
                <a:schemeClr val="accent2"/>
              </a:solidFill>
            </a:endParaRPr>
          </a:p>
        </p:txBody>
      </p:sp>
      <p:sp>
        <p:nvSpPr>
          <p:cNvPr id="19" name="Content Placeholder 2">
            <a:extLst>
              <a:ext uri="{FF2B5EF4-FFF2-40B4-BE49-F238E27FC236}">
                <a16:creationId xmlns:a16="http://schemas.microsoft.com/office/drawing/2014/main" id="{E8C10A5D-D5AF-482C-A1B0-F2B7375A9AD2}"/>
              </a:ext>
            </a:extLst>
          </p:cNvPr>
          <p:cNvSpPr txBox="1">
            <a:spLocks/>
          </p:cNvSpPr>
          <p:nvPr/>
        </p:nvSpPr>
        <p:spPr>
          <a:xfrm>
            <a:off x="486694" y="1359271"/>
            <a:ext cx="11008619" cy="4098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Şaft </a:t>
            </a:r>
            <a:r>
              <a:rPr lang="tr-TR" sz="2400" dirty="0" err="1">
                <a:latin typeface="+mj-lt"/>
              </a:rPr>
              <a:t>hizasızlığı</a:t>
            </a:r>
            <a:r>
              <a:rPr lang="tr-TR" sz="2400" dirty="0">
                <a:latin typeface="+mj-lt"/>
              </a:rPr>
              <a:t>, </a:t>
            </a:r>
            <a:r>
              <a:rPr lang="tr-TR" sz="2400" b="1" dirty="0">
                <a:latin typeface="+mj-lt"/>
              </a:rPr>
              <a:t>dönel ekipman arızalarının %50’si</a:t>
            </a:r>
            <a:r>
              <a:rPr lang="tr-TR" sz="2400" dirty="0">
                <a:latin typeface="+mj-lt"/>
              </a:rPr>
              <a:t>nin temel nedenidir.</a:t>
            </a:r>
          </a:p>
          <a:p>
            <a:pPr algn="just">
              <a:buClr>
                <a:schemeClr val="accent2"/>
              </a:buClr>
              <a:buFont typeface="Wingdings" panose="05000000000000000000" pitchFamily="2" charset="2"/>
              <a:buChar char="ü"/>
            </a:pPr>
            <a:endParaRPr lang="tr-TR" sz="2400" dirty="0">
              <a:latin typeface="+mj-lt"/>
            </a:endParaRPr>
          </a:p>
          <a:p>
            <a:pPr algn="just">
              <a:buClr>
                <a:schemeClr val="accent2"/>
              </a:buClr>
              <a:buFont typeface="Wingdings" panose="05000000000000000000" pitchFamily="2" charset="2"/>
              <a:buChar char="ü"/>
            </a:pPr>
            <a:r>
              <a:rPr lang="tr-TR" sz="2400" dirty="0">
                <a:latin typeface="+mj-lt"/>
              </a:rPr>
              <a:t>Hassas bir şaft hizalama:</a:t>
            </a:r>
          </a:p>
          <a:p>
            <a:pPr lvl="1" algn="just">
              <a:buClr>
                <a:schemeClr val="accent2"/>
              </a:buClr>
            </a:pPr>
            <a:r>
              <a:rPr lang="tr-TR" dirty="0">
                <a:latin typeface="+mj-lt"/>
              </a:rPr>
              <a:t>Salmastra arızalarını azaltır.</a:t>
            </a:r>
          </a:p>
          <a:p>
            <a:pPr lvl="1" algn="just">
              <a:buClr>
                <a:schemeClr val="accent2"/>
              </a:buClr>
            </a:pPr>
            <a:r>
              <a:rPr lang="tr-TR" dirty="0">
                <a:latin typeface="+mj-lt"/>
              </a:rPr>
              <a:t>Rotorlar üzerinde oluşan gerilimi azaltır.</a:t>
            </a:r>
          </a:p>
          <a:p>
            <a:pPr lvl="1" algn="just">
              <a:buClr>
                <a:schemeClr val="accent2"/>
              </a:buClr>
            </a:pPr>
            <a:r>
              <a:rPr lang="tr-TR" dirty="0">
                <a:latin typeface="+mj-lt"/>
              </a:rPr>
              <a:t>Rulman kullanım ömrünü uzatır.</a:t>
            </a:r>
          </a:p>
          <a:p>
            <a:pPr lvl="1" algn="just">
              <a:buClr>
                <a:schemeClr val="accent2"/>
              </a:buClr>
            </a:pPr>
            <a:r>
              <a:rPr lang="tr-TR" dirty="0" err="1">
                <a:latin typeface="+mj-lt"/>
              </a:rPr>
              <a:t>Kaplin</a:t>
            </a:r>
            <a:r>
              <a:rPr lang="tr-TR" dirty="0">
                <a:latin typeface="+mj-lt"/>
              </a:rPr>
              <a:t> arızalarını azaltır.</a:t>
            </a:r>
          </a:p>
          <a:p>
            <a:pPr lvl="1" algn="just">
              <a:buClr>
                <a:schemeClr val="accent2"/>
              </a:buClr>
            </a:pPr>
            <a:r>
              <a:rPr lang="tr-TR" dirty="0">
                <a:latin typeface="+mj-lt"/>
              </a:rPr>
              <a:t>Enerji tüketimini azaltır.</a:t>
            </a:r>
          </a:p>
        </p:txBody>
      </p:sp>
    </p:spTree>
    <p:extLst>
      <p:ext uri="{BB962C8B-B14F-4D97-AF65-F5344CB8AC3E}">
        <p14:creationId xmlns:p14="http://schemas.microsoft.com/office/powerpoint/2010/main" val="3910322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60C20434-AD43-45D4-B81E-6618A8088B8A}"/>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E4A3E3C6-315D-4C0B-954E-A06072F8D93C}"/>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4" name="Platshållare för bild 5">
            <a:extLst>
              <a:ext uri="{FF2B5EF4-FFF2-40B4-BE49-F238E27FC236}">
                <a16:creationId xmlns:a16="http://schemas.microsoft.com/office/drawing/2014/main" id="{B47065D0-A9A3-445A-9CE1-64874F21FA17}"/>
              </a:ext>
            </a:extLst>
          </p:cNvPr>
          <p:cNvPicPr>
            <a:picLocks noChangeAspect="1"/>
          </p:cNvPicPr>
          <p:nvPr/>
        </p:nvPicPr>
        <p:blipFill rotWithShape="1">
          <a:blip r:embed="rId8">
            <a:extLst>
              <a:ext uri="{28A0092B-C50C-407E-A947-70E740481C1C}">
                <a14:useLocalDpi xmlns:a14="http://schemas.microsoft.com/office/drawing/2010/main" val="0"/>
              </a:ext>
            </a:extLst>
          </a:blip>
          <a:srcRect l="11436" t="18276" r="21857" b="17062"/>
          <a:stretch/>
        </p:blipFill>
        <p:spPr>
          <a:xfrm rot="5400000">
            <a:off x="7857941" y="2106256"/>
            <a:ext cx="4565958" cy="3319272"/>
          </a:xfrm>
          <a:prstGeom prst="rect">
            <a:avLst/>
          </a:prstGeom>
        </p:spPr>
      </p:pic>
      <p:sp>
        <p:nvSpPr>
          <p:cNvPr id="15" name="Title 1">
            <a:extLst>
              <a:ext uri="{FF2B5EF4-FFF2-40B4-BE49-F238E27FC236}">
                <a16:creationId xmlns:a16="http://schemas.microsoft.com/office/drawing/2014/main" id="{A0CE3D79-E96A-4472-A314-7DEC42BBBC6D}"/>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cs typeface="Arial"/>
              </a:rPr>
              <a:t>Boru Gerilimi</a:t>
            </a:r>
            <a:endParaRPr lang="en-GB" sz="4400" b="1" dirty="0">
              <a:solidFill>
                <a:schemeClr val="accent2"/>
              </a:solidFill>
              <a:latin typeface="+mj-lt"/>
            </a:endParaRPr>
          </a:p>
        </p:txBody>
      </p:sp>
      <p:sp>
        <p:nvSpPr>
          <p:cNvPr id="16" name="Content Placeholder 2">
            <a:extLst>
              <a:ext uri="{FF2B5EF4-FFF2-40B4-BE49-F238E27FC236}">
                <a16:creationId xmlns:a16="http://schemas.microsoft.com/office/drawing/2014/main" id="{7D64FCD5-7C05-440C-B51D-6DB52EB011DA}"/>
              </a:ext>
            </a:extLst>
          </p:cNvPr>
          <p:cNvSpPr txBox="1">
            <a:spLocks/>
          </p:cNvSpPr>
          <p:nvPr/>
        </p:nvSpPr>
        <p:spPr>
          <a:xfrm>
            <a:off x="486693" y="1359270"/>
            <a:ext cx="7767473" cy="4813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98755" algn="just">
              <a:buNone/>
            </a:pPr>
            <a:r>
              <a:rPr lang="tr-TR" sz="2400" b="1" dirty="0">
                <a:latin typeface="+mj-lt"/>
                <a:cs typeface="Arial"/>
              </a:rPr>
              <a:t>Statik Boru Gerilimi Oluşumu</a:t>
            </a:r>
            <a:endParaRPr lang="en-US" sz="2400" dirty="0">
              <a:latin typeface="+mj-lt"/>
            </a:endParaRPr>
          </a:p>
          <a:p>
            <a:pPr marL="601345" lvl="1" indent="-342900" algn="just">
              <a:buClr>
                <a:schemeClr val="accent2"/>
              </a:buClr>
              <a:buFont typeface="Wingdings" panose="05000000000000000000" pitchFamily="2" charset="2"/>
              <a:buChar char="ü"/>
            </a:pPr>
            <a:r>
              <a:rPr lang="tr-TR" dirty="0">
                <a:latin typeface="+mj-lt"/>
                <a:cs typeface="Arial"/>
              </a:rPr>
              <a:t>Hat ve </a:t>
            </a:r>
            <a:r>
              <a:rPr lang="tr-TR" dirty="0" err="1">
                <a:latin typeface="+mj-lt"/>
                <a:cs typeface="Arial"/>
              </a:rPr>
              <a:t>flanş</a:t>
            </a:r>
            <a:r>
              <a:rPr lang="tr-TR" dirty="0">
                <a:latin typeface="+mj-lt"/>
                <a:cs typeface="Arial"/>
              </a:rPr>
              <a:t> </a:t>
            </a:r>
            <a:r>
              <a:rPr lang="tr-TR" dirty="0" err="1">
                <a:latin typeface="+mj-lt"/>
                <a:cs typeface="Arial"/>
              </a:rPr>
              <a:t>hizasız</a:t>
            </a:r>
            <a:r>
              <a:rPr lang="tr-TR" dirty="0">
                <a:latin typeface="+mj-lt"/>
                <a:cs typeface="Arial"/>
              </a:rPr>
              <a:t> olduğunda,</a:t>
            </a:r>
            <a:endParaRPr lang="en-GB" dirty="0">
              <a:latin typeface="+mj-lt"/>
              <a:cs typeface="Arial"/>
            </a:endParaRPr>
          </a:p>
          <a:p>
            <a:pPr marL="601345" lvl="1" indent="-342900" algn="just">
              <a:buClr>
                <a:schemeClr val="accent2"/>
              </a:buClr>
              <a:buFont typeface="Wingdings" panose="05000000000000000000" pitchFamily="2" charset="2"/>
              <a:buChar char="ü"/>
            </a:pPr>
            <a:r>
              <a:rPr lang="tr-TR" dirty="0">
                <a:latin typeface="+mj-lt"/>
                <a:cs typeface="Arial"/>
              </a:rPr>
              <a:t>Boru</a:t>
            </a:r>
            <a:r>
              <a:rPr lang="en-GB" dirty="0">
                <a:latin typeface="+mj-lt"/>
                <a:cs typeface="Arial"/>
              </a:rPr>
              <a:t> </a:t>
            </a:r>
            <a:r>
              <a:rPr lang="en-GB" dirty="0" err="1">
                <a:latin typeface="+mj-lt"/>
                <a:cs typeface="Arial"/>
              </a:rPr>
              <a:t>destekleri</a:t>
            </a:r>
            <a:r>
              <a:rPr lang="en-GB" dirty="0">
                <a:latin typeface="+mj-lt"/>
                <a:cs typeface="Arial"/>
              </a:rPr>
              <a:t> </a:t>
            </a:r>
            <a:r>
              <a:rPr lang="tr-TR" dirty="0">
                <a:latin typeface="+mj-lt"/>
                <a:cs typeface="Arial"/>
              </a:rPr>
              <a:t>doğru uzunlukta olmadığında,</a:t>
            </a:r>
            <a:endParaRPr lang="en-GB" dirty="0">
              <a:latin typeface="+mj-lt"/>
              <a:cs typeface="Arial"/>
            </a:endParaRPr>
          </a:p>
          <a:p>
            <a:pPr marL="0" indent="-198755" algn="just">
              <a:buClr>
                <a:schemeClr val="accent2"/>
              </a:buClr>
              <a:buNone/>
            </a:pPr>
            <a:r>
              <a:rPr lang="tr-TR" sz="2400" dirty="0">
                <a:latin typeface="+mj-lt"/>
              </a:rPr>
              <a:t>b</a:t>
            </a:r>
            <a:r>
              <a:rPr lang="en-GB" sz="2400" dirty="0" err="1">
                <a:latin typeface="+mj-lt"/>
              </a:rPr>
              <a:t>ağlantılarda</a:t>
            </a:r>
            <a:r>
              <a:rPr lang="en-GB" sz="2400" dirty="0">
                <a:latin typeface="+mj-lt"/>
              </a:rPr>
              <a:t> </a:t>
            </a:r>
            <a:r>
              <a:rPr lang="en-GB" sz="2400" dirty="0" err="1">
                <a:latin typeface="+mj-lt"/>
              </a:rPr>
              <a:t>oluşan</a:t>
            </a:r>
            <a:r>
              <a:rPr lang="en-GB" sz="2400" dirty="0">
                <a:latin typeface="+mj-lt"/>
              </a:rPr>
              <a:t> </a:t>
            </a:r>
            <a:r>
              <a:rPr lang="en-GB" sz="2400" dirty="0" err="1">
                <a:latin typeface="+mj-lt"/>
              </a:rPr>
              <a:t>gerilim</a:t>
            </a:r>
            <a:r>
              <a:rPr lang="en-GB" sz="2400" dirty="0">
                <a:latin typeface="+mj-lt"/>
              </a:rPr>
              <a:t>, </a:t>
            </a:r>
            <a:r>
              <a:rPr lang="en-GB" sz="2400" dirty="0" err="1">
                <a:latin typeface="+mj-lt"/>
              </a:rPr>
              <a:t>makinenin</a:t>
            </a:r>
            <a:r>
              <a:rPr lang="en-GB" sz="2400" dirty="0">
                <a:latin typeface="+mj-lt"/>
              </a:rPr>
              <a:t> </a:t>
            </a:r>
            <a:r>
              <a:rPr lang="tr-TR" sz="2400" dirty="0">
                <a:latin typeface="+mj-lt"/>
              </a:rPr>
              <a:t>gövdesine </a:t>
            </a:r>
            <a:r>
              <a:rPr lang="tr-TR" sz="2400" b="1" dirty="0" err="1">
                <a:latin typeface="+mj-lt"/>
              </a:rPr>
              <a:t>flanş</a:t>
            </a:r>
            <a:r>
              <a:rPr lang="tr-TR" sz="2400" dirty="0">
                <a:latin typeface="+mj-lt"/>
              </a:rPr>
              <a:t> üzerinden iletilir.</a:t>
            </a:r>
          </a:p>
          <a:p>
            <a:pPr marL="601345" lvl="1" indent="-342900" algn="just">
              <a:buClr>
                <a:schemeClr val="accent2"/>
              </a:buClr>
              <a:buFont typeface="Wingdings" panose="05000000000000000000" pitchFamily="2" charset="2"/>
              <a:buChar char="ü"/>
            </a:pPr>
            <a:endParaRPr lang="tr-TR" dirty="0">
              <a:latin typeface="+mj-lt"/>
            </a:endParaRPr>
          </a:p>
          <a:p>
            <a:pPr marL="0" indent="0" algn="just">
              <a:buFont typeface="Arial" panose="020B0604020202020204" pitchFamily="34" charset="0"/>
              <a:buNone/>
            </a:pPr>
            <a:r>
              <a:rPr lang="tr-TR" sz="2400" b="1" dirty="0">
                <a:latin typeface="+mj-lt"/>
                <a:cs typeface="Arial"/>
              </a:rPr>
              <a:t>Dinamik Boru Gerilimi Oluşumu</a:t>
            </a:r>
            <a:endParaRPr lang="en-GB" sz="2400" b="1" dirty="0">
              <a:latin typeface="+mj-lt"/>
            </a:endParaRPr>
          </a:p>
          <a:p>
            <a:pPr marL="601345" lvl="1" indent="-342900" algn="just">
              <a:buClr>
                <a:schemeClr val="accent2"/>
              </a:buClr>
              <a:buFont typeface="Wingdings" panose="05000000000000000000" pitchFamily="2" charset="2"/>
              <a:buChar char="ü"/>
            </a:pPr>
            <a:r>
              <a:rPr lang="en-GB" dirty="0">
                <a:latin typeface="+mj-lt"/>
              </a:rPr>
              <a:t>Proses </a:t>
            </a:r>
            <a:r>
              <a:rPr lang="en-GB" dirty="0" err="1">
                <a:latin typeface="+mj-lt"/>
              </a:rPr>
              <a:t>sıvısı</a:t>
            </a:r>
            <a:r>
              <a:rPr lang="tr-TR" dirty="0" err="1">
                <a:latin typeface="+mj-lt"/>
              </a:rPr>
              <a:t>nın</a:t>
            </a:r>
            <a:r>
              <a:rPr lang="en-GB" dirty="0">
                <a:latin typeface="+mj-lt"/>
              </a:rPr>
              <a:t> </a:t>
            </a:r>
            <a:r>
              <a:rPr lang="en-GB" dirty="0" err="1">
                <a:latin typeface="+mj-lt"/>
              </a:rPr>
              <a:t>veya</a:t>
            </a:r>
            <a:r>
              <a:rPr lang="en-GB" dirty="0">
                <a:latin typeface="+mj-lt"/>
              </a:rPr>
              <a:t> </a:t>
            </a:r>
            <a:r>
              <a:rPr lang="en-GB" dirty="0" err="1">
                <a:latin typeface="+mj-lt"/>
              </a:rPr>
              <a:t>gazın</a:t>
            </a:r>
            <a:r>
              <a:rPr lang="tr-TR" dirty="0" err="1">
                <a:latin typeface="+mj-lt"/>
              </a:rPr>
              <a:t>ın</a:t>
            </a:r>
            <a:r>
              <a:rPr lang="en-GB" dirty="0">
                <a:latin typeface="+mj-lt"/>
              </a:rPr>
              <a:t> </a:t>
            </a:r>
            <a:r>
              <a:rPr lang="tr-TR" dirty="0">
                <a:latin typeface="+mj-lt"/>
              </a:rPr>
              <a:t>sıcaklığından dolayı</a:t>
            </a:r>
            <a:r>
              <a:rPr lang="en-GB" dirty="0">
                <a:latin typeface="+mj-lt"/>
              </a:rPr>
              <a:t> </a:t>
            </a:r>
            <a:r>
              <a:rPr lang="en-GB" dirty="0" err="1">
                <a:latin typeface="+mj-lt"/>
              </a:rPr>
              <a:t>boru</a:t>
            </a:r>
            <a:r>
              <a:rPr lang="tr-TR" dirty="0">
                <a:latin typeface="+mj-lt"/>
              </a:rPr>
              <a:t> cidarları </a:t>
            </a:r>
            <a:r>
              <a:rPr lang="en-GB" dirty="0">
                <a:latin typeface="+mj-lt"/>
              </a:rPr>
              <a:t>gen</a:t>
            </a:r>
            <a:r>
              <a:rPr lang="tr-TR" dirty="0" err="1">
                <a:latin typeface="+mj-lt"/>
              </a:rPr>
              <a:t>leştiğinde</a:t>
            </a:r>
            <a:r>
              <a:rPr lang="tr-TR" dirty="0">
                <a:latin typeface="+mj-lt"/>
              </a:rPr>
              <a:t>,</a:t>
            </a:r>
          </a:p>
          <a:p>
            <a:pPr marL="601345" lvl="1" indent="-342900" algn="just">
              <a:buClr>
                <a:schemeClr val="accent2"/>
              </a:buClr>
              <a:buFont typeface="Wingdings" panose="05000000000000000000" pitchFamily="2" charset="2"/>
              <a:buChar char="ü"/>
            </a:pPr>
            <a:r>
              <a:rPr lang="en-GB" dirty="0">
                <a:latin typeface="+mj-lt"/>
              </a:rPr>
              <a:t>Proses </a:t>
            </a:r>
            <a:r>
              <a:rPr lang="en-GB" dirty="0" err="1">
                <a:latin typeface="+mj-lt"/>
              </a:rPr>
              <a:t>sıvısı</a:t>
            </a:r>
            <a:r>
              <a:rPr lang="tr-TR" dirty="0" err="1">
                <a:latin typeface="+mj-lt"/>
              </a:rPr>
              <a:t>nın</a:t>
            </a:r>
            <a:r>
              <a:rPr lang="tr-TR" dirty="0">
                <a:latin typeface="+mj-lt"/>
              </a:rPr>
              <a:t> dinamik hareketleri, </a:t>
            </a:r>
            <a:r>
              <a:rPr lang="en-GB" dirty="0" err="1">
                <a:latin typeface="+mj-lt"/>
              </a:rPr>
              <a:t>boruların</a:t>
            </a:r>
            <a:r>
              <a:rPr lang="en-GB" dirty="0">
                <a:latin typeface="+mj-lt"/>
              </a:rPr>
              <a:t> </a:t>
            </a:r>
            <a:r>
              <a:rPr lang="tr-TR" dirty="0">
                <a:latin typeface="+mj-lt"/>
              </a:rPr>
              <a:t>konumunu</a:t>
            </a:r>
            <a:r>
              <a:rPr lang="en-GB" dirty="0">
                <a:latin typeface="+mj-lt"/>
              </a:rPr>
              <a:t> </a:t>
            </a:r>
            <a:r>
              <a:rPr lang="en-GB" dirty="0" err="1">
                <a:latin typeface="+mj-lt"/>
              </a:rPr>
              <a:t>değiştirdiğinde</a:t>
            </a:r>
            <a:endParaRPr lang="tr-TR" dirty="0">
              <a:latin typeface="+mj-lt"/>
            </a:endParaRPr>
          </a:p>
          <a:p>
            <a:pPr marL="0" indent="-198755" algn="just">
              <a:buClr>
                <a:schemeClr val="accent2"/>
              </a:buClr>
              <a:buNone/>
            </a:pPr>
            <a:r>
              <a:rPr lang="tr-TR" sz="2400" dirty="0">
                <a:latin typeface="+mj-lt"/>
              </a:rPr>
              <a:t>makine gövdesinin gerilimi artar.</a:t>
            </a:r>
            <a:endParaRPr lang="en-US" sz="2400" dirty="0">
              <a:latin typeface="+mj-lt"/>
            </a:endParaRPr>
          </a:p>
          <a:p>
            <a:pPr marL="601345" lvl="1" indent="-342900" algn="just">
              <a:buClr>
                <a:schemeClr val="accent2"/>
              </a:buClr>
              <a:buFont typeface="Wingdings" panose="05000000000000000000" pitchFamily="2" charset="2"/>
              <a:buChar char="ü"/>
            </a:pPr>
            <a:endParaRPr lang="en-GB" dirty="0">
              <a:latin typeface="+mj-lt"/>
            </a:endParaRPr>
          </a:p>
        </p:txBody>
      </p:sp>
    </p:spTree>
    <p:extLst>
      <p:ext uri="{BB962C8B-B14F-4D97-AF65-F5344CB8AC3E}">
        <p14:creationId xmlns:p14="http://schemas.microsoft.com/office/powerpoint/2010/main" val="325068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60C20434-AD43-45D4-B81E-6618A8088B8A}"/>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E4A3E3C6-315D-4C0B-954E-A06072F8D93C}"/>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1" name="Platshållare för innehåll 3">
            <a:extLst>
              <a:ext uri="{FF2B5EF4-FFF2-40B4-BE49-F238E27FC236}">
                <a16:creationId xmlns:a16="http://schemas.microsoft.com/office/drawing/2014/main" id="{B6D75D9B-F739-41C4-A88F-0811656B8A78}"/>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3165616" y="3308177"/>
            <a:ext cx="5860768" cy="3296682"/>
          </a:xfrm>
          <a:prstGeom prst="rect">
            <a:avLst/>
          </a:prstGeom>
        </p:spPr>
      </p:pic>
      <p:sp>
        <p:nvSpPr>
          <p:cNvPr id="14" name="Title 1">
            <a:extLst>
              <a:ext uri="{FF2B5EF4-FFF2-40B4-BE49-F238E27FC236}">
                <a16:creationId xmlns:a16="http://schemas.microsoft.com/office/drawing/2014/main" id="{4EF59C38-671B-499D-8049-7D4DE8E3FBEF}"/>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cs typeface="Arial"/>
              </a:rPr>
              <a:t>Termal Genleşme</a:t>
            </a:r>
            <a:endParaRPr lang="en-GB" sz="4400" b="1" dirty="0">
              <a:solidFill>
                <a:schemeClr val="accent2"/>
              </a:solidFill>
              <a:latin typeface="+mj-lt"/>
            </a:endParaRPr>
          </a:p>
        </p:txBody>
      </p:sp>
      <p:sp>
        <p:nvSpPr>
          <p:cNvPr id="16" name="Content Placeholder 2">
            <a:extLst>
              <a:ext uri="{FF2B5EF4-FFF2-40B4-BE49-F238E27FC236}">
                <a16:creationId xmlns:a16="http://schemas.microsoft.com/office/drawing/2014/main" id="{58287A9F-9BB0-41B1-A832-966C49E41DF4}"/>
              </a:ext>
            </a:extLst>
          </p:cNvPr>
          <p:cNvSpPr txBox="1">
            <a:spLocks/>
          </p:cNvSpPr>
          <p:nvPr/>
        </p:nvSpPr>
        <p:spPr>
          <a:xfrm>
            <a:off x="486694" y="1359271"/>
            <a:ext cx="11008619" cy="4098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Bir ekipman, üretildiği malzemeden dolayı sıcaklık farkından etkilendiğinde, bağlı olduğu ekipmandan farklı şekilde genleşir. Bu durumda makinelerin merkez çizgileri </a:t>
            </a:r>
            <a:r>
              <a:rPr lang="tr-TR" sz="2400" b="1" dirty="0" err="1">
                <a:latin typeface="+mj-lt"/>
              </a:rPr>
              <a:t>eşdoğrusal</a:t>
            </a:r>
            <a:r>
              <a:rPr lang="tr-TR" sz="2400" dirty="0">
                <a:latin typeface="+mj-lt"/>
              </a:rPr>
              <a:t> olmaz.</a:t>
            </a:r>
          </a:p>
          <a:p>
            <a:pPr algn="just">
              <a:buClr>
                <a:schemeClr val="accent2"/>
              </a:buClr>
              <a:buFont typeface="Wingdings" panose="05000000000000000000" pitchFamily="2" charset="2"/>
              <a:buChar char="ü"/>
            </a:pPr>
            <a:r>
              <a:rPr lang="tr-TR" sz="2400" dirty="0">
                <a:latin typeface="+mj-lt"/>
              </a:rPr>
              <a:t>Birbirine bağlanmış iki makinenin, şaft merkez çizgilerinin aynı eksende olmaması şaft </a:t>
            </a:r>
            <a:r>
              <a:rPr lang="tr-TR" sz="2400" dirty="0" err="1">
                <a:latin typeface="+mj-lt"/>
              </a:rPr>
              <a:t>hizasızlığıdır</a:t>
            </a:r>
            <a:r>
              <a:rPr lang="tr-TR" sz="2400" dirty="0">
                <a:latin typeface="+mj-lt"/>
              </a:rPr>
              <a:t>.</a:t>
            </a:r>
          </a:p>
        </p:txBody>
      </p:sp>
    </p:spTree>
    <p:extLst>
      <p:ext uri="{BB962C8B-B14F-4D97-AF65-F5344CB8AC3E}">
        <p14:creationId xmlns:p14="http://schemas.microsoft.com/office/powerpoint/2010/main" val="291149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60C20434-AD43-45D4-B81E-6618A8088B8A}"/>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E4A3E3C6-315D-4C0B-954E-A06072F8D93C}"/>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3" name="Resim 2">
            <a:extLst>
              <a:ext uri="{FF2B5EF4-FFF2-40B4-BE49-F238E27FC236}">
                <a16:creationId xmlns:a16="http://schemas.microsoft.com/office/drawing/2014/main" id="{6C958C10-C840-4C77-8951-87EA2B2F9EAD}"/>
              </a:ext>
            </a:extLst>
          </p:cNvPr>
          <p:cNvPicPr>
            <a:picLocks noChangeAspect="1"/>
          </p:cNvPicPr>
          <p:nvPr/>
        </p:nvPicPr>
        <p:blipFill>
          <a:blip r:embed="rId8"/>
          <a:stretch>
            <a:fillRect/>
          </a:stretch>
        </p:blipFill>
        <p:spPr>
          <a:xfrm>
            <a:off x="3706732" y="1455253"/>
            <a:ext cx="2698377" cy="2023783"/>
          </a:xfrm>
          <a:prstGeom prst="rect">
            <a:avLst/>
          </a:prstGeom>
        </p:spPr>
      </p:pic>
      <p:pic>
        <p:nvPicPr>
          <p:cNvPr id="15" name="Resim 14">
            <a:extLst>
              <a:ext uri="{FF2B5EF4-FFF2-40B4-BE49-F238E27FC236}">
                <a16:creationId xmlns:a16="http://schemas.microsoft.com/office/drawing/2014/main" id="{795BEB2C-9B4B-4408-805B-175B096CC3E7}"/>
              </a:ext>
            </a:extLst>
          </p:cNvPr>
          <p:cNvPicPr>
            <a:picLocks noChangeAspect="1"/>
          </p:cNvPicPr>
          <p:nvPr/>
        </p:nvPicPr>
        <p:blipFill>
          <a:blip r:embed="rId9"/>
          <a:stretch>
            <a:fillRect/>
          </a:stretch>
        </p:blipFill>
        <p:spPr>
          <a:xfrm>
            <a:off x="6510998" y="1465790"/>
            <a:ext cx="2697600" cy="2023200"/>
          </a:xfrm>
          <a:prstGeom prst="rect">
            <a:avLst/>
          </a:prstGeom>
        </p:spPr>
      </p:pic>
      <p:pic>
        <p:nvPicPr>
          <p:cNvPr id="16" name="Resim 15">
            <a:extLst>
              <a:ext uri="{FF2B5EF4-FFF2-40B4-BE49-F238E27FC236}">
                <a16:creationId xmlns:a16="http://schemas.microsoft.com/office/drawing/2014/main" id="{97C1A47E-0F04-4874-A481-27BD601E6E05}"/>
              </a:ext>
            </a:extLst>
          </p:cNvPr>
          <p:cNvPicPr>
            <a:picLocks noChangeAspect="1"/>
          </p:cNvPicPr>
          <p:nvPr/>
        </p:nvPicPr>
        <p:blipFill rotWithShape="1">
          <a:blip r:embed="rId10"/>
          <a:srcRect l="-1" r="29937"/>
          <a:stretch/>
        </p:blipFill>
        <p:spPr>
          <a:xfrm>
            <a:off x="9315515" y="1465790"/>
            <a:ext cx="2698377" cy="2023200"/>
          </a:xfrm>
          <a:prstGeom prst="rect">
            <a:avLst/>
          </a:prstGeom>
        </p:spPr>
      </p:pic>
      <p:pic>
        <p:nvPicPr>
          <p:cNvPr id="18" name="Resim 17">
            <a:extLst>
              <a:ext uri="{FF2B5EF4-FFF2-40B4-BE49-F238E27FC236}">
                <a16:creationId xmlns:a16="http://schemas.microsoft.com/office/drawing/2014/main" id="{FE978137-64A4-45CD-9580-71D84819A9BB}"/>
              </a:ext>
            </a:extLst>
          </p:cNvPr>
          <p:cNvPicPr>
            <a:picLocks noChangeAspect="1"/>
          </p:cNvPicPr>
          <p:nvPr/>
        </p:nvPicPr>
        <p:blipFill rotWithShape="1">
          <a:blip r:embed="rId11"/>
          <a:srcRect l="16657" t="511" r="16657" b="-511"/>
          <a:stretch/>
        </p:blipFill>
        <p:spPr>
          <a:xfrm>
            <a:off x="3706732" y="3803989"/>
            <a:ext cx="2698377" cy="2023200"/>
          </a:xfrm>
          <a:prstGeom prst="rect">
            <a:avLst/>
          </a:prstGeom>
        </p:spPr>
      </p:pic>
      <p:pic>
        <p:nvPicPr>
          <p:cNvPr id="19" name="Bildobjekt 7" descr="En bild som visar nära, redskap&#10;&#10;Automatiskt genererad beskrivning">
            <a:extLst>
              <a:ext uri="{FF2B5EF4-FFF2-40B4-BE49-F238E27FC236}">
                <a16:creationId xmlns:a16="http://schemas.microsoft.com/office/drawing/2014/main" id="{8CEBC41F-F168-4CA1-B03A-057471119AB2}"/>
              </a:ext>
            </a:extLst>
          </p:cNvPr>
          <p:cNvPicPr>
            <a:picLocks noChangeAspect="1"/>
          </p:cNvPicPr>
          <p:nvPr/>
        </p:nvPicPr>
        <p:blipFill rotWithShape="1">
          <a:blip r:embed="rId12">
            <a:extLst>
              <a:ext uri="{28A0092B-C50C-407E-A947-70E740481C1C}">
                <a14:useLocalDpi xmlns:a14="http://schemas.microsoft.com/office/drawing/2010/main" val="0"/>
              </a:ext>
            </a:extLst>
          </a:blip>
          <a:srcRect l="10931" r="28518"/>
          <a:stretch/>
        </p:blipFill>
        <p:spPr>
          <a:xfrm rot="5400000">
            <a:off x="6849397" y="3475544"/>
            <a:ext cx="2023201" cy="2700000"/>
          </a:xfrm>
          <a:prstGeom prst="rect">
            <a:avLst/>
          </a:prstGeom>
        </p:spPr>
      </p:pic>
      <p:pic>
        <p:nvPicPr>
          <p:cNvPr id="21" name="Resim 20">
            <a:extLst>
              <a:ext uri="{FF2B5EF4-FFF2-40B4-BE49-F238E27FC236}">
                <a16:creationId xmlns:a16="http://schemas.microsoft.com/office/drawing/2014/main" id="{3E9EB7EB-ED70-4133-8CE2-D2230D2D80D2}"/>
              </a:ext>
            </a:extLst>
          </p:cNvPr>
          <p:cNvPicPr>
            <a:picLocks noChangeAspect="1"/>
          </p:cNvPicPr>
          <p:nvPr/>
        </p:nvPicPr>
        <p:blipFill rotWithShape="1">
          <a:blip r:embed="rId13"/>
          <a:srcRect l="8624" t="19726" r="30859" b="-392"/>
          <a:stretch/>
        </p:blipFill>
        <p:spPr>
          <a:xfrm>
            <a:off x="9315515" y="3813945"/>
            <a:ext cx="2698377" cy="2023200"/>
          </a:xfrm>
          <a:prstGeom prst="rect">
            <a:avLst/>
          </a:prstGeom>
        </p:spPr>
      </p:pic>
      <p:sp>
        <p:nvSpPr>
          <p:cNvPr id="17" name="Title 1">
            <a:extLst>
              <a:ext uri="{FF2B5EF4-FFF2-40B4-BE49-F238E27FC236}">
                <a16:creationId xmlns:a16="http://schemas.microsoft.com/office/drawing/2014/main" id="{9F63CBB2-D486-40C8-A8FD-32B4F9586B88}"/>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Özet</a:t>
            </a:r>
            <a:endParaRPr lang="en-GB" sz="4400" b="1" dirty="0">
              <a:solidFill>
                <a:schemeClr val="accent2"/>
              </a:solidFill>
              <a:latin typeface="+mj-lt"/>
            </a:endParaRPr>
          </a:p>
        </p:txBody>
      </p:sp>
      <p:sp>
        <p:nvSpPr>
          <p:cNvPr id="20" name="Content Placeholder 2">
            <a:extLst>
              <a:ext uri="{FF2B5EF4-FFF2-40B4-BE49-F238E27FC236}">
                <a16:creationId xmlns:a16="http://schemas.microsoft.com/office/drawing/2014/main" id="{793BBE82-3201-4AF7-82DD-B46FBD7EF92C}"/>
              </a:ext>
            </a:extLst>
          </p:cNvPr>
          <p:cNvSpPr txBox="1">
            <a:spLocks/>
          </p:cNvSpPr>
          <p:nvPr/>
        </p:nvSpPr>
        <p:spPr>
          <a:xfrm>
            <a:off x="486694" y="1359271"/>
            <a:ext cx="11008619" cy="2897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err="1">
                <a:latin typeface="+mj-lt"/>
              </a:rPr>
              <a:t>Düzlemsellik</a:t>
            </a:r>
            <a:endParaRPr lang="tr-TR" sz="2400" dirty="0">
              <a:latin typeface="+mj-lt"/>
            </a:endParaRPr>
          </a:p>
          <a:p>
            <a:pPr algn="just">
              <a:buClr>
                <a:schemeClr val="accent2"/>
              </a:buClr>
              <a:buFont typeface="Wingdings" panose="05000000000000000000" pitchFamily="2" charset="2"/>
              <a:buChar char="ü"/>
            </a:pPr>
            <a:r>
              <a:rPr lang="tr-TR" sz="2400" dirty="0">
                <a:latin typeface="+mj-lt"/>
              </a:rPr>
              <a:t>Seviye</a:t>
            </a:r>
          </a:p>
          <a:p>
            <a:pPr algn="just">
              <a:buClr>
                <a:schemeClr val="accent2"/>
              </a:buClr>
              <a:buFont typeface="Wingdings" panose="05000000000000000000" pitchFamily="2" charset="2"/>
              <a:buChar char="ü"/>
            </a:pPr>
            <a:r>
              <a:rPr lang="tr-TR" sz="2400" dirty="0">
                <a:latin typeface="+mj-lt"/>
              </a:rPr>
              <a:t>Topal-ayak</a:t>
            </a:r>
          </a:p>
          <a:p>
            <a:pPr algn="just">
              <a:buClr>
                <a:schemeClr val="accent2"/>
              </a:buClr>
              <a:buFont typeface="Wingdings" panose="05000000000000000000" pitchFamily="2" charset="2"/>
              <a:buChar char="ü"/>
            </a:pPr>
            <a:r>
              <a:rPr lang="tr-TR" sz="2400" dirty="0">
                <a:latin typeface="+mj-lt"/>
              </a:rPr>
              <a:t>Hassas Şaft Hizalama</a:t>
            </a:r>
          </a:p>
          <a:p>
            <a:pPr algn="just">
              <a:buClr>
                <a:schemeClr val="accent2"/>
              </a:buClr>
              <a:buFont typeface="Wingdings" panose="05000000000000000000" pitchFamily="2" charset="2"/>
              <a:buChar char="ü"/>
            </a:pPr>
            <a:r>
              <a:rPr lang="tr-TR" sz="2400" dirty="0">
                <a:latin typeface="+mj-lt"/>
              </a:rPr>
              <a:t>Hat/Boru Gerilimi</a:t>
            </a:r>
          </a:p>
          <a:p>
            <a:pPr algn="just">
              <a:buClr>
                <a:schemeClr val="accent2"/>
              </a:buClr>
              <a:buFont typeface="Wingdings" panose="05000000000000000000" pitchFamily="2" charset="2"/>
              <a:buChar char="ü"/>
            </a:pPr>
            <a:r>
              <a:rPr lang="tr-TR" sz="2400" dirty="0">
                <a:latin typeface="+mj-lt"/>
              </a:rPr>
              <a:t>Termal Genleşme  </a:t>
            </a:r>
          </a:p>
        </p:txBody>
      </p:sp>
    </p:spTree>
    <p:extLst>
      <p:ext uri="{BB962C8B-B14F-4D97-AF65-F5344CB8AC3E}">
        <p14:creationId xmlns:p14="http://schemas.microsoft.com/office/powerpoint/2010/main" val="4058660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619" y="-1210963"/>
            <a:ext cx="3768755" cy="5326929"/>
          </a:xfrm>
          <a:prstGeom prst="rect">
            <a:avLst/>
          </a:prstGeom>
        </p:spPr>
      </p:pic>
      <p:sp>
        <p:nvSpPr>
          <p:cNvPr id="14" name="Metin kutusu 13">
            <a:extLst>
              <a:ext uri="{FF2B5EF4-FFF2-40B4-BE49-F238E27FC236}">
                <a16:creationId xmlns:a16="http://schemas.microsoft.com/office/drawing/2014/main" id="{4E975569-9E97-4456-4A35-F7A91DABFFFE}"/>
              </a:ext>
            </a:extLst>
          </p:cNvPr>
          <p:cNvSpPr txBox="1"/>
          <p:nvPr/>
        </p:nvSpPr>
        <p:spPr>
          <a:xfrm>
            <a:off x="3101548" y="2631989"/>
            <a:ext cx="6487296" cy="923330"/>
          </a:xfrm>
          <a:prstGeom prst="rect">
            <a:avLst/>
          </a:prstGeom>
          <a:noFill/>
        </p:spPr>
        <p:txBody>
          <a:bodyPr wrap="square" rtlCol="0">
            <a:spAutoFit/>
          </a:bodyPr>
          <a:lstStyle/>
          <a:p>
            <a:endParaRPr lang="tr-TR" sz="5400" b="1" dirty="0">
              <a:solidFill>
                <a:schemeClr val="bg1"/>
              </a:solidFill>
            </a:endParaRPr>
          </a:p>
        </p:txBody>
      </p:sp>
      <p:sp>
        <p:nvSpPr>
          <p:cNvPr id="15" name="Metin kutusu 14">
            <a:extLst>
              <a:ext uri="{FF2B5EF4-FFF2-40B4-BE49-F238E27FC236}">
                <a16:creationId xmlns:a16="http://schemas.microsoft.com/office/drawing/2014/main" id="{C006C6F2-1D39-8A95-BEFE-E0BCCF925C5C}"/>
              </a:ext>
            </a:extLst>
          </p:cNvPr>
          <p:cNvSpPr txBox="1"/>
          <p:nvPr/>
        </p:nvSpPr>
        <p:spPr>
          <a:xfrm>
            <a:off x="939797" y="4115966"/>
            <a:ext cx="10312400" cy="1569660"/>
          </a:xfrm>
          <a:prstGeom prst="rect">
            <a:avLst/>
          </a:prstGeom>
          <a:noFill/>
        </p:spPr>
        <p:txBody>
          <a:bodyPr wrap="square" rtlCol="0">
            <a:spAutoFit/>
          </a:bodyPr>
          <a:lstStyle/>
          <a:p>
            <a:pPr algn="ctr"/>
            <a:r>
              <a:rPr lang="tr-TR" sz="4800" b="1" dirty="0">
                <a:solidFill>
                  <a:schemeClr val="bg1"/>
                </a:solidFill>
                <a:cs typeface="Arial"/>
              </a:rPr>
              <a:t>GÜVENİLİRLİK YOLCULUĞUNDA MAKİNE KURULUMUN ÖNEMİ</a:t>
            </a:r>
            <a:endParaRPr lang="tr-TR" sz="4800" b="1" dirty="0">
              <a:solidFill>
                <a:schemeClr val="bg1"/>
              </a:solidFill>
            </a:endParaRPr>
          </a:p>
        </p:txBody>
      </p:sp>
      <p:pic>
        <p:nvPicPr>
          <p:cNvPr id="3" name="Resim 2">
            <a:extLst>
              <a:ext uri="{FF2B5EF4-FFF2-40B4-BE49-F238E27FC236}">
                <a16:creationId xmlns:a16="http://schemas.microsoft.com/office/drawing/2014/main" id="{EA700756-A8FB-426F-A040-DE8DF5452094}"/>
              </a:ext>
            </a:extLst>
          </p:cNvPr>
          <p:cNvPicPr>
            <a:picLocks noChangeAspect="1"/>
          </p:cNvPicPr>
          <p:nvPr/>
        </p:nvPicPr>
        <p:blipFill rotWithShape="1">
          <a:blip r:embed="rId5"/>
          <a:srcRect b="31093"/>
          <a:stretch/>
        </p:blipFill>
        <p:spPr>
          <a:xfrm>
            <a:off x="2491729" y="2789305"/>
            <a:ext cx="3439779" cy="757355"/>
          </a:xfrm>
          <a:prstGeom prst="rect">
            <a:avLst/>
          </a:prstGeom>
        </p:spPr>
      </p:pic>
      <p:pic>
        <p:nvPicPr>
          <p:cNvPr id="6" name="Resim 5">
            <a:extLst>
              <a:ext uri="{FF2B5EF4-FFF2-40B4-BE49-F238E27FC236}">
                <a16:creationId xmlns:a16="http://schemas.microsoft.com/office/drawing/2014/main" id="{02DC038A-18F0-460F-A3F4-5186B21832FF}"/>
              </a:ext>
            </a:extLst>
          </p:cNvPr>
          <p:cNvPicPr>
            <a:picLocks noChangeAspect="1"/>
          </p:cNvPicPr>
          <p:nvPr/>
        </p:nvPicPr>
        <p:blipFill>
          <a:blip r:embed="rId6"/>
          <a:stretch>
            <a:fillRect/>
          </a:stretch>
        </p:blipFill>
        <p:spPr>
          <a:xfrm>
            <a:off x="6345197" y="2713800"/>
            <a:ext cx="3441600" cy="757356"/>
          </a:xfrm>
          <a:prstGeom prst="rect">
            <a:avLst/>
          </a:prstGeom>
        </p:spPr>
      </p:pic>
      <p:cxnSp>
        <p:nvCxnSpPr>
          <p:cNvPr id="10" name="Düz Bağlayıcı 9">
            <a:extLst>
              <a:ext uri="{FF2B5EF4-FFF2-40B4-BE49-F238E27FC236}">
                <a16:creationId xmlns:a16="http://schemas.microsoft.com/office/drawing/2014/main" id="{73397EC6-CC18-4DFA-B68A-DACC7086FC24}"/>
              </a:ext>
            </a:extLst>
          </p:cNvPr>
          <p:cNvCxnSpPr/>
          <p:nvPr/>
        </p:nvCxnSpPr>
        <p:spPr>
          <a:xfrm>
            <a:off x="6158932" y="2472267"/>
            <a:ext cx="0" cy="139143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60C20434-AD43-45D4-B81E-6618A8088B8A}"/>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E4A3E3C6-315D-4C0B-954E-A06072F8D93C}"/>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3" name="Platshållare för innehåll 4">
            <a:extLst>
              <a:ext uri="{FF2B5EF4-FFF2-40B4-BE49-F238E27FC236}">
                <a16:creationId xmlns:a16="http://schemas.microsoft.com/office/drawing/2014/main" id="{03778A9F-4753-4C1E-BE89-1D46F29F81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4057" y="2128318"/>
            <a:ext cx="4754562" cy="3565921"/>
          </a:xfrm>
          <a:prstGeom prst="rect">
            <a:avLst/>
          </a:prstGeom>
        </p:spPr>
      </p:pic>
      <p:sp>
        <p:nvSpPr>
          <p:cNvPr id="14" name="Title 1">
            <a:extLst>
              <a:ext uri="{FF2B5EF4-FFF2-40B4-BE49-F238E27FC236}">
                <a16:creationId xmlns:a16="http://schemas.microsoft.com/office/drawing/2014/main" id="{C5205E42-1570-45A1-86E7-8DEAEF5C17AC}"/>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cs typeface="Arial"/>
              </a:rPr>
              <a:t>Bu Çalışmalar Yapılmazsa Ne Olur?</a:t>
            </a:r>
            <a:endParaRPr lang="en-GB" sz="4400" b="1" dirty="0">
              <a:solidFill>
                <a:schemeClr val="accent2"/>
              </a:solidFill>
              <a:latin typeface="+mj-lt"/>
            </a:endParaRPr>
          </a:p>
        </p:txBody>
      </p:sp>
      <p:sp>
        <p:nvSpPr>
          <p:cNvPr id="15" name="Content Placeholder 2">
            <a:extLst>
              <a:ext uri="{FF2B5EF4-FFF2-40B4-BE49-F238E27FC236}">
                <a16:creationId xmlns:a16="http://schemas.microsoft.com/office/drawing/2014/main" id="{37C9EFBB-4F41-41FC-8D19-D65DCEAC3C31}"/>
              </a:ext>
            </a:extLst>
          </p:cNvPr>
          <p:cNvSpPr txBox="1">
            <a:spLocks/>
          </p:cNvSpPr>
          <p:nvPr/>
        </p:nvSpPr>
        <p:spPr>
          <a:xfrm>
            <a:off x="486694" y="1359271"/>
            <a:ext cx="11008619" cy="2897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Makine gövde geometrisi bozulur.</a:t>
            </a:r>
          </a:p>
          <a:p>
            <a:pPr algn="just">
              <a:buClr>
                <a:schemeClr val="accent2"/>
              </a:buClr>
              <a:buFont typeface="Wingdings" panose="05000000000000000000" pitchFamily="2" charset="2"/>
              <a:buChar char="ü"/>
            </a:pPr>
            <a:r>
              <a:rPr lang="tr-TR" sz="2400" dirty="0">
                <a:latin typeface="+mj-lt"/>
              </a:rPr>
              <a:t>Gövdeye gelen gerilim artar.</a:t>
            </a:r>
          </a:p>
          <a:p>
            <a:pPr algn="just">
              <a:buClr>
                <a:schemeClr val="accent2"/>
              </a:buClr>
              <a:buFont typeface="Wingdings" panose="05000000000000000000" pitchFamily="2" charset="2"/>
              <a:buChar char="ü"/>
            </a:pPr>
            <a:r>
              <a:rPr lang="tr-TR" sz="2400" dirty="0">
                <a:latin typeface="+mj-lt"/>
              </a:rPr>
              <a:t>Rulmana gelen yükler değişir.</a:t>
            </a:r>
          </a:p>
          <a:p>
            <a:pPr algn="just">
              <a:buClr>
                <a:schemeClr val="accent2"/>
              </a:buClr>
              <a:buFont typeface="Wingdings" panose="05000000000000000000" pitchFamily="2" charset="2"/>
              <a:buChar char="ü"/>
            </a:pPr>
            <a:r>
              <a:rPr lang="tr-TR" sz="2400" dirty="0">
                <a:latin typeface="+mj-lt"/>
              </a:rPr>
              <a:t>Yağ filmi bozulur.</a:t>
            </a:r>
          </a:p>
          <a:p>
            <a:pPr algn="just">
              <a:buClr>
                <a:schemeClr val="accent2"/>
              </a:buClr>
              <a:buFont typeface="Wingdings" panose="05000000000000000000" pitchFamily="2" charset="2"/>
              <a:buChar char="ü"/>
            </a:pPr>
            <a:r>
              <a:rPr lang="tr-TR" sz="2400" dirty="0">
                <a:latin typeface="+mj-lt"/>
              </a:rPr>
              <a:t>Salmastra konumu bozulur.</a:t>
            </a:r>
          </a:p>
          <a:p>
            <a:pPr algn="just">
              <a:buClr>
                <a:schemeClr val="accent2"/>
              </a:buClr>
              <a:buFont typeface="Wingdings" panose="05000000000000000000" pitchFamily="2" charset="2"/>
              <a:buChar char="ü"/>
            </a:pPr>
            <a:r>
              <a:rPr lang="tr-TR" sz="2400" dirty="0" err="1">
                <a:latin typeface="+mj-lt"/>
              </a:rPr>
              <a:t>Kaplin</a:t>
            </a:r>
            <a:r>
              <a:rPr lang="tr-TR" sz="2400" dirty="0">
                <a:latin typeface="+mj-lt"/>
              </a:rPr>
              <a:t> hizası bozulur.</a:t>
            </a:r>
          </a:p>
        </p:txBody>
      </p:sp>
    </p:spTree>
    <p:extLst>
      <p:ext uri="{BB962C8B-B14F-4D97-AF65-F5344CB8AC3E}">
        <p14:creationId xmlns:p14="http://schemas.microsoft.com/office/powerpoint/2010/main" val="782145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60C20434-AD43-45D4-B81E-6618A8088B8A}"/>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E4A3E3C6-315D-4C0B-954E-A06072F8D93C}"/>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11" name="Bildobjekt 3">
            <a:extLst>
              <a:ext uri="{FF2B5EF4-FFF2-40B4-BE49-F238E27FC236}">
                <a16:creationId xmlns:a16="http://schemas.microsoft.com/office/drawing/2014/main" id="{CDCE7FC2-074C-440F-9B79-97BCD098E6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669" y="997524"/>
            <a:ext cx="6536013" cy="4791126"/>
          </a:xfrm>
          <a:prstGeom prst="rect">
            <a:avLst/>
          </a:prstGeom>
        </p:spPr>
      </p:pic>
    </p:spTree>
    <p:extLst>
      <p:ext uri="{BB962C8B-B14F-4D97-AF65-F5344CB8AC3E}">
        <p14:creationId xmlns:p14="http://schemas.microsoft.com/office/powerpoint/2010/main" val="363110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pic>
        <p:nvPicPr>
          <p:cNvPr id="4" name="Resim 3">
            <a:extLst>
              <a:ext uri="{FF2B5EF4-FFF2-40B4-BE49-F238E27FC236}">
                <a16:creationId xmlns:a16="http://schemas.microsoft.com/office/drawing/2014/main" id="{42A3BCF7-4D0C-4C92-9463-16B123564FFC}"/>
              </a:ext>
            </a:extLst>
          </p:cNvPr>
          <p:cNvPicPr>
            <a:picLocks noChangeAspect="1"/>
          </p:cNvPicPr>
          <p:nvPr/>
        </p:nvPicPr>
        <p:blipFill>
          <a:blip r:embed="rId4"/>
          <a:stretch>
            <a:fillRect/>
          </a:stretch>
        </p:blipFill>
        <p:spPr>
          <a:xfrm>
            <a:off x="259575" y="6172515"/>
            <a:ext cx="1440000" cy="460118"/>
          </a:xfrm>
          <a:prstGeom prst="rect">
            <a:avLst/>
          </a:prstGeom>
        </p:spPr>
      </p:pic>
      <p:pic>
        <p:nvPicPr>
          <p:cNvPr id="5" name="Resim 4">
            <a:extLst>
              <a:ext uri="{FF2B5EF4-FFF2-40B4-BE49-F238E27FC236}">
                <a16:creationId xmlns:a16="http://schemas.microsoft.com/office/drawing/2014/main" id="{CCEFCD13-39F3-43F4-BE11-0FE5C38F013B}"/>
              </a:ext>
            </a:extLst>
          </p:cNvPr>
          <p:cNvPicPr>
            <a:picLocks noChangeAspect="1"/>
          </p:cNvPicPr>
          <p:nvPr/>
        </p:nvPicPr>
        <p:blipFill>
          <a:blip r:embed="rId5"/>
          <a:stretch>
            <a:fillRect/>
          </a:stretch>
        </p:blipFill>
        <p:spPr>
          <a:xfrm>
            <a:off x="10616866" y="6279888"/>
            <a:ext cx="1440000" cy="316885"/>
          </a:xfrm>
          <a:prstGeom prst="rect">
            <a:avLst/>
          </a:prstGeom>
        </p:spPr>
      </p:pic>
    </p:spTree>
    <p:extLst>
      <p:ext uri="{BB962C8B-B14F-4D97-AF65-F5344CB8AC3E}">
        <p14:creationId xmlns:p14="http://schemas.microsoft.com/office/powerpoint/2010/main" val="27872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Content Placeholder 2">
            <a:extLst>
              <a:ext uri="{FF2B5EF4-FFF2-40B4-BE49-F238E27FC236}">
                <a16:creationId xmlns:a16="http://schemas.microsoft.com/office/drawing/2014/main" id="{9189D2BC-A797-4133-8AAA-11781B289A11}"/>
              </a:ext>
            </a:extLst>
          </p:cNvPr>
          <p:cNvSpPr>
            <a:spLocks noGrp="1"/>
          </p:cNvSpPr>
          <p:nvPr>
            <p:ph sz="half" idx="1"/>
          </p:nvPr>
        </p:nvSpPr>
        <p:spPr>
          <a:xfrm>
            <a:off x="486694" y="1359271"/>
            <a:ext cx="11031573" cy="3639553"/>
          </a:xfrm>
        </p:spPr>
        <p:txBody>
          <a:bodyPr>
            <a:normAutofit/>
          </a:bodyPr>
          <a:lstStyle/>
          <a:p>
            <a:pPr algn="just">
              <a:buClr>
                <a:schemeClr val="accent2"/>
              </a:buClr>
              <a:buFont typeface="Wingdings" panose="05000000000000000000" pitchFamily="2" charset="2"/>
              <a:buChar char="ü"/>
            </a:pPr>
            <a:r>
              <a:rPr lang="tr-TR" sz="2400" dirty="0">
                <a:latin typeface="+mj-lt"/>
                <a:cs typeface="Times New Roman" panose="02020603050405020304" pitchFamily="18" charset="0"/>
              </a:rPr>
              <a:t>Bir makinenin, tasarım performansına ve kullanım ömrüne erişerek, arıza vermeden, </a:t>
            </a:r>
            <a:r>
              <a:rPr lang="tr-TR" sz="2400" b="1" dirty="0">
                <a:latin typeface="+mj-lt"/>
                <a:cs typeface="Times New Roman" panose="02020603050405020304" pitchFamily="18" charset="0"/>
              </a:rPr>
              <a:t>istikrarlı</a:t>
            </a:r>
            <a:r>
              <a:rPr lang="tr-TR" sz="2400" dirty="0">
                <a:latin typeface="+mj-lt"/>
                <a:cs typeface="Times New Roman" panose="02020603050405020304" pitchFamily="18" charset="0"/>
              </a:rPr>
              <a:t> bir şekilde çalışmasıdır.</a:t>
            </a:r>
            <a:endParaRPr lang="en-GB" sz="2400" dirty="0">
              <a:latin typeface="+mj-lt"/>
              <a:cs typeface="Times New Roman" panose="02020603050405020304" pitchFamily="18" charset="0"/>
            </a:endParaRPr>
          </a:p>
        </p:txBody>
      </p:sp>
      <p:pic>
        <p:nvPicPr>
          <p:cNvPr id="10" name="Picture 7" descr="A picture containing building, ground, yellow, outdoor&#10;&#10;Description generated with very high confidence">
            <a:extLst>
              <a:ext uri="{FF2B5EF4-FFF2-40B4-BE49-F238E27FC236}">
                <a16:creationId xmlns:a16="http://schemas.microsoft.com/office/drawing/2014/main" id="{52F02772-D73B-4AA7-BB32-2E89B13820C1}"/>
              </a:ext>
            </a:extLst>
          </p:cNvPr>
          <p:cNvPicPr>
            <a:picLocks noChangeAspect="1"/>
          </p:cNvPicPr>
          <p:nvPr/>
        </p:nvPicPr>
        <p:blipFill>
          <a:blip r:embed="rId6"/>
          <a:stretch>
            <a:fillRect/>
          </a:stretch>
        </p:blipFill>
        <p:spPr>
          <a:xfrm>
            <a:off x="3169546" y="2410057"/>
            <a:ext cx="5852908" cy="3941754"/>
          </a:xfrm>
          <a:prstGeom prst="rect">
            <a:avLst/>
          </a:prstGeom>
        </p:spPr>
      </p:pic>
      <p:sp>
        <p:nvSpPr>
          <p:cNvPr id="11" name="Title 1">
            <a:extLst>
              <a:ext uri="{FF2B5EF4-FFF2-40B4-BE49-F238E27FC236}">
                <a16:creationId xmlns:a16="http://schemas.microsoft.com/office/drawing/2014/main" id="{7CB0640A-A7D9-4BFC-ABE1-F6B88E1F0209}"/>
              </a:ext>
            </a:extLst>
          </p:cNvPr>
          <p:cNvSpPr>
            <a:spLocks noGrp="1"/>
          </p:cNvSpPr>
          <p:nvPr>
            <p:ph type="title"/>
          </p:nvPr>
        </p:nvSpPr>
        <p:spPr>
          <a:xfrm>
            <a:off x="1853366" y="211783"/>
            <a:ext cx="9720072" cy="1349526"/>
          </a:xfrm>
        </p:spPr>
        <p:txBody>
          <a:bodyPr/>
          <a:lstStyle/>
          <a:p>
            <a:r>
              <a:rPr lang="tr-TR" b="1" dirty="0">
                <a:solidFill>
                  <a:schemeClr val="accent2"/>
                </a:solidFill>
              </a:rPr>
              <a:t>Güvenilir Makine Ne Demektir?</a:t>
            </a:r>
            <a:endParaRPr lang="en-US" b="1" dirty="0">
              <a:solidFill>
                <a:schemeClr val="accent2"/>
              </a:solidFill>
            </a:endParaRPr>
          </a:p>
        </p:txBody>
      </p:sp>
      <p:pic>
        <p:nvPicPr>
          <p:cNvPr id="13" name="Resim 12">
            <a:extLst>
              <a:ext uri="{FF2B5EF4-FFF2-40B4-BE49-F238E27FC236}">
                <a16:creationId xmlns:a16="http://schemas.microsoft.com/office/drawing/2014/main" id="{827A89E2-7B09-4EA9-BBE1-92D2CA285836}"/>
              </a:ext>
            </a:extLst>
          </p:cNvPr>
          <p:cNvPicPr>
            <a:picLocks noChangeAspect="1"/>
          </p:cNvPicPr>
          <p:nvPr/>
        </p:nvPicPr>
        <p:blipFill>
          <a:blip r:embed="rId7"/>
          <a:stretch>
            <a:fillRect/>
          </a:stretch>
        </p:blipFill>
        <p:spPr>
          <a:xfrm>
            <a:off x="259575" y="6172515"/>
            <a:ext cx="1440000" cy="460118"/>
          </a:xfrm>
          <a:prstGeom prst="rect">
            <a:avLst/>
          </a:prstGeom>
        </p:spPr>
      </p:pic>
      <p:pic>
        <p:nvPicPr>
          <p:cNvPr id="14" name="Resim 13">
            <a:extLst>
              <a:ext uri="{FF2B5EF4-FFF2-40B4-BE49-F238E27FC236}">
                <a16:creationId xmlns:a16="http://schemas.microsoft.com/office/drawing/2014/main" id="{A2D3C21F-ADF4-4B29-9387-2BF82B254D0F}"/>
              </a:ext>
            </a:extLst>
          </p:cNvPr>
          <p:cNvPicPr>
            <a:picLocks noChangeAspect="1"/>
          </p:cNvPicPr>
          <p:nvPr/>
        </p:nvPicPr>
        <p:blipFill>
          <a:blip r:embed="rId8"/>
          <a:stretch>
            <a:fillRect/>
          </a:stretch>
        </p:blipFill>
        <p:spPr>
          <a:xfrm>
            <a:off x="10616866" y="6279888"/>
            <a:ext cx="1440000" cy="316885"/>
          </a:xfrm>
          <a:prstGeom prst="rect">
            <a:avLst/>
          </a:prstGeom>
        </p:spPr>
      </p:pic>
    </p:spTree>
    <p:extLst>
      <p:ext uri="{BB962C8B-B14F-4D97-AF65-F5344CB8AC3E}">
        <p14:creationId xmlns:p14="http://schemas.microsoft.com/office/powerpoint/2010/main" val="394375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0" name="Picture 6" descr="A group of people in a room&#10;&#10;Description generated with high confidence">
            <a:extLst>
              <a:ext uri="{FF2B5EF4-FFF2-40B4-BE49-F238E27FC236}">
                <a16:creationId xmlns:a16="http://schemas.microsoft.com/office/drawing/2014/main" id="{757BF589-BA67-4540-9924-ACFEB9A31111}"/>
              </a:ext>
            </a:extLst>
          </p:cNvPr>
          <p:cNvPicPr>
            <a:picLocks noChangeAspect="1"/>
          </p:cNvPicPr>
          <p:nvPr/>
        </p:nvPicPr>
        <p:blipFill>
          <a:blip r:embed="rId6"/>
          <a:stretch>
            <a:fillRect/>
          </a:stretch>
        </p:blipFill>
        <p:spPr>
          <a:xfrm>
            <a:off x="3473459" y="2594235"/>
            <a:ext cx="5245081" cy="3933810"/>
          </a:xfrm>
          <a:prstGeom prst="rect">
            <a:avLst/>
          </a:prstGeom>
        </p:spPr>
      </p:pic>
      <p:pic>
        <p:nvPicPr>
          <p:cNvPr id="12" name="Resim 11">
            <a:extLst>
              <a:ext uri="{FF2B5EF4-FFF2-40B4-BE49-F238E27FC236}">
                <a16:creationId xmlns:a16="http://schemas.microsoft.com/office/drawing/2014/main" id="{2A4963CF-06FF-4231-9441-EAE2C49E11CF}"/>
              </a:ext>
            </a:extLst>
          </p:cNvPr>
          <p:cNvPicPr>
            <a:picLocks noChangeAspect="1"/>
          </p:cNvPicPr>
          <p:nvPr/>
        </p:nvPicPr>
        <p:blipFill>
          <a:blip r:embed="rId7"/>
          <a:stretch>
            <a:fillRect/>
          </a:stretch>
        </p:blipFill>
        <p:spPr>
          <a:xfrm>
            <a:off x="259575" y="6172515"/>
            <a:ext cx="1440000" cy="460118"/>
          </a:xfrm>
          <a:prstGeom prst="rect">
            <a:avLst/>
          </a:prstGeom>
        </p:spPr>
      </p:pic>
      <p:pic>
        <p:nvPicPr>
          <p:cNvPr id="13" name="Resim 12">
            <a:extLst>
              <a:ext uri="{FF2B5EF4-FFF2-40B4-BE49-F238E27FC236}">
                <a16:creationId xmlns:a16="http://schemas.microsoft.com/office/drawing/2014/main" id="{4821AD4A-414A-4303-B7C2-A3D05539F7A3}"/>
              </a:ext>
            </a:extLst>
          </p:cNvPr>
          <p:cNvPicPr>
            <a:picLocks noChangeAspect="1"/>
          </p:cNvPicPr>
          <p:nvPr/>
        </p:nvPicPr>
        <p:blipFill>
          <a:blip r:embed="rId8"/>
          <a:stretch>
            <a:fillRect/>
          </a:stretch>
        </p:blipFill>
        <p:spPr>
          <a:xfrm>
            <a:off x="10616866" y="6279888"/>
            <a:ext cx="1440000" cy="316885"/>
          </a:xfrm>
          <a:prstGeom prst="rect">
            <a:avLst/>
          </a:prstGeom>
        </p:spPr>
      </p:pic>
      <p:sp>
        <p:nvSpPr>
          <p:cNvPr id="14" name="Title 1">
            <a:extLst>
              <a:ext uri="{FF2B5EF4-FFF2-40B4-BE49-F238E27FC236}">
                <a16:creationId xmlns:a16="http://schemas.microsoft.com/office/drawing/2014/main" id="{44D53A03-936F-4279-B419-0387C665D675}"/>
              </a:ext>
            </a:extLst>
          </p:cNvPr>
          <p:cNvSpPr txBox="1">
            <a:spLocks/>
          </p:cNvSpPr>
          <p:nvPr/>
        </p:nvSpPr>
        <p:spPr>
          <a:xfrm>
            <a:off x="1853366" y="66642"/>
            <a:ext cx="9720072" cy="1984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accent2"/>
              </a:solidFill>
            </a:endParaRPr>
          </a:p>
        </p:txBody>
      </p:sp>
      <p:sp>
        <p:nvSpPr>
          <p:cNvPr id="16" name="Title 1">
            <a:extLst>
              <a:ext uri="{FF2B5EF4-FFF2-40B4-BE49-F238E27FC236}">
                <a16:creationId xmlns:a16="http://schemas.microsoft.com/office/drawing/2014/main" id="{DE3FE560-97FA-47BF-A82A-8B70B7F78488}"/>
              </a:ext>
            </a:extLst>
          </p:cNvPr>
          <p:cNvSpPr>
            <a:spLocks noGrp="1"/>
          </p:cNvSpPr>
          <p:nvPr>
            <p:ph type="title"/>
          </p:nvPr>
        </p:nvSpPr>
        <p:spPr>
          <a:xfrm>
            <a:off x="1853366" y="211783"/>
            <a:ext cx="10065096" cy="1349526"/>
          </a:xfrm>
        </p:spPr>
        <p:txBody>
          <a:bodyPr/>
          <a:lstStyle/>
          <a:p>
            <a:r>
              <a:rPr lang="tr-TR" b="1" dirty="0">
                <a:solidFill>
                  <a:schemeClr val="accent2"/>
                </a:solidFill>
              </a:rPr>
              <a:t>Güvenilir Makine Kurulumu Neden Önemli</a:t>
            </a:r>
            <a:r>
              <a:rPr lang="sv-SE" b="1" dirty="0">
                <a:solidFill>
                  <a:schemeClr val="accent2"/>
                </a:solidFill>
              </a:rPr>
              <a:t>? </a:t>
            </a:r>
            <a:endParaRPr lang="en-US" b="1" dirty="0">
              <a:solidFill>
                <a:schemeClr val="accent2"/>
              </a:solidFill>
            </a:endParaRPr>
          </a:p>
        </p:txBody>
      </p:sp>
      <p:sp>
        <p:nvSpPr>
          <p:cNvPr id="17" name="Content Placeholder 2">
            <a:extLst>
              <a:ext uri="{FF2B5EF4-FFF2-40B4-BE49-F238E27FC236}">
                <a16:creationId xmlns:a16="http://schemas.microsoft.com/office/drawing/2014/main" id="{B7588D1A-0317-4591-AB69-121B8DACA278}"/>
              </a:ext>
            </a:extLst>
          </p:cNvPr>
          <p:cNvSpPr txBox="1">
            <a:spLocks/>
          </p:cNvSpPr>
          <p:nvPr/>
        </p:nvSpPr>
        <p:spPr>
          <a:xfrm>
            <a:off x="486694" y="1359271"/>
            <a:ext cx="11031573"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Kurulum, makine performansına doğrudan etki etmektedir</a:t>
            </a:r>
            <a:r>
              <a:rPr lang="sv-SE" sz="2400" dirty="0">
                <a:latin typeface="+mj-lt"/>
              </a:rPr>
              <a:t>.</a:t>
            </a:r>
          </a:p>
          <a:p>
            <a:pPr algn="just">
              <a:buClr>
                <a:schemeClr val="accent2"/>
              </a:buClr>
              <a:buFont typeface="Wingdings" panose="05000000000000000000" pitchFamily="2" charset="2"/>
              <a:buChar char="ü"/>
            </a:pPr>
            <a:r>
              <a:rPr lang="sv-SE" sz="2400" dirty="0">
                <a:latin typeface="+mj-lt"/>
              </a:rPr>
              <a:t>Çalışma koşullarını, performansı</a:t>
            </a:r>
            <a:r>
              <a:rPr lang="tr-TR" sz="2400" dirty="0" err="1">
                <a:latin typeface="+mj-lt"/>
              </a:rPr>
              <a:t>nı</a:t>
            </a:r>
            <a:r>
              <a:rPr lang="sv-SE" sz="2400" dirty="0">
                <a:latin typeface="+mj-lt"/>
              </a:rPr>
              <a:t> ve </a:t>
            </a:r>
            <a:r>
              <a:rPr lang="tr-TR" sz="2400" dirty="0">
                <a:latin typeface="+mj-lt"/>
              </a:rPr>
              <a:t>makinenin ömrünü </a:t>
            </a:r>
            <a:r>
              <a:rPr lang="sv-SE" sz="2400" dirty="0">
                <a:latin typeface="+mj-lt"/>
              </a:rPr>
              <a:t>belirleyecektir.</a:t>
            </a:r>
          </a:p>
        </p:txBody>
      </p:sp>
    </p:spTree>
    <p:extLst>
      <p:ext uri="{BB962C8B-B14F-4D97-AF65-F5344CB8AC3E}">
        <p14:creationId xmlns:p14="http://schemas.microsoft.com/office/powerpoint/2010/main" val="222797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0" name="Rektangel med rundade hörn 7">
            <a:extLst>
              <a:ext uri="{FF2B5EF4-FFF2-40B4-BE49-F238E27FC236}">
                <a16:creationId xmlns:a16="http://schemas.microsoft.com/office/drawing/2014/main" id="{68B7C36C-93C9-4826-BEAF-9AF2C2E08B25}"/>
              </a:ext>
            </a:extLst>
          </p:cNvPr>
          <p:cNvSpPr/>
          <p:nvPr/>
        </p:nvSpPr>
        <p:spPr>
          <a:xfrm>
            <a:off x="760507" y="1483779"/>
            <a:ext cx="689549" cy="46011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1</a:t>
            </a:r>
          </a:p>
        </p:txBody>
      </p:sp>
      <p:sp>
        <p:nvSpPr>
          <p:cNvPr id="11" name="Rektangel med rundade hörn 16">
            <a:extLst>
              <a:ext uri="{FF2B5EF4-FFF2-40B4-BE49-F238E27FC236}">
                <a16:creationId xmlns:a16="http://schemas.microsoft.com/office/drawing/2014/main" id="{C3D72662-CF04-4D39-B98D-B8772BC186D8}"/>
              </a:ext>
            </a:extLst>
          </p:cNvPr>
          <p:cNvSpPr/>
          <p:nvPr/>
        </p:nvSpPr>
        <p:spPr>
          <a:xfrm>
            <a:off x="1159611" y="2156879"/>
            <a:ext cx="689549" cy="46011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2</a:t>
            </a:r>
          </a:p>
        </p:txBody>
      </p:sp>
      <p:sp>
        <p:nvSpPr>
          <p:cNvPr id="12" name="Rektangel med rundade hörn 17">
            <a:extLst>
              <a:ext uri="{FF2B5EF4-FFF2-40B4-BE49-F238E27FC236}">
                <a16:creationId xmlns:a16="http://schemas.microsoft.com/office/drawing/2014/main" id="{3711B724-782C-48D6-B214-357103C5A4CA}"/>
              </a:ext>
            </a:extLst>
          </p:cNvPr>
          <p:cNvSpPr/>
          <p:nvPr/>
        </p:nvSpPr>
        <p:spPr>
          <a:xfrm>
            <a:off x="1560607" y="2829979"/>
            <a:ext cx="689549" cy="46011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3</a:t>
            </a:r>
          </a:p>
        </p:txBody>
      </p:sp>
      <p:sp>
        <p:nvSpPr>
          <p:cNvPr id="13" name="Rektangel med rundade hörn 18">
            <a:extLst>
              <a:ext uri="{FF2B5EF4-FFF2-40B4-BE49-F238E27FC236}">
                <a16:creationId xmlns:a16="http://schemas.microsoft.com/office/drawing/2014/main" id="{E7CB99B3-509D-426A-96DB-F050CC47D0B9}"/>
              </a:ext>
            </a:extLst>
          </p:cNvPr>
          <p:cNvSpPr/>
          <p:nvPr/>
        </p:nvSpPr>
        <p:spPr>
          <a:xfrm>
            <a:off x="1959711" y="3503079"/>
            <a:ext cx="689549" cy="460118"/>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4</a:t>
            </a:r>
          </a:p>
        </p:txBody>
      </p:sp>
      <p:sp>
        <p:nvSpPr>
          <p:cNvPr id="14" name="Rektangel med rundade hörn 19">
            <a:extLst>
              <a:ext uri="{FF2B5EF4-FFF2-40B4-BE49-F238E27FC236}">
                <a16:creationId xmlns:a16="http://schemas.microsoft.com/office/drawing/2014/main" id="{7801DDCC-9988-4EB0-A79B-3D507E2D7C2C}"/>
              </a:ext>
            </a:extLst>
          </p:cNvPr>
          <p:cNvSpPr/>
          <p:nvPr/>
        </p:nvSpPr>
        <p:spPr>
          <a:xfrm>
            <a:off x="2309907" y="4176179"/>
            <a:ext cx="689549" cy="4601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5</a:t>
            </a:r>
          </a:p>
        </p:txBody>
      </p:sp>
      <p:sp>
        <p:nvSpPr>
          <p:cNvPr id="15" name="Rektangel med rundade hörn 20">
            <a:extLst>
              <a:ext uri="{FF2B5EF4-FFF2-40B4-BE49-F238E27FC236}">
                <a16:creationId xmlns:a16="http://schemas.microsoft.com/office/drawing/2014/main" id="{8E419851-86F7-4122-BEA7-20EE2F402D43}"/>
              </a:ext>
            </a:extLst>
          </p:cNvPr>
          <p:cNvSpPr/>
          <p:nvPr/>
        </p:nvSpPr>
        <p:spPr>
          <a:xfrm>
            <a:off x="2759811" y="4849279"/>
            <a:ext cx="689549" cy="46011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6</a:t>
            </a:r>
          </a:p>
        </p:txBody>
      </p:sp>
      <p:sp>
        <p:nvSpPr>
          <p:cNvPr id="16" name="Rektangel med rundade hörn 21">
            <a:extLst>
              <a:ext uri="{FF2B5EF4-FFF2-40B4-BE49-F238E27FC236}">
                <a16:creationId xmlns:a16="http://schemas.microsoft.com/office/drawing/2014/main" id="{BD283BC3-1569-4E59-B498-5B81A62B28F1}"/>
              </a:ext>
            </a:extLst>
          </p:cNvPr>
          <p:cNvSpPr/>
          <p:nvPr/>
        </p:nvSpPr>
        <p:spPr>
          <a:xfrm>
            <a:off x="3188098" y="5522379"/>
            <a:ext cx="689549" cy="4601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7</a:t>
            </a:r>
          </a:p>
        </p:txBody>
      </p:sp>
      <p:sp>
        <p:nvSpPr>
          <p:cNvPr id="17" name="Rektangel med rundade hörn 22">
            <a:extLst>
              <a:ext uri="{FF2B5EF4-FFF2-40B4-BE49-F238E27FC236}">
                <a16:creationId xmlns:a16="http://schemas.microsoft.com/office/drawing/2014/main" id="{83F1619A-5F15-4BB5-95CD-A41BEE68AB44}"/>
              </a:ext>
            </a:extLst>
          </p:cNvPr>
          <p:cNvSpPr/>
          <p:nvPr/>
        </p:nvSpPr>
        <p:spPr>
          <a:xfrm>
            <a:off x="1700307" y="1483779"/>
            <a:ext cx="6556187" cy="4601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FFFF"/>
                </a:solidFill>
                <a:effectLst/>
                <a:uLnTx/>
                <a:uFillTx/>
                <a:ea typeface="+mn-ea"/>
                <a:cs typeface="+mn-cs"/>
              </a:rPr>
              <a:t>Yönetim</a:t>
            </a:r>
            <a:r>
              <a:rPr kumimoji="0" lang="sv-SE" sz="3200" b="1" i="0" u="none" strike="noStrike" kern="1200" cap="none" spc="0" normalizeH="0" baseline="0" noProof="0" dirty="0">
                <a:ln>
                  <a:noFill/>
                </a:ln>
                <a:solidFill>
                  <a:srgbClr val="FFFFFF"/>
                </a:solidFill>
                <a:effectLst/>
                <a:uLnTx/>
                <a:uFillTx/>
                <a:ea typeface="+mn-ea"/>
                <a:cs typeface="+mn-cs"/>
              </a:rPr>
              <a:t> </a:t>
            </a:r>
          </a:p>
        </p:txBody>
      </p:sp>
      <p:sp>
        <p:nvSpPr>
          <p:cNvPr id="18" name="Rektangel med rundade hörn 24">
            <a:extLst>
              <a:ext uri="{FF2B5EF4-FFF2-40B4-BE49-F238E27FC236}">
                <a16:creationId xmlns:a16="http://schemas.microsoft.com/office/drawing/2014/main" id="{0D638C57-55B1-4876-8C8B-63F243F1F1DD}"/>
              </a:ext>
            </a:extLst>
          </p:cNvPr>
          <p:cNvSpPr/>
          <p:nvPr/>
        </p:nvSpPr>
        <p:spPr>
          <a:xfrm>
            <a:off x="2099411" y="2156879"/>
            <a:ext cx="6556187" cy="4601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dirty="0">
                <a:ln>
                  <a:noFill/>
                </a:ln>
                <a:solidFill>
                  <a:srgbClr val="FFFFFF"/>
                </a:solidFill>
                <a:effectLst/>
                <a:uLnTx/>
                <a:uFillTx/>
                <a:ea typeface="+mn-ea"/>
                <a:cs typeface="+mn-cs"/>
              </a:rPr>
              <a:t>Mühendislik</a:t>
            </a:r>
            <a:r>
              <a:rPr kumimoji="0" lang="sv-SE" sz="3200" b="1" i="0" u="none" strike="noStrike" kern="1200" cap="none" spc="0" normalizeH="0" baseline="0" noProof="0" dirty="0">
                <a:ln>
                  <a:noFill/>
                </a:ln>
                <a:solidFill>
                  <a:srgbClr val="FFFFFF"/>
                </a:solidFill>
                <a:effectLst/>
                <a:uLnTx/>
                <a:uFillTx/>
                <a:ea typeface="+mn-ea"/>
                <a:cs typeface="+mn-cs"/>
              </a:rPr>
              <a:t>  </a:t>
            </a:r>
          </a:p>
        </p:txBody>
      </p:sp>
      <p:sp>
        <p:nvSpPr>
          <p:cNvPr id="19" name="Rektangel med rundade hörn 25">
            <a:extLst>
              <a:ext uri="{FF2B5EF4-FFF2-40B4-BE49-F238E27FC236}">
                <a16:creationId xmlns:a16="http://schemas.microsoft.com/office/drawing/2014/main" id="{3B82D469-97A6-4CE5-9B64-C6AD2B4B6094}"/>
              </a:ext>
            </a:extLst>
          </p:cNvPr>
          <p:cNvSpPr/>
          <p:nvPr/>
        </p:nvSpPr>
        <p:spPr>
          <a:xfrm>
            <a:off x="2534697" y="2829978"/>
            <a:ext cx="6556187" cy="4601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FFFF"/>
                </a:solidFill>
                <a:effectLst/>
                <a:uLnTx/>
                <a:uFillTx/>
                <a:ea typeface="+mn-ea"/>
                <a:cs typeface="+mn-cs"/>
              </a:rPr>
              <a:t>Tasarım</a:t>
            </a:r>
            <a:endParaRPr kumimoji="0" lang="sv-SE" sz="3200" b="1" i="0" u="none" strike="noStrike" kern="1200" cap="none" spc="0" normalizeH="0" baseline="0" noProof="0" dirty="0">
              <a:ln>
                <a:noFill/>
              </a:ln>
              <a:solidFill>
                <a:srgbClr val="FFFFFF"/>
              </a:solidFill>
              <a:effectLst/>
              <a:uLnTx/>
              <a:uFillTx/>
              <a:ea typeface="+mn-ea"/>
              <a:cs typeface="+mn-cs"/>
            </a:endParaRPr>
          </a:p>
        </p:txBody>
      </p:sp>
      <p:sp>
        <p:nvSpPr>
          <p:cNvPr id="20" name="Rektangel med rundade hörn 26">
            <a:extLst>
              <a:ext uri="{FF2B5EF4-FFF2-40B4-BE49-F238E27FC236}">
                <a16:creationId xmlns:a16="http://schemas.microsoft.com/office/drawing/2014/main" id="{E56285E0-A8D3-4421-922A-C990614D4340}"/>
              </a:ext>
            </a:extLst>
          </p:cNvPr>
          <p:cNvSpPr/>
          <p:nvPr/>
        </p:nvSpPr>
        <p:spPr>
          <a:xfrm>
            <a:off x="2899511" y="3503079"/>
            <a:ext cx="6556187" cy="46011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3200" b="1" dirty="0">
                <a:solidFill>
                  <a:srgbClr val="FFFFFF"/>
                </a:solidFill>
              </a:rPr>
              <a:t>Satın Alma</a:t>
            </a:r>
            <a:endParaRPr kumimoji="0" lang="sv-SE" sz="3200" b="1" i="0" u="none" strike="noStrike" kern="1200" cap="none" spc="0" normalizeH="0" baseline="0" noProof="0" dirty="0">
              <a:ln>
                <a:noFill/>
              </a:ln>
              <a:solidFill>
                <a:srgbClr val="FFFFFF"/>
              </a:solidFill>
              <a:effectLst/>
              <a:uLnTx/>
              <a:uFillTx/>
              <a:ea typeface="+mn-ea"/>
              <a:cs typeface="+mn-cs"/>
            </a:endParaRPr>
          </a:p>
        </p:txBody>
      </p:sp>
      <p:sp>
        <p:nvSpPr>
          <p:cNvPr id="21" name="Rektangel med rundade hörn 27">
            <a:extLst>
              <a:ext uri="{FF2B5EF4-FFF2-40B4-BE49-F238E27FC236}">
                <a16:creationId xmlns:a16="http://schemas.microsoft.com/office/drawing/2014/main" id="{101A3DA6-5056-405A-8F33-8D21DE22FF70}"/>
              </a:ext>
            </a:extLst>
          </p:cNvPr>
          <p:cNvSpPr/>
          <p:nvPr/>
        </p:nvSpPr>
        <p:spPr>
          <a:xfrm>
            <a:off x="3249707" y="4176179"/>
            <a:ext cx="6556187" cy="46011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FFFF"/>
                </a:solidFill>
                <a:effectLst/>
                <a:uLnTx/>
                <a:uFillTx/>
                <a:ea typeface="+mn-ea"/>
                <a:cs typeface="+mn-cs"/>
              </a:rPr>
              <a:t>Kurulum</a:t>
            </a:r>
            <a:r>
              <a:rPr lang="tr-TR" sz="3200" b="1" dirty="0">
                <a:solidFill>
                  <a:srgbClr val="FFFFFF"/>
                </a:solidFill>
              </a:rPr>
              <a:t>/Montaj</a:t>
            </a:r>
            <a:r>
              <a:rPr kumimoji="0" lang="sv-SE" sz="3200" b="1" i="0" u="none" strike="noStrike" kern="1200" cap="none" spc="0" normalizeH="0" baseline="0" noProof="0" dirty="0">
                <a:ln>
                  <a:noFill/>
                </a:ln>
                <a:solidFill>
                  <a:srgbClr val="FFFFFF"/>
                </a:solidFill>
                <a:effectLst/>
                <a:uLnTx/>
                <a:uFillTx/>
                <a:ea typeface="+mn-ea"/>
                <a:cs typeface="+mn-cs"/>
              </a:rPr>
              <a:t> </a:t>
            </a:r>
          </a:p>
        </p:txBody>
      </p:sp>
      <p:sp>
        <p:nvSpPr>
          <p:cNvPr id="22" name="Rektangel med rundade hörn 28">
            <a:extLst>
              <a:ext uri="{FF2B5EF4-FFF2-40B4-BE49-F238E27FC236}">
                <a16:creationId xmlns:a16="http://schemas.microsoft.com/office/drawing/2014/main" id="{BF545D71-42FE-48B1-AC33-959DA8D58F47}"/>
              </a:ext>
            </a:extLst>
          </p:cNvPr>
          <p:cNvSpPr/>
          <p:nvPr/>
        </p:nvSpPr>
        <p:spPr>
          <a:xfrm>
            <a:off x="3699611" y="4849279"/>
            <a:ext cx="6556187" cy="46011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3200" b="1" dirty="0">
                <a:solidFill>
                  <a:srgbClr val="FFFFFF"/>
                </a:solidFill>
              </a:rPr>
              <a:t>Devreye Alma</a:t>
            </a:r>
            <a:endParaRPr kumimoji="0" lang="sv-SE" sz="3200" b="1" i="0" u="none" strike="noStrike" kern="1200" cap="none" spc="0" normalizeH="0" baseline="0" noProof="0" dirty="0">
              <a:ln>
                <a:noFill/>
              </a:ln>
              <a:solidFill>
                <a:srgbClr val="FFFFFF"/>
              </a:solidFill>
              <a:effectLst/>
              <a:uLnTx/>
              <a:uFillTx/>
              <a:ea typeface="+mn-ea"/>
              <a:cs typeface="+mn-cs"/>
            </a:endParaRPr>
          </a:p>
        </p:txBody>
      </p:sp>
      <p:sp>
        <p:nvSpPr>
          <p:cNvPr id="23" name="Rektangel med rundade hörn 29">
            <a:extLst>
              <a:ext uri="{FF2B5EF4-FFF2-40B4-BE49-F238E27FC236}">
                <a16:creationId xmlns:a16="http://schemas.microsoft.com/office/drawing/2014/main" id="{508DFBD0-0C0C-4FBD-9FBB-6285EB6346D1}"/>
              </a:ext>
            </a:extLst>
          </p:cNvPr>
          <p:cNvSpPr/>
          <p:nvPr/>
        </p:nvSpPr>
        <p:spPr>
          <a:xfrm>
            <a:off x="4127898" y="5522379"/>
            <a:ext cx="6556187" cy="46011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FFFF"/>
                </a:solidFill>
                <a:effectLst/>
                <a:uLnTx/>
                <a:uFillTx/>
                <a:ea typeface="+mn-ea"/>
                <a:cs typeface="+mn-cs"/>
              </a:rPr>
              <a:t>Bakım</a:t>
            </a:r>
            <a:endParaRPr kumimoji="0" lang="sv-SE" sz="3200" b="1" i="0" u="none" strike="noStrike" kern="1200" cap="none" spc="0" normalizeH="0" baseline="0" noProof="0" dirty="0">
              <a:ln>
                <a:noFill/>
              </a:ln>
              <a:solidFill>
                <a:srgbClr val="FFFFFF"/>
              </a:solidFill>
              <a:effectLst/>
              <a:uLnTx/>
              <a:uFillTx/>
              <a:ea typeface="+mn-ea"/>
              <a:cs typeface="+mn-cs"/>
            </a:endParaRPr>
          </a:p>
        </p:txBody>
      </p:sp>
      <p:pic>
        <p:nvPicPr>
          <p:cNvPr id="36" name="Resim 35">
            <a:extLst>
              <a:ext uri="{FF2B5EF4-FFF2-40B4-BE49-F238E27FC236}">
                <a16:creationId xmlns:a16="http://schemas.microsoft.com/office/drawing/2014/main" id="{676D50CE-04BB-4CBC-A9A3-2109FB3FBC21}"/>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37" name="Resim 36">
            <a:extLst>
              <a:ext uri="{FF2B5EF4-FFF2-40B4-BE49-F238E27FC236}">
                <a16:creationId xmlns:a16="http://schemas.microsoft.com/office/drawing/2014/main" id="{9B1BE08C-E705-46DE-9B9F-18E3316059B9}"/>
              </a:ext>
            </a:extLst>
          </p:cNvPr>
          <p:cNvPicPr>
            <a:picLocks noChangeAspect="1"/>
          </p:cNvPicPr>
          <p:nvPr/>
        </p:nvPicPr>
        <p:blipFill>
          <a:blip r:embed="rId7"/>
          <a:stretch>
            <a:fillRect/>
          </a:stretch>
        </p:blipFill>
        <p:spPr>
          <a:xfrm>
            <a:off x="10616866" y="6279888"/>
            <a:ext cx="1440000" cy="316885"/>
          </a:xfrm>
          <a:prstGeom prst="rect">
            <a:avLst/>
          </a:prstGeom>
        </p:spPr>
      </p:pic>
      <p:sp>
        <p:nvSpPr>
          <p:cNvPr id="24" name="Title 1">
            <a:extLst>
              <a:ext uri="{FF2B5EF4-FFF2-40B4-BE49-F238E27FC236}">
                <a16:creationId xmlns:a16="http://schemas.microsoft.com/office/drawing/2014/main" id="{BBD327B7-193E-4515-8031-D496833244BC}"/>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Yatırım Süreci</a:t>
            </a:r>
            <a:endParaRPr lang="en-US" b="1" dirty="0">
              <a:solidFill>
                <a:schemeClr val="accent2"/>
              </a:solidFill>
            </a:endParaRPr>
          </a:p>
        </p:txBody>
      </p:sp>
    </p:spTree>
    <p:extLst>
      <p:ext uri="{BB962C8B-B14F-4D97-AF65-F5344CB8AC3E}">
        <p14:creationId xmlns:p14="http://schemas.microsoft.com/office/powerpoint/2010/main" val="1549356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0" name="Rektangel med rundade hörn 19">
            <a:extLst>
              <a:ext uri="{FF2B5EF4-FFF2-40B4-BE49-F238E27FC236}">
                <a16:creationId xmlns:a16="http://schemas.microsoft.com/office/drawing/2014/main" id="{3F2046E4-4319-4C7F-A826-9949A9C051E1}"/>
              </a:ext>
            </a:extLst>
          </p:cNvPr>
          <p:cNvSpPr/>
          <p:nvPr/>
        </p:nvSpPr>
        <p:spPr>
          <a:xfrm>
            <a:off x="1352550" y="1385071"/>
            <a:ext cx="800100" cy="5434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5</a:t>
            </a:r>
          </a:p>
        </p:txBody>
      </p:sp>
      <p:sp>
        <p:nvSpPr>
          <p:cNvPr id="11" name="Rektangel med rundade hörn 20">
            <a:extLst>
              <a:ext uri="{FF2B5EF4-FFF2-40B4-BE49-F238E27FC236}">
                <a16:creationId xmlns:a16="http://schemas.microsoft.com/office/drawing/2014/main" id="{7DBFD500-6014-41AD-9176-8B2ACC24C752}"/>
              </a:ext>
            </a:extLst>
          </p:cNvPr>
          <p:cNvSpPr/>
          <p:nvPr/>
        </p:nvSpPr>
        <p:spPr>
          <a:xfrm>
            <a:off x="1352550" y="3225621"/>
            <a:ext cx="800100" cy="54342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6</a:t>
            </a:r>
          </a:p>
        </p:txBody>
      </p:sp>
      <p:sp>
        <p:nvSpPr>
          <p:cNvPr id="12" name="Rektangel med rundade hörn 21">
            <a:extLst>
              <a:ext uri="{FF2B5EF4-FFF2-40B4-BE49-F238E27FC236}">
                <a16:creationId xmlns:a16="http://schemas.microsoft.com/office/drawing/2014/main" id="{FCB658B4-746F-43C3-9949-E61A4F1C848A}"/>
              </a:ext>
            </a:extLst>
          </p:cNvPr>
          <p:cNvSpPr/>
          <p:nvPr/>
        </p:nvSpPr>
        <p:spPr>
          <a:xfrm>
            <a:off x="1352550" y="4804914"/>
            <a:ext cx="800100" cy="54342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srgbClr val="FFFFFF"/>
                </a:solidFill>
                <a:effectLst/>
                <a:uLnTx/>
                <a:uFillTx/>
                <a:latin typeface="Arial"/>
                <a:ea typeface="+mn-ea"/>
                <a:cs typeface="+mn-cs"/>
              </a:rPr>
              <a:t>7</a:t>
            </a:r>
          </a:p>
        </p:txBody>
      </p:sp>
      <p:sp>
        <p:nvSpPr>
          <p:cNvPr id="13" name="Rektangel med rundade hörn 27">
            <a:extLst>
              <a:ext uri="{FF2B5EF4-FFF2-40B4-BE49-F238E27FC236}">
                <a16:creationId xmlns:a16="http://schemas.microsoft.com/office/drawing/2014/main" id="{BA06C645-C379-4E7D-B369-2352AFC10DC6}"/>
              </a:ext>
            </a:extLst>
          </p:cNvPr>
          <p:cNvSpPr/>
          <p:nvPr/>
        </p:nvSpPr>
        <p:spPr>
          <a:xfrm>
            <a:off x="2292350" y="1385071"/>
            <a:ext cx="7607300" cy="54342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FFFF"/>
                </a:solidFill>
                <a:effectLst/>
                <a:uLnTx/>
                <a:uFillTx/>
                <a:ea typeface="+mn-ea"/>
                <a:cs typeface="+mn-cs"/>
              </a:rPr>
              <a:t>Kurulum/Montaj</a:t>
            </a:r>
            <a:r>
              <a:rPr kumimoji="0" lang="sv-SE" sz="3200" b="1" i="0" u="none" strike="noStrike" kern="1200" cap="none" spc="0" normalizeH="0" baseline="0" noProof="0" dirty="0">
                <a:ln>
                  <a:noFill/>
                </a:ln>
                <a:solidFill>
                  <a:srgbClr val="FFFFFF"/>
                </a:solidFill>
                <a:effectLst/>
                <a:uLnTx/>
                <a:uFillTx/>
                <a:ea typeface="+mn-ea"/>
                <a:cs typeface="+mn-cs"/>
              </a:rPr>
              <a:t> </a:t>
            </a:r>
          </a:p>
        </p:txBody>
      </p:sp>
      <p:sp>
        <p:nvSpPr>
          <p:cNvPr id="14" name="Rektangel med rundade hörn 28">
            <a:extLst>
              <a:ext uri="{FF2B5EF4-FFF2-40B4-BE49-F238E27FC236}">
                <a16:creationId xmlns:a16="http://schemas.microsoft.com/office/drawing/2014/main" id="{EF2A857D-EE17-47ED-9E67-333DF10C402C}"/>
              </a:ext>
            </a:extLst>
          </p:cNvPr>
          <p:cNvSpPr/>
          <p:nvPr/>
        </p:nvSpPr>
        <p:spPr>
          <a:xfrm>
            <a:off x="2292350" y="3225621"/>
            <a:ext cx="7607300" cy="54342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3200" b="1" dirty="0">
                <a:solidFill>
                  <a:srgbClr val="FFFFFF"/>
                </a:solidFill>
              </a:rPr>
              <a:t>Devreye Alma</a:t>
            </a:r>
            <a:endParaRPr kumimoji="0" lang="sv-SE" sz="3200" b="1" i="0" u="none" strike="noStrike" kern="1200" cap="none" spc="0" normalizeH="0" baseline="0" noProof="0" dirty="0">
              <a:ln>
                <a:noFill/>
              </a:ln>
              <a:solidFill>
                <a:srgbClr val="FFFFFF"/>
              </a:solidFill>
              <a:effectLst/>
              <a:uLnTx/>
              <a:uFillTx/>
              <a:ea typeface="+mn-ea"/>
              <a:cs typeface="+mn-cs"/>
            </a:endParaRPr>
          </a:p>
        </p:txBody>
      </p:sp>
      <p:sp>
        <p:nvSpPr>
          <p:cNvPr id="15" name="Rektangel med rundade hörn 29">
            <a:extLst>
              <a:ext uri="{FF2B5EF4-FFF2-40B4-BE49-F238E27FC236}">
                <a16:creationId xmlns:a16="http://schemas.microsoft.com/office/drawing/2014/main" id="{2B643BD6-D6DA-48F6-86F0-2C4369149FC2}"/>
              </a:ext>
            </a:extLst>
          </p:cNvPr>
          <p:cNvSpPr/>
          <p:nvPr/>
        </p:nvSpPr>
        <p:spPr>
          <a:xfrm>
            <a:off x="2292350" y="4804914"/>
            <a:ext cx="7607300" cy="54342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sz="3200" b="1" dirty="0">
                <a:solidFill>
                  <a:srgbClr val="FFFFFF"/>
                </a:solidFill>
              </a:rPr>
              <a:t>Bakım</a:t>
            </a:r>
            <a:endParaRPr kumimoji="0" lang="sv-SE" sz="3200" b="1" i="0" u="none" strike="noStrike" kern="1200" cap="none" spc="0" normalizeH="0" baseline="0" noProof="0" dirty="0">
              <a:ln>
                <a:noFill/>
              </a:ln>
              <a:solidFill>
                <a:srgbClr val="FFFFFF"/>
              </a:solidFill>
              <a:effectLst/>
              <a:uLnTx/>
              <a:uFillTx/>
              <a:ea typeface="+mn-ea"/>
              <a:cs typeface="+mn-cs"/>
            </a:endParaRPr>
          </a:p>
        </p:txBody>
      </p:sp>
      <p:sp>
        <p:nvSpPr>
          <p:cNvPr id="16" name="textruta 1">
            <a:extLst>
              <a:ext uri="{FF2B5EF4-FFF2-40B4-BE49-F238E27FC236}">
                <a16:creationId xmlns:a16="http://schemas.microsoft.com/office/drawing/2014/main" id="{62BD11D1-46C9-4925-967A-39A8B705FDE9}"/>
              </a:ext>
            </a:extLst>
          </p:cNvPr>
          <p:cNvSpPr txBox="1"/>
          <p:nvPr/>
        </p:nvSpPr>
        <p:spPr>
          <a:xfrm>
            <a:off x="2292350" y="1928492"/>
            <a:ext cx="7607300"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2400" dirty="0">
                <a:latin typeface="+mj-lt"/>
              </a:rPr>
              <a:t>Bu aşamada </a:t>
            </a:r>
            <a:r>
              <a:rPr lang="tr-TR" sz="2400" b="1" dirty="0" err="1">
                <a:latin typeface="+mj-lt"/>
              </a:rPr>
              <a:t>düzlemsellik</a:t>
            </a:r>
            <a:r>
              <a:rPr lang="tr-TR" sz="2400" dirty="0">
                <a:latin typeface="+mj-lt"/>
              </a:rPr>
              <a:t>, </a:t>
            </a:r>
            <a:r>
              <a:rPr lang="tr-TR" sz="2400" b="1" dirty="0">
                <a:latin typeface="+mj-lt"/>
              </a:rPr>
              <a:t>seviye</a:t>
            </a:r>
            <a:r>
              <a:rPr lang="en-GB" sz="2400" dirty="0">
                <a:latin typeface="+mj-lt"/>
              </a:rPr>
              <a:t>, </a:t>
            </a:r>
            <a:r>
              <a:rPr lang="tr-TR" sz="2400" b="1" dirty="0">
                <a:latin typeface="+mj-lt"/>
              </a:rPr>
              <a:t>topal</a:t>
            </a:r>
            <a:r>
              <a:rPr lang="en-GB" sz="2400" b="1" dirty="0">
                <a:latin typeface="+mj-lt"/>
              </a:rPr>
              <a:t> </a:t>
            </a:r>
            <a:r>
              <a:rPr lang="tr-TR" sz="2400" b="1" dirty="0">
                <a:latin typeface="+mj-lt"/>
              </a:rPr>
              <a:t>a</a:t>
            </a:r>
            <a:r>
              <a:rPr lang="en-GB" sz="2400" b="1" dirty="0">
                <a:latin typeface="+mj-lt"/>
              </a:rPr>
              <a:t>yak</a:t>
            </a:r>
            <a:r>
              <a:rPr lang="tr-TR" sz="2400" b="1" dirty="0">
                <a:latin typeface="+mj-lt"/>
              </a:rPr>
              <a:t> ölçümleri,</a:t>
            </a:r>
            <a:r>
              <a:rPr lang="en-GB" sz="2400" dirty="0">
                <a:latin typeface="+mj-lt"/>
              </a:rPr>
              <a:t> </a:t>
            </a:r>
            <a:r>
              <a:rPr lang="tr-TR" sz="2400" b="1" dirty="0">
                <a:latin typeface="+mj-lt"/>
              </a:rPr>
              <a:t>hassas şaft h</a:t>
            </a:r>
            <a:r>
              <a:rPr lang="en-GB" sz="2400" b="1" dirty="0" err="1">
                <a:latin typeface="+mj-lt"/>
              </a:rPr>
              <a:t>izalama</a:t>
            </a:r>
            <a:r>
              <a:rPr lang="en-GB" sz="2400" dirty="0">
                <a:latin typeface="+mj-lt"/>
              </a:rPr>
              <a:t>, </a:t>
            </a:r>
            <a:r>
              <a:rPr lang="tr-TR" sz="2400" b="1" dirty="0">
                <a:latin typeface="+mj-lt"/>
              </a:rPr>
              <a:t>yatak (</a:t>
            </a:r>
            <a:r>
              <a:rPr lang="tr-TR" sz="2400" b="1" dirty="0" err="1">
                <a:latin typeface="+mj-lt"/>
              </a:rPr>
              <a:t>bore</a:t>
            </a:r>
            <a:r>
              <a:rPr lang="tr-TR" sz="2400" b="1" dirty="0">
                <a:latin typeface="+mj-lt"/>
              </a:rPr>
              <a:t>) hizalama</a:t>
            </a:r>
            <a:r>
              <a:rPr lang="tr-TR" sz="2400" dirty="0">
                <a:latin typeface="+mj-lt"/>
              </a:rPr>
              <a:t>, </a:t>
            </a:r>
            <a:r>
              <a:rPr lang="tr-TR" sz="2400" b="1" dirty="0">
                <a:latin typeface="+mj-lt"/>
              </a:rPr>
              <a:t>boru hat gerilimi</a:t>
            </a:r>
            <a:r>
              <a:rPr lang="tr-TR" sz="2400" dirty="0">
                <a:latin typeface="+mj-lt"/>
              </a:rPr>
              <a:t>, </a:t>
            </a:r>
            <a:r>
              <a:rPr lang="tr-TR" sz="2400" b="1" dirty="0">
                <a:latin typeface="+mj-lt"/>
              </a:rPr>
              <a:t>rulman boşluklarının kontrolleri</a:t>
            </a:r>
            <a:r>
              <a:rPr lang="tr-TR" sz="2400" dirty="0">
                <a:latin typeface="+mj-lt"/>
              </a:rPr>
              <a:t> yapılmalıdır.</a:t>
            </a:r>
            <a:endParaRPr kumimoji="0" lang="sv-SE" sz="2400" b="1" i="0" u="none" strike="noStrike" kern="1200" cap="none" spc="0" normalizeH="0" baseline="0" noProof="0" dirty="0">
              <a:ln>
                <a:noFill/>
              </a:ln>
              <a:solidFill>
                <a:srgbClr val="000000"/>
              </a:solidFill>
              <a:effectLst/>
              <a:uLnTx/>
              <a:uFillTx/>
              <a:latin typeface="+mj-lt"/>
              <a:ea typeface="+mn-ea"/>
              <a:cs typeface="+mn-cs"/>
            </a:endParaRPr>
          </a:p>
        </p:txBody>
      </p:sp>
      <p:sp>
        <p:nvSpPr>
          <p:cNvPr id="17" name="textruta 23">
            <a:extLst>
              <a:ext uri="{FF2B5EF4-FFF2-40B4-BE49-F238E27FC236}">
                <a16:creationId xmlns:a16="http://schemas.microsoft.com/office/drawing/2014/main" id="{A003E2F7-4573-41CC-BAFB-5A1C4C788D58}"/>
              </a:ext>
            </a:extLst>
          </p:cNvPr>
          <p:cNvSpPr txBox="1"/>
          <p:nvPr/>
        </p:nvSpPr>
        <p:spPr>
          <a:xfrm>
            <a:off x="2292350" y="3818658"/>
            <a:ext cx="76073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mj-lt"/>
                <a:ea typeface="+mn-ea"/>
                <a:cs typeface="+mn-cs"/>
              </a:rPr>
              <a:t>Kurulum </a:t>
            </a:r>
            <a:r>
              <a:rPr lang="tr-TR" sz="2400" dirty="0">
                <a:solidFill>
                  <a:srgbClr val="000000"/>
                </a:solidFill>
                <a:latin typeface="+mj-lt"/>
              </a:rPr>
              <a:t>r</a:t>
            </a:r>
            <a:r>
              <a:rPr kumimoji="0" lang="tr-TR" sz="2400" b="0" i="0" u="none" strike="noStrike" kern="1200" cap="none" spc="0" normalizeH="0" baseline="0" noProof="0" dirty="0" err="1">
                <a:ln>
                  <a:noFill/>
                </a:ln>
                <a:solidFill>
                  <a:srgbClr val="000000"/>
                </a:solidFill>
                <a:effectLst/>
                <a:uLnTx/>
                <a:uFillTx/>
                <a:latin typeface="+mj-lt"/>
                <a:ea typeface="+mn-ea"/>
                <a:cs typeface="+mn-cs"/>
              </a:rPr>
              <a:t>aporları</a:t>
            </a:r>
            <a:r>
              <a:rPr kumimoji="0" lang="tr-TR" sz="2400" b="0" i="0" u="none" strike="noStrike" kern="1200" cap="none" spc="0" normalizeH="0" baseline="0" noProof="0" dirty="0">
                <a:ln>
                  <a:noFill/>
                </a:ln>
                <a:solidFill>
                  <a:srgbClr val="000000"/>
                </a:solidFill>
                <a:effectLst/>
                <a:uLnTx/>
                <a:uFillTx/>
                <a:latin typeface="+mj-lt"/>
                <a:ea typeface="+mn-ea"/>
                <a:cs typeface="+mn-cs"/>
              </a:rPr>
              <a:t> kontrol edilmeli, dinamik ölçümler alınmalı ve</a:t>
            </a:r>
            <a:r>
              <a:rPr lang="tr-TR" sz="2400" dirty="0">
                <a:solidFill>
                  <a:srgbClr val="000000"/>
                </a:solidFill>
                <a:latin typeface="+mj-lt"/>
              </a:rPr>
              <a:t> </a:t>
            </a:r>
            <a:r>
              <a:rPr kumimoji="0" lang="es-ES" sz="2400" b="1" i="0" u="none" strike="noStrike" kern="1200" cap="none" spc="0" normalizeH="0" baseline="0" noProof="0" dirty="0">
                <a:ln>
                  <a:noFill/>
                </a:ln>
                <a:solidFill>
                  <a:srgbClr val="000000"/>
                </a:solidFill>
                <a:effectLst/>
                <a:uLnTx/>
                <a:uFillTx/>
                <a:latin typeface="+mj-lt"/>
                <a:ea typeface="+mn-ea"/>
                <a:cs typeface="+mn-cs"/>
              </a:rPr>
              <a:t>SAT</a:t>
            </a:r>
            <a:r>
              <a:rPr kumimoji="0" lang="es-ES" sz="2400" b="0" i="0" u="none" strike="noStrike" kern="1200" cap="none" spc="0" normalizeH="0" baseline="0" noProof="0" dirty="0">
                <a:ln>
                  <a:noFill/>
                </a:ln>
                <a:solidFill>
                  <a:srgbClr val="000000"/>
                </a:solidFill>
                <a:effectLst/>
                <a:uLnTx/>
                <a:uFillTx/>
                <a:latin typeface="+mj-lt"/>
                <a:ea typeface="+mn-ea"/>
                <a:cs typeface="+mn-cs"/>
              </a:rPr>
              <a:t> testi (</a:t>
            </a:r>
            <a:r>
              <a:rPr lang="tr-TR" sz="2400" dirty="0">
                <a:solidFill>
                  <a:srgbClr val="000000"/>
                </a:solidFill>
                <a:latin typeface="+mj-lt"/>
              </a:rPr>
              <a:t>s</a:t>
            </a:r>
            <a:r>
              <a:rPr kumimoji="0" lang="tr-TR" sz="2400" b="0" i="0" u="none" strike="noStrike" kern="1200" cap="none" spc="0" normalizeH="0" baseline="0" noProof="0" dirty="0">
                <a:ln>
                  <a:noFill/>
                </a:ln>
                <a:solidFill>
                  <a:srgbClr val="000000"/>
                </a:solidFill>
                <a:effectLst/>
                <a:uLnTx/>
                <a:uFillTx/>
                <a:latin typeface="+mj-lt"/>
                <a:ea typeface="+mn-ea"/>
                <a:cs typeface="+mn-cs"/>
              </a:rPr>
              <a:t>aha</a:t>
            </a:r>
            <a:r>
              <a:rPr kumimoji="0" lang="es-ES" sz="2400" b="0" i="0" u="none" strike="noStrike" kern="1200" cap="none" spc="0" normalizeH="0" baseline="0" noProof="0" dirty="0">
                <a:ln>
                  <a:noFill/>
                </a:ln>
                <a:solidFill>
                  <a:srgbClr val="000000"/>
                </a:solidFill>
                <a:effectLst/>
                <a:uLnTx/>
                <a:uFillTx/>
                <a:latin typeface="+mj-lt"/>
                <a:ea typeface="+mn-ea"/>
                <a:cs typeface="+mn-cs"/>
              </a:rPr>
              <a:t> onay testi) </a:t>
            </a:r>
            <a:r>
              <a:rPr lang="tr-TR" sz="2400" dirty="0">
                <a:solidFill>
                  <a:srgbClr val="000000"/>
                </a:solidFill>
                <a:latin typeface="+mj-lt"/>
              </a:rPr>
              <a:t>yapılmalıdır</a:t>
            </a:r>
            <a:r>
              <a:rPr kumimoji="0" lang="es-ES" sz="2400" b="0" i="0" u="none" strike="noStrike" kern="1200" cap="none" spc="0" normalizeH="0" baseline="0" noProof="0" dirty="0">
                <a:ln>
                  <a:noFill/>
                </a:ln>
                <a:solidFill>
                  <a:srgbClr val="000000"/>
                </a:solidFill>
                <a:effectLst/>
                <a:uLnTx/>
                <a:uFillTx/>
                <a:latin typeface="+mj-lt"/>
                <a:ea typeface="+mn-ea"/>
                <a:cs typeface="+mn-cs"/>
              </a:rPr>
              <a:t>.</a:t>
            </a:r>
            <a:endParaRPr kumimoji="0" lang="sv-SE" sz="2400" b="1" i="0" u="none" strike="noStrike" kern="1200" cap="none" spc="0" normalizeH="0" baseline="0" noProof="0" dirty="0">
              <a:ln>
                <a:noFill/>
              </a:ln>
              <a:solidFill>
                <a:srgbClr val="000000"/>
              </a:solidFill>
              <a:effectLst/>
              <a:uLnTx/>
              <a:uFillTx/>
              <a:latin typeface="+mj-lt"/>
              <a:ea typeface="+mn-ea"/>
              <a:cs typeface="+mn-cs"/>
            </a:endParaRPr>
          </a:p>
        </p:txBody>
      </p:sp>
      <p:sp>
        <p:nvSpPr>
          <p:cNvPr id="18" name="textruta 30">
            <a:extLst>
              <a:ext uri="{FF2B5EF4-FFF2-40B4-BE49-F238E27FC236}">
                <a16:creationId xmlns:a16="http://schemas.microsoft.com/office/drawing/2014/main" id="{783FBEFE-F3AF-4C1F-9BB2-E43DE51DBA58}"/>
              </a:ext>
            </a:extLst>
          </p:cNvPr>
          <p:cNvSpPr txBox="1"/>
          <p:nvPr/>
        </p:nvSpPr>
        <p:spPr>
          <a:xfrm>
            <a:off x="2292350" y="5381077"/>
            <a:ext cx="76073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400" dirty="0">
                <a:solidFill>
                  <a:srgbClr val="000000"/>
                </a:solidFill>
                <a:latin typeface="+mj-lt"/>
              </a:rPr>
              <a:t>Makinenin sağlıklı ve uzun süreli çalışabilmesi için, düzenli olarak bakım, kontrol ve testlerinin yapılması gerekmektedir.</a:t>
            </a:r>
            <a:endParaRPr kumimoji="0" lang="sv-SE" sz="2400" b="1" i="0" u="none" strike="noStrike" kern="1200" cap="none" spc="0" normalizeH="0" baseline="0" noProof="0" dirty="0">
              <a:ln>
                <a:noFill/>
              </a:ln>
              <a:solidFill>
                <a:srgbClr val="000000"/>
              </a:solidFill>
              <a:effectLst/>
              <a:uLnTx/>
              <a:uFillTx/>
              <a:latin typeface="+mj-lt"/>
              <a:ea typeface="+mn-ea"/>
              <a:cs typeface="+mn-cs"/>
            </a:endParaRPr>
          </a:p>
        </p:txBody>
      </p:sp>
      <p:pic>
        <p:nvPicPr>
          <p:cNvPr id="19" name="Resim 18">
            <a:extLst>
              <a:ext uri="{FF2B5EF4-FFF2-40B4-BE49-F238E27FC236}">
                <a16:creationId xmlns:a16="http://schemas.microsoft.com/office/drawing/2014/main" id="{DDF69205-82F5-430D-B359-3323F2C5DCD5}"/>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20" name="Resim 19">
            <a:extLst>
              <a:ext uri="{FF2B5EF4-FFF2-40B4-BE49-F238E27FC236}">
                <a16:creationId xmlns:a16="http://schemas.microsoft.com/office/drawing/2014/main" id="{372F2FEF-ECD7-4F2E-855F-B9CD1D909501}"/>
              </a:ext>
            </a:extLst>
          </p:cNvPr>
          <p:cNvPicPr>
            <a:picLocks noChangeAspect="1"/>
          </p:cNvPicPr>
          <p:nvPr/>
        </p:nvPicPr>
        <p:blipFill>
          <a:blip r:embed="rId7"/>
          <a:stretch>
            <a:fillRect/>
          </a:stretch>
        </p:blipFill>
        <p:spPr>
          <a:xfrm>
            <a:off x="10616866" y="6279888"/>
            <a:ext cx="1440000" cy="316885"/>
          </a:xfrm>
          <a:prstGeom prst="rect">
            <a:avLst/>
          </a:prstGeom>
        </p:spPr>
      </p:pic>
      <p:sp>
        <p:nvSpPr>
          <p:cNvPr id="21" name="Title 1">
            <a:extLst>
              <a:ext uri="{FF2B5EF4-FFF2-40B4-BE49-F238E27FC236}">
                <a16:creationId xmlns:a16="http://schemas.microsoft.com/office/drawing/2014/main" id="{7F2818FD-45D1-48F2-8974-D7FB24671155}"/>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Yatırım Süreci Detayları</a:t>
            </a:r>
            <a:endParaRPr lang="en-US" b="1" dirty="0">
              <a:solidFill>
                <a:schemeClr val="accent2"/>
              </a:solidFill>
            </a:endParaRPr>
          </a:p>
        </p:txBody>
      </p:sp>
    </p:spTree>
    <p:extLst>
      <p:ext uri="{BB962C8B-B14F-4D97-AF65-F5344CB8AC3E}">
        <p14:creationId xmlns:p14="http://schemas.microsoft.com/office/powerpoint/2010/main" val="2370195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Resim 8">
            <a:extLst>
              <a:ext uri="{FF2B5EF4-FFF2-40B4-BE49-F238E27FC236}">
                <a16:creationId xmlns:a16="http://schemas.microsoft.com/office/drawing/2014/main" id="{D2CC29B5-091B-41C2-9629-4DBC91A98018}"/>
              </a:ext>
            </a:extLst>
          </p:cNvPr>
          <p:cNvPicPr>
            <a:picLocks noChangeAspect="1"/>
          </p:cNvPicPr>
          <p:nvPr/>
        </p:nvPicPr>
        <p:blipFill>
          <a:blip r:embed="rId6"/>
          <a:stretch>
            <a:fillRect/>
          </a:stretch>
        </p:blipFill>
        <p:spPr>
          <a:xfrm>
            <a:off x="259575" y="6172515"/>
            <a:ext cx="1440000" cy="460118"/>
          </a:xfrm>
          <a:prstGeom prst="rect">
            <a:avLst/>
          </a:prstGeom>
        </p:spPr>
      </p:pic>
      <p:pic>
        <p:nvPicPr>
          <p:cNvPr id="10" name="Resim 9">
            <a:extLst>
              <a:ext uri="{FF2B5EF4-FFF2-40B4-BE49-F238E27FC236}">
                <a16:creationId xmlns:a16="http://schemas.microsoft.com/office/drawing/2014/main" id="{69B280D8-183F-4DC9-902C-29BAF5134704}"/>
              </a:ext>
            </a:extLst>
          </p:cNvPr>
          <p:cNvPicPr>
            <a:picLocks noChangeAspect="1"/>
          </p:cNvPicPr>
          <p:nvPr/>
        </p:nvPicPr>
        <p:blipFill>
          <a:blip r:embed="rId7"/>
          <a:stretch>
            <a:fillRect/>
          </a:stretch>
        </p:blipFill>
        <p:spPr>
          <a:xfrm>
            <a:off x="10616866" y="6279888"/>
            <a:ext cx="1440000" cy="316885"/>
          </a:xfrm>
          <a:prstGeom prst="rect">
            <a:avLst/>
          </a:prstGeom>
        </p:spPr>
      </p:pic>
      <p:pic>
        <p:nvPicPr>
          <p:cNvPr id="3" name="Resim 2">
            <a:extLst>
              <a:ext uri="{FF2B5EF4-FFF2-40B4-BE49-F238E27FC236}">
                <a16:creationId xmlns:a16="http://schemas.microsoft.com/office/drawing/2014/main" id="{D361D748-FFD5-4D06-8DE0-FC70AC807498}"/>
              </a:ext>
            </a:extLst>
          </p:cNvPr>
          <p:cNvPicPr>
            <a:picLocks noChangeAspect="1"/>
          </p:cNvPicPr>
          <p:nvPr/>
        </p:nvPicPr>
        <p:blipFill>
          <a:blip r:embed="rId8"/>
          <a:stretch>
            <a:fillRect/>
          </a:stretch>
        </p:blipFill>
        <p:spPr>
          <a:xfrm>
            <a:off x="1040709" y="1299521"/>
            <a:ext cx="10110581" cy="4759122"/>
          </a:xfrm>
          <a:prstGeom prst="rect">
            <a:avLst/>
          </a:prstGeom>
        </p:spPr>
      </p:pic>
      <p:sp>
        <p:nvSpPr>
          <p:cNvPr id="12" name="Title 1">
            <a:extLst>
              <a:ext uri="{FF2B5EF4-FFF2-40B4-BE49-F238E27FC236}">
                <a16:creationId xmlns:a16="http://schemas.microsoft.com/office/drawing/2014/main" id="{A81A421D-F4A4-493A-93BB-C77AC2F9A4A3}"/>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400" b="1" dirty="0">
                <a:solidFill>
                  <a:schemeClr val="accent2"/>
                </a:solidFill>
                <a:latin typeface="+mj-lt"/>
              </a:rPr>
              <a:t>Potansiyel Arıza Eğrisi</a:t>
            </a:r>
          </a:p>
        </p:txBody>
      </p:sp>
    </p:spTree>
    <p:extLst>
      <p:ext uri="{BB962C8B-B14F-4D97-AF65-F5344CB8AC3E}">
        <p14:creationId xmlns:p14="http://schemas.microsoft.com/office/powerpoint/2010/main" val="229784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6"/>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Platshållare för innehåll 2">
            <a:extLst>
              <a:ext uri="{FF2B5EF4-FFF2-40B4-BE49-F238E27FC236}">
                <a16:creationId xmlns:a16="http://schemas.microsoft.com/office/drawing/2014/main" id="{3863AE53-1B1B-4F2D-9D61-72811C1D65C5}"/>
              </a:ext>
            </a:extLst>
          </p:cNvPr>
          <p:cNvSpPr txBox="1">
            <a:spLocks/>
          </p:cNvSpPr>
          <p:nvPr/>
        </p:nvSpPr>
        <p:spPr>
          <a:xfrm>
            <a:off x="655316" y="1642171"/>
            <a:ext cx="5953088" cy="2826018"/>
          </a:xfrm>
          <a:prstGeom prst="rect">
            <a:avLst/>
          </a:prstGeom>
        </p:spPr>
        <p:txBody>
          <a:bodyPr vert="horz" lIns="45720" tIns="45720" rIns="45720" bIns="45720" rtlCol="0">
            <a:noAutofit/>
          </a:bodyPr>
          <a:lstStyle>
            <a:lvl1pPr marL="252000" indent="-252000" algn="l" defTabSz="914400" rtl="0" eaLnBrk="1" latinLnBrk="0" hangingPunct="1">
              <a:lnSpc>
                <a:spcPct val="90000"/>
              </a:lnSpc>
              <a:spcBef>
                <a:spcPts val="1200"/>
              </a:spcBef>
              <a:spcAft>
                <a:spcPts val="200"/>
              </a:spcAft>
              <a:buClr>
                <a:schemeClr val="accent2"/>
              </a:buClr>
              <a:buSzPct val="100000"/>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504000" indent="-245160" algn="l" defTabSz="914400" rtl="0" eaLnBrk="1" latinLnBrk="0" hangingPunct="1">
              <a:lnSpc>
                <a:spcPct val="100000"/>
              </a:lnSpc>
              <a:spcBef>
                <a:spcPts val="400"/>
              </a:spcBef>
              <a:spcAft>
                <a:spcPts val="400"/>
              </a:spcAft>
              <a:buClr>
                <a:srgbClr val="FFCC00"/>
              </a:buClr>
              <a:buSzPct val="110000"/>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720000" indent="-209160" algn="l" defTabSz="914400" rtl="0" eaLnBrk="1" latinLnBrk="0" hangingPunct="1">
              <a:lnSpc>
                <a:spcPct val="90000"/>
              </a:lnSpc>
              <a:spcBef>
                <a:spcPts val="200"/>
              </a:spcBef>
              <a:spcAft>
                <a:spcPts val="400"/>
              </a:spcAft>
              <a:buClr>
                <a:schemeClr val="accent2"/>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buFont typeface="Wingdings" panose="05000000000000000000" pitchFamily="2" charset="2"/>
              <a:buChar char="ü"/>
            </a:pPr>
            <a:endParaRPr lang="en-GB" sz="2400" dirty="0">
              <a:latin typeface="+mj-lt"/>
            </a:endParaRPr>
          </a:p>
        </p:txBody>
      </p:sp>
      <p:pic>
        <p:nvPicPr>
          <p:cNvPr id="12" name="Resim 11">
            <a:extLst>
              <a:ext uri="{FF2B5EF4-FFF2-40B4-BE49-F238E27FC236}">
                <a16:creationId xmlns:a16="http://schemas.microsoft.com/office/drawing/2014/main" id="{183D40D9-E7B0-4E32-BAB5-C352CE7E7870}"/>
              </a:ext>
            </a:extLst>
          </p:cNvPr>
          <p:cNvPicPr>
            <a:picLocks noChangeAspect="1"/>
          </p:cNvPicPr>
          <p:nvPr/>
        </p:nvPicPr>
        <p:blipFill>
          <a:blip r:embed="rId8"/>
          <a:stretch>
            <a:fillRect/>
          </a:stretch>
        </p:blipFill>
        <p:spPr>
          <a:xfrm>
            <a:off x="259575" y="6172515"/>
            <a:ext cx="1440000" cy="460118"/>
          </a:xfrm>
          <a:prstGeom prst="rect">
            <a:avLst/>
          </a:prstGeom>
        </p:spPr>
      </p:pic>
      <p:pic>
        <p:nvPicPr>
          <p:cNvPr id="13" name="Resim 12">
            <a:extLst>
              <a:ext uri="{FF2B5EF4-FFF2-40B4-BE49-F238E27FC236}">
                <a16:creationId xmlns:a16="http://schemas.microsoft.com/office/drawing/2014/main" id="{C8AB72FC-9E4C-445E-8E56-CD68D30C1CDC}"/>
              </a:ext>
            </a:extLst>
          </p:cNvPr>
          <p:cNvPicPr>
            <a:picLocks noChangeAspect="1"/>
          </p:cNvPicPr>
          <p:nvPr/>
        </p:nvPicPr>
        <p:blipFill>
          <a:blip r:embed="rId9"/>
          <a:stretch>
            <a:fillRect/>
          </a:stretch>
        </p:blipFill>
        <p:spPr>
          <a:xfrm>
            <a:off x="10616866" y="6279888"/>
            <a:ext cx="1440000" cy="316885"/>
          </a:xfrm>
          <a:prstGeom prst="rect">
            <a:avLst/>
          </a:prstGeom>
        </p:spPr>
      </p:pic>
      <p:pic>
        <p:nvPicPr>
          <p:cNvPr id="2" name="IMG_9638">
            <a:hlinkClick r:id="" action="ppaction://media"/>
            <a:extLst>
              <a:ext uri="{FF2B5EF4-FFF2-40B4-BE49-F238E27FC236}">
                <a16:creationId xmlns:a16="http://schemas.microsoft.com/office/drawing/2014/main" id="{536B3BCB-4FC6-47DA-8B0C-E8C9926C777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23327" y="1301458"/>
            <a:ext cx="2978616" cy="5295315"/>
          </a:xfrm>
          <a:prstGeom prst="rect">
            <a:avLst/>
          </a:prstGeom>
        </p:spPr>
      </p:pic>
      <p:sp>
        <p:nvSpPr>
          <p:cNvPr id="10" name="Title 1">
            <a:extLst>
              <a:ext uri="{FF2B5EF4-FFF2-40B4-BE49-F238E27FC236}">
                <a16:creationId xmlns:a16="http://schemas.microsoft.com/office/drawing/2014/main" id="{0915FC8A-20B9-4E68-B22E-69B72AD3E59E}"/>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accent2"/>
                </a:solidFill>
              </a:rPr>
              <a:t>Başlangıç Noktası: Kaide</a:t>
            </a:r>
            <a:endParaRPr lang="tr-TR" sz="4400" b="1" dirty="0">
              <a:solidFill>
                <a:schemeClr val="accent2"/>
              </a:solidFill>
              <a:latin typeface="+mj-lt"/>
            </a:endParaRPr>
          </a:p>
        </p:txBody>
      </p:sp>
      <p:sp>
        <p:nvSpPr>
          <p:cNvPr id="14" name="Content Placeholder 2">
            <a:extLst>
              <a:ext uri="{FF2B5EF4-FFF2-40B4-BE49-F238E27FC236}">
                <a16:creationId xmlns:a16="http://schemas.microsoft.com/office/drawing/2014/main" id="{3D684A13-82DD-41C5-8885-2B7BB566956F}"/>
              </a:ext>
            </a:extLst>
          </p:cNvPr>
          <p:cNvSpPr>
            <a:spLocks noGrp="1"/>
          </p:cNvSpPr>
          <p:nvPr>
            <p:ph sz="half" idx="1"/>
          </p:nvPr>
        </p:nvSpPr>
        <p:spPr>
          <a:xfrm>
            <a:off x="486695" y="1359271"/>
            <a:ext cx="6121710" cy="3639553"/>
          </a:xfrm>
        </p:spPr>
        <p:txBody>
          <a:bodyPr>
            <a:normAutofit/>
          </a:bodyPr>
          <a:lstStyle/>
          <a:p>
            <a:pPr algn="just">
              <a:buClr>
                <a:schemeClr val="accent2"/>
              </a:buClr>
              <a:buFont typeface="Wingdings" panose="05000000000000000000" pitchFamily="2" charset="2"/>
              <a:buChar char="ü"/>
            </a:pPr>
            <a:r>
              <a:rPr lang="tr-TR" sz="2400" dirty="0">
                <a:latin typeface="+mj-lt"/>
                <a:cs typeface="Times New Roman" panose="02020603050405020304" pitchFamily="18" charset="0"/>
              </a:rPr>
              <a:t>Tasarım yapılırken; makinelerin boyutu ve ağırlığı, operasyonlardan kaynaklanan şoklar ve titreşimler dikkate alınmalıdır.</a:t>
            </a:r>
          </a:p>
          <a:p>
            <a:pPr algn="just">
              <a:buClr>
                <a:schemeClr val="accent2"/>
              </a:buClr>
              <a:buFont typeface="Wingdings" panose="05000000000000000000" pitchFamily="2" charset="2"/>
              <a:buChar char="ü"/>
            </a:pPr>
            <a:r>
              <a:rPr lang="tr-TR" sz="2400" dirty="0">
                <a:latin typeface="+mj-lt"/>
                <a:cs typeface="Times New Roman" panose="02020603050405020304" pitchFamily="18" charset="0"/>
              </a:rPr>
              <a:t>Rezonans problemlerinin önlenmesi için; doğal frekans bölgeleri hassas hesaplanmalıdır.</a:t>
            </a:r>
          </a:p>
          <a:p>
            <a:pPr algn="just">
              <a:buClr>
                <a:schemeClr val="accent2"/>
              </a:buClr>
              <a:buFont typeface="Wingdings" panose="05000000000000000000" pitchFamily="2" charset="2"/>
              <a:buChar char="ü"/>
            </a:pPr>
            <a:r>
              <a:rPr lang="tr-TR" sz="2400" dirty="0">
                <a:latin typeface="+mj-lt"/>
                <a:cs typeface="Times New Roman" panose="02020603050405020304" pitchFamily="18" charset="0"/>
              </a:rPr>
              <a:t>Kaidenin konumu (hava koşulları, özel kaide gereksinimleri, esneme katsayıları, vb.) göz önünde bulundurulmalıdır.</a:t>
            </a:r>
          </a:p>
        </p:txBody>
      </p:sp>
    </p:spTree>
    <p:extLst>
      <p:ext uri="{BB962C8B-B14F-4D97-AF65-F5344CB8AC3E}">
        <p14:creationId xmlns:p14="http://schemas.microsoft.com/office/powerpoint/2010/main" val="301418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Platshållare för innehåll 4" descr="En bild som visar utomhus, byggnad, golv, sitter&#10;&#10;Automatiskt genererad beskrivning">
            <a:extLst>
              <a:ext uri="{FF2B5EF4-FFF2-40B4-BE49-F238E27FC236}">
                <a16:creationId xmlns:a16="http://schemas.microsoft.com/office/drawing/2014/main" id="{61AB86E8-F2C1-4ECA-B5A0-E0313D44A80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451778" y="2433876"/>
            <a:ext cx="5288444" cy="3965531"/>
          </a:xfrm>
        </p:spPr>
      </p:pic>
      <p:pic>
        <p:nvPicPr>
          <p:cNvPr id="11" name="Resim 10">
            <a:extLst>
              <a:ext uri="{FF2B5EF4-FFF2-40B4-BE49-F238E27FC236}">
                <a16:creationId xmlns:a16="http://schemas.microsoft.com/office/drawing/2014/main" id="{7949A652-FFEA-4DAB-B247-E65491A1BFF2}"/>
              </a:ext>
            </a:extLst>
          </p:cNvPr>
          <p:cNvPicPr>
            <a:picLocks noChangeAspect="1"/>
          </p:cNvPicPr>
          <p:nvPr/>
        </p:nvPicPr>
        <p:blipFill>
          <a:blip r:embed="rId7"/>
          <a:stretch>
            <a:fillRect/>
          </a:stretch>
        </p:blipFill>
        <p:spPr>
          <a:xfrm>
            <a:off x="259575" y="6172515"/>
            <a:ext cx="1440000" cy="460118"/>
          </a:xfrm>
          <a:prstGeom prst="rect">
            <a:avLst/>
          </a:prstGeom>
        </p:spPr>
      </p:pic>
      <p:pic>
        <p:nvPicPr>
          <p:cNvPr id="12" name="Resim 11">
            <a:extLst>
              <a:ext uri="{FF2B5EF4-FFF2-40B4-BE49-F238E27FC236}">
                <a16:creationId xmlns:a16="http://schemas.microsoft.com/office/drawing/2014/main" id="{FD349A7E-DB9C-4937-9D3A-D88790B7CED9}"/>
              </a:ext>
            </a:extLst>
          </p:cNvPr>
          <p:cNvPicPr>
            <a:picLocks noChangeAspect="1"/>
          </p:cNvPicPr>
          <p:nvPr/>
        </p:nvPicPr>
        <p:blipFill>
          <a:blip r:embed="rId8"/>
          <a:stretch>
            <a:fillRect/>
          </a:stretch>
        </p:blipFill>
        <p:spPr>
          <a:xfrm>
            <a:off x="10616866" y="6279888"/>
            <a:ext cx="1440000" cy="316885"/>
          </a:xfrm>
          <a:prstGeom prst="rect">
            <a:avLst/>
          </a:prstGeom>
        </p:spPr>
      </p:pic>
      <p:sp>
        <p:nvSpPr>
          <p:cNvPr id="13" name="Title 1">
            <a:extLst>
              <a:ext uri="{FF2B5EF4-FFF2-40B4-BE49-F238E27FC236}">
                <a16:creationId xmlns:a16="http://schemas.microsoft.com/office/drawing/2014/main" id="{707550F7-C1CD-4611-A08A-2C771EB0DCC6}"/>
              </a:ext>
            </a:extLst>
          </p:cNvPr>
          <p:cNvSpPr txBox="1">
            <a:spLocks/>
          </p:cNvSpPr>
          <p:nvPr/>
        </p:nvSpPr>
        <p:spPr>
          <a:xfrm>
            <a:off x="1853366" y="211783"/>
            <a:ext cx="9720072" cy="134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400" b="1" dirty="0">
                <a:solidFill>
                  <a:schemeClr val="accent2"/>
                </a:solidFill>
                <a:latin typeface="+mj-lt"/>
              </a:rPr>
              <a:t>Tak Çalıştır Kaideler</a:t>
            </a:r>
            <a:endParaRPr lang="en-GB" sz="4400" b="1" dirty="0">
              <a:solidFill>
                <a:schemeClr val="accent2"/>
              </a:solidFill>
              <a:latin typeface="+mj-lt"/>
            </a:endParaRPr>
          </a:p>
        </p:txBody>
      </p:sp>
      <p:sp>
        <p:nvSpPr>
          <p:cNvPr id="14" name="Content Placeholder 2">
            <a:extLst>
              <a:ext uri="{FF2B5EF4-FFF2-40B4-BE49-F238E27FC236}">
                <a16:creationId xmlns:a16="http://schemas.microsoft.com/office/drawing/2014/main" id="{28132708-07C3-4E9B-869D-2B9900B83F19}"/>
              </a:ext>
            </a:extLst>
          </p:cNvPr>
          <p:cNvSpPr txBox="1">
            <a:spLocks/>
          </p:cNvSpPr>
          <p:nvPr/>
        </p:nvSpPr>
        <p:spPr>
          <a:xfrm>
            <a:off x="486694" y="1359271"/>
            <a:ext cx="11031573"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endParaRPr lang="sv-SE" sz="2400" dirty="0">
              <a:highlight>
                <a:srgbClr val="FFFF00"/>
              </a:highlight>
              <a:latin typeface="+mj-lt"/>
            </a:endParaRPr>
          </a:p>
        </p:txBody>
      </p:sp>
      <p:sp>
        <p:nvSpPr>
          <p:cNvPr id="16" name="Content Placeholder 2">
            <a:extLst>
              <a:ext uri="{FF2B5EF4-FFF2-40B4-BE49-F238E27FC236}">
                <a16:creationId xmlns:a16="http://schemas.microsoft.com/office/drawing/2014/main" id="{6CE2F9B5-CBB9-43DA-838C-7E29C6C869CD}"/>
              </a:ext>
            </a:extLst>
          </p:cNvPr>
          <p:cNvSpPr txBox="1">
            <a:spLocks/>
          </p:cNvSpPr>
          <p:nvPr/>
        </p:nvSpPr>
        <p:spPr>
          <a:xfrm>
            <a:off x="486695" y="1359271"/>
            <a:ext cx="10375580" cy="3639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buFont typeface="Wingdings" panose="05000000000000000000" pitchFamily="2" charset="2"/>
              <a:buChar char="ü"/>
            </a:pPr>
            <a:r>
              <a:rPr lang="tr-TR" sz="2400" dirty="0">
                <a:latin typeface="+mj-lt"/>
              </a:rPr>
              <a:t>Metal kaidenin gerçek şartlarda hangi zemin üzerinde çalışacağı önemlidir.</a:t>
            </a:r>
          </a:p>
          <a:p>
            <a:pPr algn="just">
              <a:buClr>
                <a:schemeClr val="accent2"/>
              </a:buClr>
              <a:buFont typeface="Wingdings" panose="05000000000000000000" pitchFamily="2" charset="2"/>
              <a:buChar char="ü"/>
            </a:pPr>
            <a:r>
              <a:rPr lang="tr-TR" sz="2400" dirty="0">
                <a:latin typeface="+mj-lt"/>
              </a:rPr>
              <a:t>Bu bağlantının temas yüzeyleri, toleranslar içinde olmalıdır.</a:t>
            </a:r>
            <a:endParaRPr lang="sv-SE" sz="2400" dirty="0">
              <a:latin typeface="+mj-lt"/>
            </a:endParaRPr>
          </a:p>
        </p:txBody>
      </p:sp>
    </p:spTree>
    <p:extLst>
      <p:ext uri="{BB962C8B-B14F-4D97-AF65-F5344CB8AC3E}">
        <p14:creationId xmlns:p14="http://schemas.microsoft.com/office/powerpoint/2010/main" val="225332623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2307</Words>
  <Application>Microsoft Office PowerPoint</Application>
  <PresentationFormat>Geniş ekran</PresentationFormat>
  <Paragraphs>263</Paragraphs>
  <Slides>22</Slides>
  <Notes>20</Notes>
  <HiddenSlides>0</HiddenSlides>
  <MMClips>2</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22</vt:i4>
      </vt:variant>
    </vt:vector>
  </HeadingPairs>
  <TitlesOfParts>
    <vt:vector size="28" baseType="lpstr">
      <vt:lpstr>Arial</vt:lpstr>
      <vt:lpstr>Calibri</vt:lpstr>
      <vt:lpstr>Calibri Light</vt:lpstr>
      <vt:lpstr>Times New Roman</vt:lpstr>
      <vt:lpstr>Wingdings</vt:lpstr>
      <vt:lpstr>Office Teması</vt:lpstr>
      <vt:lpstr>PowerPoint Sunusu</vt:lpstr>
      <vt:lpstr>PowerPoint Sunusu</vt:lpstr>
      <vt:lpstr>Güvenilir Makine Ne Demektir?</vt:lpstr>
      <vt:lpstr>Güvenilir Makine Kurulumu Neden Önemli?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Mert Sönmez</cp:lastModifiedBy>
  <cp:revision>50</cp:revision>
  <dcterms:created xsi:type="dcterms:W3CDTF">2023-03-08T14:19:06Z</dcterms:created>
  <dcterms:modified xsi:type="dcterms:W3CDTF">2023-05-02T23:15:51Z</dcterms:modified>
</cp:coreProperties>
</file>