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9" r:id="rId2"/>
    <p:sldId id="257" r:id="rId3"/>
    <p:sldId id="258" r:id="rId4"/>
    <p:sldId id="278" r:id="rId5"/>
    <p:sldId id="279" r:id="rId6"/>
    <p:sldId id="280" r:id="rId7"/>
    <p:sldId id="260" r:id="rId8"/>
    <p:sldId id="266" r:id="rId9"/>
    <p:sldId id="261" r:id="rId10"/>
    <p:sldId id="263" r:id="rId11"/>
    <p:sldId id="265" r:id="rId12"/>
    <p:sldId id="268" r:id="rId13"/>
    <p:sldId id="277" r:id="rId14"/>
    <p:sldId id="275" r:id="rId15"/>
    <p:sldId id="273" r:id="rId16"/>
    <p:sldId id="272" r:id="rId17"/>
    <p:sldId id="274" r:id="rId18"/>
    <p:sldId id="276" r:id="rId19"/>
    <p:sldId id="269" r:id="rId20"/>
    <p:sldId id="267" r:id="rId21"/>
    <p:sldId id="262" r:id="rId22"/>
    <p:sldId id="256"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81" d="100"/>
          <a:sy n="81" d="100"/>
        </p:scale>
        <p:origin x="55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174D2-67E0-4A6B-A20D-076A8823A24A}" type="datetimeFigureOut">
              <a:rPr lang="tr-TR" smtClean="0"/>
              <a:t>3.05.2023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63F28-8A6E-4B0F-A79D-AE9BB801F762}" type="slidenum">
              <a:rPr lang="tr-TR" smtClean="0"/>
              <a:t>‹#›</a:t>
            </a:fld>
            <a:endParaRPr lang="tr-TR"/>
          </a:p>
        </p:txBody>
      </p:sp>
    </p:spTree>
    <p:extLst>
      <p:ext uri="{BB962C8B-B14F-4D97-AF65-F5344CB8AC3E}">
        <p14:creationId xmlns:p14="http://schemas.microsoft.com/office/powerpoint/2010/main" val="840700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DD63F28-8A6E-4B0F-A79D-AE9BB801F762}" type="slidenum">
              <a:rPr lang="tr-TR" smtClean="0"/>
              <a:t>13</a:t>
            </a:fld>
            <a:endParaRPr lang="tr-TR"/>
          </a:p>
        </p:txBody>
      </p:sp>
    </p:spTree>
    <p:extLst>
      <p:ext uri="{BB962C8B-B14F-4D97-AF65-F5344CB8AC3E}">
        <p14:creationId xmlns:p14="http://schemas.microsoft.com/office/powerpoint/2010/main" val="163296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DD63F28-8A6E-4B0F-A79D-AE9BB801F762}" type="slidenum">
              <a:rPr lang="tr-TR" smtClean="0"/>
              <a:t>14</a:t>
            </a:fld>
            <a:endParaRPr lang="tr-TR"/>
          </a:p>
        </p:txBody>
      </p:sp>
    </p:spTree>
    <p:extLst>
      <p:ext uri="{BB962C8B-B14F-4D97-AF65-F5344CB8AC3E}">
        <p14:creationId xmlns:p14="http://schemas.microsoft.com/office/powerpoint/2010/main" val="67224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1998CC-E665-AB67-023E-FFD246FEB24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846D42C-4157-7B45-341D-5FC9B3300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054ECB5-2A79-02E7-9B40-FFBD09E55D1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64C8248D-ED92-2ED0-6AFB-4375148F5A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15240-CA25-D1C3-FA0B-A8DEB97BB56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90196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1F054-69B9-7143-70D9-147AA5C343A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82BB03A-382A-72D4-2886-11C1C4DE83F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A3FD7A4-9EDF-8029-CB2E-7C030C7A3229}"/>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C413F5FF-0F37-2B26-D26E-4CA414ABF8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27CAB3-982A-35AD-94B7-4DC715DE26D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1684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8A8758E-7606-3190-4ADE-A221F4B607E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3FAF83C-F799-DC6B-2487-CCDA86CCF2A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53C27D-6333-F17A-1347-E59DAA5B7EF8}"/>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4BD2515C-43A8-C4D4-3B78-10510B56723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C8DB66F-A4BD-BF97-E5A4-1CF589650C3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18240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BD41F-C817-DCA4-01F5-766E4A668E4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7900AB-A8C9-76C8-AF90-501B60B40DA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03547D-C52D-D630-D8B0-1BBDF54600E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73AA6913-C256-2934-8220-9B798F8EDC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A826BE-6AEB-4737-2833-FF56278CDBF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732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455820-15D3-DA57-E021-25E3FB05E04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2D6E764-7303-EAE9-F8B7-D20552EA6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A8A05C2-4E3B-689D-4C24-A48D501D1D87}"/>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32050368-BCE7-9B3F-EAD9-15C23E3EA85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8168B0D-B0F7-9372-F645-E799B0CF113F}"/>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81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83606-39CA-EBE9-22DC-A62A170085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06D531-951C-404E-0963-6574A3C7BC0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FF9174F-E300-9412-F98E-2D6954A545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FD47AAB-E6AE-77A7-5761-956B17589BB3}"/>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FE871526-0BC8-C7E4-D3E8-7CF448D61B5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BC01FF-4507-5373-C37C-3D7E4A94DDA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29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56F3F7-EE30-900F-13C6-9E3BE3EE88F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C763FF5-04AB-E1CC-8A2F-8D5414604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62C585-B0FD-67B0-73BD-F6F998AD338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36B5CEE-3E54-C639-C72F-E29C77C19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7AE62DD-FAAB-1C0A-D356-FF1C144380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1F74765-4E00-FD6C-C6C4-5A04635618E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8" name="Alt Bilgi Yer Tutucusu 7">
            <a:extLst>
              <a:ext uri="{FF2B5EF4-FFF2-40B4-BE49-F238E27FC236}">
                <a16:creationId xmlns:a16="http://schemas.microsoft.com/office/drawing/2014/main" id="{0B073B9A-3AD8-C2B3-3D4C-1E95B4FC1A9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2B0F9F-5F4F-FE3C-0DAF-05B20E352FD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7904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F87030-8CCA-34DC-B38C-DF211655529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FAC5E31-C940-B3AD-BBCD-003264330C74}"/>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4" name="Alt Bilgi Yer Tutucusu 3">
            <a:extLst>
              <a:ext uri="{FF2B5EF4-FFF2-40B4-BE49-F238E27FC236}">
                <a16:creationId xmlns:a16="http://schemas.microsoft.com/office/drawing/2014/main" id="{8476A188-B15E-E0BC-9D19-5C0FFCFCC76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261A655-353B-9006-86D1-1F9C7C26F8D2}"/>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56115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8F1E5B-608B-F005-AB18-9BD274B6BE6B}"/>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3" name="Alt Bilgi Yer Tutucusu 2">
            <a:extLst>
              <a:ext uri="{FF2B5EF4-FFF2-40B4-BE49-F238E27FC236}">
                <a16:creationId xmlns:a16="http://schemas.microsoft.com/office/drawing/2014/main" id="{04B20575-DB6E-4BC9-8EF7-2FDCFD6B68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7CA043C-A2A3-B3BF-356B-11AD6E5ED75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46876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2BE8A-02A9-1965-BC3B-CAAD78652F5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DBEC3B9-8845-9A1E-0C79-8F5B1668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987CB6-22A8-BA09-3F0D-1FEA92DD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DD631C-BD3F-8792-4632-09BCD76A5533}"/>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A93597A7-6961-8A25-4FB5-E253DDCA24E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E64887-E885-D685-6839-042D54B5A896}"/>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52392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0BAB98-4564-DB53-09B2-251F5D9FD3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388DCE-543A-8403-DB43-B5AF48401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28499F8-9735-4C66-5CEF-DF82A7FFB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646E51E-5C64-3803-AF23-6E4CC93C571C}"/>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E220B98F-EC05-E9E2-4371-448C6A4B0A3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199559-197F-8953-E51B-58186F5AD8E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9033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A3D6F0F-3657-BFE6-CE42-5A924AEA0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BE6A6F-3540-FFA4-606D-F8A27AE82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CA9FDC-9E4D-DC70-7EB5-A4357EF54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9CE55DE6-4002-4B5F-94D7-A6C04787C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BE0F469-CC8A-2E0E-7A30-450DF0C92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06310-585F-9843-8756-30C415E5145C}" type="slidenum">
              <a:rPr lang="tr-TR" smtClean="0"/>
              <a:t>‹#›</a:t>
            </a:fld>
            <a:endParaRPr lang="tr-TR"/>
          </a:p>
        </p:txBody>
      </p:sp>
    </p:spTree>
    <p:extLst>
      <p:ext uri="{BB962C8B-B14F-4D97-AF65-F5344CB8AC3E}">
        <p14:creationId xmlns:p14="http://schemas.microsoft.com/office/powerpoint/2010/main" val="309399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8.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8.emf"/><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7.emf"/><Relationship Id="rId7" Type="http://schemas.openxmlformats.org/officeDocument/2006/relationships/image" Target="../media/image4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emf"/><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emf"/><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emf"/><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8.emf"/><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emf"/><Relationship Id="rId7"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kişi içeren bir resim&#10;&#10;Açıklama otomatik olarak oluşturuldu">
            <a:extLst>
              <a:ext uri="{FF2B5EF4-FFF2-40B4-BE49-F238E27FC236}">
                <a16:creationId xmlns:a16="http://schemas.microsoft.com/office/drawing/2014/main" id="{38A409DF-CF70-1619-79CB-419325278A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9F078626-2D3F-A7BF-7E25-2571D95A4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6261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15 Metin kutusu">
            <a:extLst>
              <a:ext uri="{FF2B5EF4-FFF2-40B4-BE49-F238E27FC236}">
                <a16:creationId xmlns:a16="http://schemas.microsoft.com/office/drawing/2014/main" id="{1390F816-BF91-4B72-9748-CD956095952F}"/>
              </a:ext>
            </a:extLst>
          </p:cNvPr>
          <p:cNvSpPr txBox="1"/>
          <p:nvPr/>
        </p:nvSpPr>
        <p:spPr>
          <a:xfrm>
            <a:off x="1557204"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sp>
        <p:nvSpPr>
          <p:cNvPr id="10" name="Metin kutusu 11">
            <a:extLst>
              <a:ext uri="{FF2B5EF4-FFF2-40B4-BE49-F238E27FC236}">
                <a16:creationId xmlns:a16="http://schemas.microsoft.com/office/drawing/2014/main" id="{D45BE540-1DF9-4495-B781-E846BD4AAD7E}"/>
              </a:ext>
            </a:extLst>
          </p:cNvPr>
          <p:cNvSpPr txBox="1">
            <a:spLocks noChangeArrowheads="1"/>
          </p:cNvSpPr>
          <p:nvPr/>
        </p:nvSpPr>
        <p:spPr bwMode="auto">
          <a:xfrm>
            <a:off x="2162834" y="5965031"/>
            <a:ext cx="7891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132 kW R132 KOMPRESÖR TİTREŞİM ÖLÇÜMÜ</a:t>
            </a:r>
          </a:p>
        </p:txBody>
      </p:sp>
      <p:pic>
        <p:nvPicPr>
          <p:cNvPr id="11" name="Resim 5">
            <a:extLst>
              <a:ext uri="{FF2B5EF4-FFF2-40B4-BE49-F238E27FC236}">
                <a16:creationId xmlns:a16="http://schemas.microsoft.com/office/drawing/2014/main" id="{C7B06D4A-28B1-418B-895D-68FFAA5767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979" y="1254125"/>
            <a:ext cx="863917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473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15 Metin kutusu">
            <a:extLst>
              <a:ext uri="{FF2B5EF4-FFF2-40B4-BE49-F238E27FC236}">
                <a16:creationId xmlns:a16="http://schemas.microsoft.com/office/drawing/2014/main" id="{3F6FDB40-E448-4832-9425-DB5D54CACDF5}"/>
              </a:ext>
            </a:extLst>
          </p:cNvPr>
          <p:cNvSpPr txBox="1"/>
          <p:nvPr/>
        </p:nvSpPr>
        <p:spPr>
          <a:xfrm>
            <a:off x="1632620"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sp>
        <p:nvSpPr>
          <p:cNvPr id="10" name="Metin kutusu 11">
            <a:extLst>
              <a:ext uri="{FF2B5EF4-FFF2-40B4-BE49-F238E27FC236}">
                <a16:creationId xmlns:a16="http://schemas.microsoft.com/office/drawing/2014/main" id="{52E80A75-0947-4407-83B9-50CB32E1E942}"/>
              </a:ext>
            </a:extLst>
          </p:cNvPr>
          <p:cNvSpPr txBox="1">
            <a:spLocks noChangeArrowheads="1"/>
          </p:cNvSpPr>
          <p:nvPr/>
        </p:nvSpPr>
        <p:spPr bwMode="auto">
          <a:xfrm>
            <a:off x="2042195" y="6254750"/>
            <a:ext cx="7891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132 kW R132 KOMPRESÖR ÇIKAN DURUM</a:t>
            </a:r>
          </a:p>
        </p:txBody>
      </p:sp>
      <p:pic>
        <p:nvPicPr>
          <p:cNvPr id="11" name="Resim 4" descr="image006">
            <a:extLst>
              <a:ext uri="{FF2B5EF4-FFF2-40B4-BE49-F238E27FC236}">
                <a16:creationId xmlns:a16="http://schemas.microsoft.com/office/drawing/2014/main" id="{FE92F75F-7876-44CB-81A0-FF67FA168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695" y="1254125"/>
            <a:ext cx="3141662"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3" descr="image005">
            <a:extLst>
              <a:ext uri="{FF2B5EF4-FFF2-40B4-BE49-F238E27FC236}">
                <a16:creationId xmlns:a16="http://schemas.microsoft.com/office/drawing/2014/main" id="{83B916F0-517C-406E-AFD9-C573DF720E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9882" y="1236663"/>
            <a:ext cx="3444875"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5932EF2-4258-4CA1-A023-EAE401135B03}"/>
              </a:ext>
            </a:extLst>
          </p:cNvPr>
          <p:cNvSpPr/>
          <p:nvPr/>
        </p:nvSpPr>
        <p:spPr>
          <a:xfrm>
            <a:off x="6853287" y="3742441"/>
            <a:ext cx="2347274" cy="22812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 name="Oval 13">
            <a:extLst>
              <a:ext uri="{FF2B5EF4-FFF2-40B4-BE49-F238E27FC236}">
                <a16:creationId xmlns:a16="http://schemas.microsoft.com/office/drawing/2014/main" id="{F9606058-84C0-463B-B7C2-36CEF63C8B5F}"/>
              </a:ext>
            </a:extLst>
          </p:cNvPr>
          <p:cNvSpPr/>
          <p:nvPr/>
        </p:nvSpPr>
        <p:spPr>
          <a:xfrm>
            <a:off x="2809187" y="4645389"/>
            <a:ext cx="1432874" cy="13783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362877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1" name="Metin kutusu 11">
            <a:extLst>
              <a:ext uri="{FF2B5EF4-FFF2-40B4-BE49-F238E27FC236}">
                <a16:creationId xmlns:a16="http://schemas.microsoft.com/office/drawing/2014/main" id="{46818A7F-5944-4415-8281-9891907D3ADD}"/>
              </a:ext>
            </a:extLst>
          </p:cNvPr>
          <p:cNvSpPr txBox="1">
            <a:spLocks noChangeArrowheads="1"/>
          </p:cNvSpPr>
          <p:nvPr/>
        </p:nvSpPr>
        <p:spPr bwMode="auto">
          <a:xfrm>
            <a:off x="1853659" y="6254750"/>
            <a:ext cx="7891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250 kW ESD442 KOMPRESÖR TİTREŞİM ÖLÇÜM</a:t>
            </a:r>
          </a:p>
        </p:txBody>
      </p:sp>
      <p:sp>
        <p:nvSpPr>
          <p:cNvPr id="12" name="15 Metin kutusu">
            <a:extLst>
              <a:ext uri="{FF2B5EF4-FFF2-40B4-BE49-F238E27FC236}">
                <a16:creationId xmlns:a16="http://schemas.microsoft.com/office/drawing/2014/main" id="{2A6B1456-78F2-4088-83E7-D1BD6C968E7B}"/>
              </a:ext>
            </a:extLst>
          </p:cNvPr>
          <p:cNvSpPr txBox="1"/>
          <p:nvPr/>
        </p:nvSpPr>
        <p:spPr>
          <a:xfrm>
            <a:off x="8127132" y="1410407"/>
            <a:ext cx="3594100" cy="1754188"/>
          </a:xfrm>
          <a:prstGeom prst="rect">
            <a:avLst/>
          </a:prstGeom>
          <a:noFill/>
          <a:ln>
            <a:solidFill>
              <a:schemeClr val="accent1"/>
            </a:solidFill>
          </a:ln>
        </p:spPr>
        <p:txBody>
          <a:bodyPr>
            <a:spAutoFit/>
          </a:bodyPr>
          <a:lstStyle/>
          <a:p>
            <a:pPr algn="just" eaLnBrk="1" hangingPunct="1">
              <a:defRPr/>
            </a:pPr>
            <a:r>
              <a:rPr lang="tr-TR" b="1" spc="-150" dirty="0">
                <a:solidFill>
                  <a:srgbClr val="002060"/>
                </a:solidFill>
                <a:latin typeface="Corbel" pitchFamily="34" charset="0"/>
              </a:rPr>
              <a:t>Motor DE tarafı rulman dış bilezik arızası 4. evrede yakalanmıştır. Sadece motor bakımı yapılmış olup, 20.000 Euro değerindeki vida bakımı halen titreşim ölçümleri ile ötelenmeye devam etmektedir.</a:t>
            </a:r>
          </a:p>
        </p:txBody>
      </p:sp>
      <p:pic>
        <p:nvPicPr>
          <p:cNvPr id="13" name="Resim 4">
            <a:extLst>
              <a:ext uri="{FF2B5EF4-FFF2-40B4-BE49-F238E27FC236}">
                <a16:creationId xmlns:a16="http://schemas.microsoft.com/office/drawing/2014/main" id="{929A1FA2-300D-45F4-8BF7-DB0F21A901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116" y="1328737"/>
            <a:ext cx="374015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3">
            <a:extLst>
              <a:ext uri="{FF2B5EF4-FFF2-40B4-BE49-F238E27FC236}">
                <a16:creationId xmlns:a16="http://schemas.microsoft.com/office/drawing/2014/main" id="{C953CBA1-D379-4CA5-AF54-CC5BA829B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4010" y="3362777"/>
            <a:ext cx="2020343" cy="2693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15 Metin kutusu">
            <a:extLst>
              <a:ext uri="{FF2B5EF4-FFF2-40B4-BE49-F238E27FC236}">
                <a16:creationId xmlns:a16="http://schemas.microsoft.com/office/drawing/2014/main" id="{1EC459A5-28DC-4EF2-943F-D627D760F830}"/>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pic>
        <p:nvPicPr>
          <p:cNvPr id="16" name="Resim 5">
            <a:extLst>
              <a:ext uri="{FF2B5EF4-FFF2-40B4-BE49-F238E27FC236}">
                <a16:creationId xmlns:a16="http://schemas.microsoft.com/office/drawing/2014/main" id="{54969882-BC74-45D4-B79C-A067BD5199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65145" y="1839173"/>
            <a:ext cx="4228763" cy="42173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5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2" name="15 Metin kutusu">
            <a:extLst>
              <a:ext uri="{FF2B5EF4-FFF2-40B4-BE49-F238E27FC236}">
                <a16:creationId xmlns:a16="http://schemas.microsoft.com/office/drawing/2014/main" id="{2A6B1456-78F2-4088-83E7-D1BD6C968E7B}"/>
              </a:ext>
            </a:extLst>
          </p:cNvPr>
          <p:cNvSpPr txBox="1"/>
          <p:nvPr/>
        </p:nvSpPr>
        <p:spPr>
          <a:xfrm>
            <a:off x="6044764" y="1415085"/>
            <a:ext cx="5807197" cy="4247317"/>
          </a:xfrm>
          <a:prstGeom prst="rect">
            <a:avLst/>
          </a:prstGeom>
          <a:noFill/>
          <a:ln>
            <a:solidFill>
              <a:schemeClr val="accent1"/>
            </a:solidFill>
          </a:ln>
        </p:spPr>
        <p:txBody>
          <a:bodyPr wrap="square">
            <a:spAutoFit/>
          </a:bodyPr>
          <a:lstStyle/>
          <a:p>
            <a:pPr algn="just">
              <a:defRPr/>
            </a:pPr>
            <a:r>
              <a:rPr lang="tr-TR" b="1" spc="-150" dirty="0">
                <a:solidFill>
                  <a:srgbClr val="002060"/>
                </a:solidFill>
                <a:latin typeface="Corbel" pitchFamily="34" charset="0"/>
              </a:rPr>
              <a:t>Günümüzde artan enerji maliyetlerinin düşürülmesi amacıyla endüstride frekans konvektörü (PWM, VFD sürücü) kullanılmaya başlamıştır. </a:t>
            </a:r>
          </a:p>
          <a:p>
            <a:pPr algn="just">
              <a:defRPr/>
            </a:pPr>
            <a:endParaRPr lang="tr-TR" b="1" spc="-150" dirty="0">
              <a:solidFill>
                <a:srgbClr val="002060"/>
              </a:solidFill>
              <a:latin typeface="Corbel" pitchFamily="34" charset="0"/>
            </a:endParaRPr>
          </a:p>
          <a:p>
            <a:pPr algn="just">
              <a:defRPr/>
            </a:pPr>
            <a:r>
              <a:rPr lang="tr-TR" b="1" spc="-150" dirty="0">
                <a:solidFill>
                  <a:srgbClr val="002060"/>
                </a:solidFill>
                <a:latin typeface="Corbel" pitchFamily="34" charset="0"/>
              </a:rPr>
              <a:t>Bu da rulman hasarlarının içerisinde pek bilinmeyen yeni bir hasarın oluşumuna sebep olmaktadır.</a:t>
            </a:r>
          </a:p>
          <a:p>
            <a:pPr algn="just">
              <a:defRPr/>
            </a:pPr>
            <a:endParaRPr lang="tr-TR" b="1" spc="-150" dirty="0">
              <a:solidFill>
                <a:srgbClr val="002060"/>
              </a:solidFill>
              <a:latin typeface="Corbel" pitchFamily="34" charset="0"/>
            </a:endParaRPr>
          </a:p>
          <a:p>
            <a:pPr algn="just">
              <a:defRPr/>
            </a:pPr>
            <a:r>
              <a:rPr lang="tr-TR" b="1" spc="-150" dirty="0">
                <a:solidFill>
                  <a:srgbClr val="002060"/>
                </a:solidFill>
                <a:latin typeface="Corbel" pitchFamily="34" charset="0"/>
              </a:rPr>
              <a:t>Frekans </a:t>
            </a:r>
            <a:r>
              <a:rPr lang="tr-TR" b="1" spc="-150" dirty="0" err="1">
                <a:solidFill>
                  <a:srgbClr val="002060"/>
                </a:solidFill>
                <a:latin typeface="Corbel" pitchFamily="34" charset="0"/>
              </a:rPr>
              <a:t>konvertörünün</a:t>
            </a:r>
            <a:r>
              <a:rPr lang="tr-TR" b="1" spc="-150" dirty="0">
                <a:solidFill>
                  <a:srgbClr val="002060"/>
                </a:solidFill>
                <a:latin typeface="Corbel" pitchFamily="34" charset="0"/>
              </a:rPr>
              <a:t> çalışması sırasında ortaya çıkan dv/</a:t>
            </a:r>
            <a:r>
              <a:rPr lang="tr-TR" b="1" spc="-150" dirty="0" err="1">
                <a:solidFill>
                  <a:srgbClr val="002060"/>
                </a:solidFill>
                <a:latin typeface="Corbel" pitchFamily="34" charset="0"/>
              </a:rPr>
              <a:t>dt</a:t>
            </a:r>
            <a:r>
              <a:rPr lang="tr-TR" b="1" spc="-150" dirty="0">
                <a:solidFill>
                  <a:srgbClr val="002060"/>
                </a:solidFill>
                <a:latin typeface="Corbel" pitchFamily="34" charset="0"/>
              </a:rPr>
              <a:t> (gerilim / yükselme hızı) neticesinde motorun stator ve rotoru arasında bir parazit kondansatör meydana gelir. Dolayısıyla motor mili üzerindeki gerilim zamanla artar. Gittikçe artan bu gerilimden oluşan mil akımları en kolay yolu izleyerek sistemden uzaklaşmak ister.</a:t>
            </a:r>
          </a:p>
          <a:p>
            <a:pPr algn="just">
              <a:defRPr/>
            </a:pPr>
            <a:endParaRPr lang="tr-TR" b="1" spc="-150" dirty="0">
              <a:solidFill>
                <a:srgbClr val="002060"/>
              </a:solidFill>
              <a:latin typeface="Corbel" pitchFamily="34" charset="0"/>
            </a:endParaRPr>
          </a:p>
          <a:p>
            <a:pPr algn="just">
              <a:defRPr/>
            </a:pPr>
            <a:r>
              <a:rPr lang="tr-TR" b="1" spc="-150" dirty="0">
                <a:solidFill>
                  <a:srgbClr val="002060"/>
                </a:solidFill>
                <a:latin typeface="Corbel" pitchFamily="34" charset="0"/>
              </a:rPr>
              <a:t>Sistem üzerindeki en kısa dirençsiz yol rulmanlardır. Bu nedenle mil akımları, rulmanlar üzerinden uzaklaşır.</a:t>
            </a:r>
          </a:p>
        </p:txBody>
      </p:sp>
      <p:pic>
        <p:nvPicPr>
          <p:cNvPr id="14" name="Resim 13">
            <a:extLst>
              <a:ext uri="{FF2B5EF4-FFF2-40B4-BE49-F238E27FC236}">
                <a16:creationId xmlns:a16="http://schemas.microsoft.com/office/drawing/2014/main" id="{C953CBA1-D379-4CA5-AF54-CC5BA829B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951" y="1198596"/>
            <a:ext cx="4587997" cy="5357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15 Metin kutusu">
            <a:extLst>
              <a:ext uri="{FF2B5EF4-FFF2-40B4-BE49-F238E27FC236}">
                <a16:creationId xmlns:a16="http://schemas.microsoft.com/office/drawing/2014/main" id="{1EC459A5-28DC-4EF2-943F-D627D760F830}"/>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spTree>
    <p:extLst>
      <p:ext uri="{BB962C8B-B14F-4D97-AF65-F5344CB8AC3E}">
        <p14:creationId xmlns:p14="http://schemas.microsoft.com/office/powerpoint/2010/main" val="920670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2" name="15 Metin kutusu">
            <a:extLst>
              <a:ext uri="{FF2B5EF4-FFF2-40B4-BE49-F238E27FC236}">
                <a16:creationId xmlns:a16="http://schemas.microsoft.com/office/drawing/2014/main" id="{2A6B1456-78F2-4088-83E7-D1BD6C968E7B}"/>
              </a:ext>
            </a:extLst>
          </p:cNvPr>
          <p:cNvSpPr txBox="1"/>
          <p:nvPr/>
        </p:nvSpPr>
        <p:spPr>
          <a:xfrm>
            <a:off x="5415626" y="1623306"/>
            <a:ext cx="6575269" cy="3970318"/>
          </a:xfrm>
          <a:prstGeom prst="rect">
            <a:avLst/>
          </a:prstGeom>
          <a:noFill/>
          <a:ln>
            <a:solidFill>
              <a:schemeClr val="accent1"/>
            </a:solidFill>
          </a:ln>
        </p:spPr>
        <p:txBody>
          <a:bodyPr wrap="square">
            <a:spAutoFit/>
          </a:bodyPr>
          <a:lstStyle/>
          <a:p>
            <a:pPr algn="just">
              <a:defRPr/>
            </a:pPr>
            <a:r>
              <a:rPr lang="tr-TR" b="1" spc="-150" dirty="0">
                <a:solidFill>
                  <a:srgbClr val="002060"/>
                </a:solidFill>
                <a:latin typeface="Corbel" pitchFamily="34" charset="0"/>
              </a:rPr>
              <a:t>Rulman elektrik akımına maruz kaldığında, yuvarlanma yolu ve döner hareket yapan elemanlar arasındaki temas noktalarında ince yağ tabakasında arklar oluşur. </a:t>
            </a:r>
          </a:p>
          <a:p>
            <a:pPr algn="just">
              <a:defRPr/>
            </a:pPr>
            <a:endParaRPr lang="tr-TR" b="1" spc="-150" dirty="0">
              <a:solidFill>
                <a:srgbClr val="002060"/>
              </a:solidFill>
              <a:latin typeface="Corbel" pitchFamily="34" charset="0"/>
            </a:endParaRPr>
          </a:p>
          <a:p>
            <a:pPr algn="just">
              <a:defRPr/>
            </a:pPr>
            <a:r>
              <a:rPr lang="tr-TR" b="1" spc="-150" dirty="0">
                <a:solidFill>
                  <a:srgbClr val="002060"/>
                </a:solidFill>
                <a:latin typeface="Corbel" pitchFamily="34" charset="0"/>
              </a:rPr>
              <a:t>Bu arklarda yanıklara sebep olur. Temas noktaları eriyerek oluk şeklinde kıvrımlar oluşturur. Arkın neden olduğu erime sonucunda bu kıvrımlar krater tarzı bozulmalar meydana getirir. Bu durum pas ve korozyonu oluşturur. </a:t>
            </a:r>
          </a:p>
          <a:p>
            <a:pPr algn="just">
              <a:defRPr/>
            </a:pPr>
            <a:endParaRPr lang="tr-TR" b="1" spc="-150" dirty="0">
              <a:solidFill>
                <a:srgbClr val="002060"/>
              </a:solidFill>
              <a:latin typeface="Corbel" pitchFamily="34" charset="0"/>
            </a:endParaRPr>
          </a:p>
          <a:p>
            <a:pPr algn="just">
              <a:defRPr/>
            </a:pPr>
            <a:r>
              <a:rPr lang="tr-TR" b="1" spc="-150" dirty="0">
                <a:solidFill>
                  <a:srgbClr val="002060"/>
                </a:solidFill>
                <a:latin typeface="Corbel" pitchFamily="34" charset="0"/>
              </a:rPr>
              <a:t>Akım yoğunlukları yaklaşık 0,1 </a:t>
            </a:r>
            <a:r>
              <a:rPr lang="tr-TR" b="1" spc="-150" dirty="0" err="1">
                <a:solidFill>
                  <a:srgbClr val="002060"/>
                </a:solidFill>
                <a:latin typeface="Corbel" pitchFamily="34" charset="0"/>
              </a:rPr>
              <a:t>Aeff</a:t>
            </a:r>
            <a:r>
              <a:rPr lang="tr-TR" b="1" spc="-150" dirty="0">
                <a:solidFill>
                  <a:srgbClr val="002060"/>
                </a:solidFill>
                <a:latin typeface="Corbel" pitchFamily="34" charset="0"/>
              </a:rPr>
              <a:t>/mm2, </a:t>
            </a:r>
            <a:r>
              <a:rPr lang="tr-TR" b="1" spc="-150" dirty="0" err="1">
                <a:solidFill>
                  <a:srgbClr val="002060"/>
                </a:solidFill>
                <a:latin typeface="Corbel" pitchFamily="34" charset="0"/>
              </a:rPr>
              <a:t>yivlenme</a:t>
            </a:r>
            <a:r>
              <a:rPr lang="tr-TR" b="1" spc="-150" dirty="0">
                <a:solidFill>
                  <a:srgbClr val="002060"/>
                </a:solidFill>
                <a:latin typeface="Corbel" pitchFamily="34" charset="0"/>
              </a:rPr>
              <a:t> riski yoktur. Bununla birlikte, 1 </a:t>
            </a:r>
            <a:r>
              <a:rPr lang="tr-TR" b="1" spc="-150" dirty="0" err="1">
                <a:solidFill>
                  <a:srgbClr val="002060"/>
                </a:solidFill>
                <a:latin typeface="Corbel" pitchFamily="34" charset="0"/>
              </a:rPr>
              <a:t>Aeff</a:t>
            </a:r>
            <a:r>
              <a:rPr lang="tr-TR" b="1" spc="-150" dirty="0">
                <a:solidFill>
                  <a:srgbClr val="002060"/>
                </a:solidFill>
                <a:latin typeface="Corbel" pitchFamily="34" charset="0"/>
              </a:rPr>
              <a:t>/mm2'deki veya üzerindeki yoğunlukların bu tür bir hasara neden olması muhtemeldir.</a:t>
            </a:r>
          </a:p>
          <a:p>
            <a:pPr algn="just">
              <a:defRPr/>
            </a:pPr>
            <a:endParaRPr lang="tr-TR" b="1" spc="-150" dirty="0">
              <a:solidFill>
                <a:srgbClr val="002060"/>
              </a:solidFill>
              <a:latin typeface="Corbel" pitchFamily="34" charset="0"/>
            </a:endParaRPr>
          </a:p>
          <a:p>
            <a:pPr algn="just">
              <a:defRPr/>
            </a:pPr>
            <a:r>
              <a:rPr lang="tr-TR" b="1" spc="-150" dirty="0">
                <a:solidFill>
                  <a:srgbClr val="002060"/>
                </a:solidFill>
                <a:latin typeface="Corbel" pitchFamily="34" charset="0"/>
              </a:rPr>
              <a:t>Bunu önlemek için rulman üzerinden elektrik akımının geçmesini önlemek gerekir.</a:t>
            </a:r>
          </a:p>
        </p:txBody>
      </p:sp>
      <p:sp>
        <p:nvSpPr>
          <p:cNvPr id="15" name="15 Metin kutusu">
            <a:extLst>
              <a:ext uri="{FF2B5EF4-FFF2-40B4-BE49-F238E27FC236}">
                <a16:creationId xmlns:a16="http://schemas.microsoft.com/office/drawing/2014/main" id="{1EC459A5-28DC-4EF2-943F-D627D760F830}"/>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pic>
        <p:nvPicPr>
          <p:cNvPr id="1026" name="Picture 2" descr="Elektrik akımının rulman üzerinde oluşturduğu hasar">
            <a:extLst>
              <a:ext uri="{FF2B5EF4-FFF2-40B4-BE49-F238E27FC236}">
                <a16:creationId xmlns:a16="http://schemas.microsoft.com/office/drawing/2014/main" id="{007DDDB2-DAC6-4A5F-AA96-B5CCE390F2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39" y="1285796"/>
            <a:ext cx="4869018" cy="3407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Resim 1">
            <a:extLst>
              <a:ext uri="{FF2B5EF4-FFF2-40B4-BE49-F238E27FC236}">
                <a16:creationId xmlns:a16="http://schemas.microsoft.com/office/drawing/2014/main" id="{BB4D4FC5-839F-43D9-A5A2-17FC6CC5082E}"/>
              </a:ext>
            </a:extLst>
          </p:cNvPr>
          <p:cNvPicPr>
            <a:picLocks noChangeAspect="1"/>
          </p:cNvPicPr>
          <p:nvPr/>
        </p:nvPicPr>
        <p:blipFill>
          <a:blip r:embed="rId7"/>
          <a:stretch>
            <a:fillRect/>
          </a:stretch>
        </p:blipFill>
        <p:spPr>
          <a:xfrm>
            <a:off x="1167021" y="4174449"/>
            <a:ext cx="3317253" cy="2372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7529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2" name="15 Metin kutusu">
            <a:extLst>
              <a:ext uri="{FF2B5EF4-FFF2-40B4-BE49-F238E27FC236}">
                <a16:creationId xmlns:a16="http://schemas.microsoft.com/office/drawing/2014/main" id="{2A6B1456-78F2-4088-83E7-D1BD6C968E7B}"/>
              </a:ext>
            </a:extLst>
          </p:cNvPr>
          <p:cNvSpPr txBox="1"/>
          <p:nvPr/>
        </p:nvSpPr>
        <p:spPr>
          <a:xfrm>
            <a:off x="7758260" y="1155166"/>
            <a:ext cx="4331270" cy="5355312"/>
          </a:xfrm>
          <a:prstGeom prst="rect">
            <a:avLst/>
          </a:prstGeom>
          <a:noFill/>
          <a:ln>
            <a:solidFill>
              <a:schemeClr val="accent1"/>
            </a:solidFill>
          </a:ln>
        </p:spPr>
        <p:txBody>
          <a:bodyPr wrap="square">
            <a:spAutoFit/>
          </a:bodyPr>
          <a:lstStyle/>
          <a:p>
            <a:pPr algn="just">
              <a:defRPr/>
            </a:pPr>
            <a:r>
              <a:rPr lang="tr-TR" b="1" spc="-150" dirty="0">
                <a:solidFill>
                  <a:srgbClr val="FF0000"/>
                </a:solidFill>
                <a:latin typeface="Corbel" pitchFamily="34" charset="0"/>
              </a:rPr>
              <a:t>Kırmızı</a:t>
            </a:r>
            <a:r>
              <a:rPr lang="tr-TR" b="1" spc="-150" dirty="0">
                <a:solidFill>
                  <a:srgbClr val="002060"/>
                </a:solidFill>
                <a:latin typeface="Corbel" pitchFamily="34" charset="0"/>
              </a:rPr>
              <a:t> renk ile gösterilen akım yolu, dönüş yolu rulmanlardan ve sonunda da motorun topraklama bağlantısından toprağa geçen, rotora eşlenmiş </a:t>
            </a:r>
            <a:r>
              <a:rPr lang="tr-TR" b="1" spc="-150" dirty="0" err="1">
                <a:solidFill>
                  <a:srgbClr val="002060"/>
                </a:solidFill>
                <a:latin typeface="Corbel" pitchFamily="34" charset="0"/>
              </a:rPr>
              <a:t>kapasitif</a:t>
            </a:r>
            <a:r>
              <a:rPr lang="tr-TR" b="1" spc="-150" dirty="0">
                <a:solidFill>
                  <a:srgbClr val="002060"/>
                </a:solidFill>
                <a:latin typeface="Corbel" pitchFamily="34" charset="0"/>
              </a:rPr>
              <a:t> akımdır. Bu yol sonunda muhtemel bir rulman hasarına neden olacak şekilde motorun rulmanlarından geçen bir akım yaratmaktadır.</a:t>
            </a:r>
          </a:p>
          <a:p>
            <a:pPr algn="just">
              <a:defRPr/>
            </a:pPr>
            <a:r>
              <a:rPr lang="tr-TR" b="1" spc="-150" dirty="0">
                <a:solidFill>
                  <a:srgbClr val="92D050"/>
                </a:solidFill>
                <a:latin typeface="Corbel" pitchFamily="34" charset="0"/>
              </a:rPr>
              <a:t>Yeşil</a:t>
            </a:r>
            <a:r>
              <a:rPr lang="tr-TR" b="1" spc="-150" dirty="0">
                <a:solidFill>
                  <a:srgbClr val="002060"/>
                </a:solidFill>
                <a:latin typeface="Corbel" pitchFamily="34" charset="0"/>
              </a:rPr>
              <a:t> renk ile gösterilen yol ise yine stator sargılarından rotora </a:t>
            </a:r>
            <a:r>
              <a:rPr lang="tr-TR" b="1" spc="-150" dirty="0" err="1">
                <a:solidFill>
                  <a:srgbClr val="002060"/>
                </a:solidFill>
                <a:latin typeface="Corbel" pitchFamily="34" charset="0"/>
              </a:rPr>
              <a:t>kapasitif</a:t>
            </a:r>
            <a:r>
              <a:rPr lang="tr-TR" b="1" spc="-150" dirty="0">
                <a:solidFill>
                  <a:srgbClr val="002060"/>
                </a:solidFill>
                <a:latin typeface="Corbel" pitchFamily="34" charset="0"/>
              </a:rPr>
              <a:t> olarak eşlenmiş akımı göstermektedir. Bu yol motorun kasnak tarafındaki rulmanında ve motoru yüke bağlayan bazı </a:t>
            </a:r>
            <a:r>
              <a:rPr lang="tr-TR" b="1" spc="-150" dirty="0" err="1">
                <a:solidFill>
                  <a:srgbClr val="002060"/>
                </a:solidFill>
                <a:latin typeface="Corbel" pitchFamily="34" charset="0"/>
              </a:rPr>
              <a:t>kaplin</a:t>
            </a:r>
            <a:r>
              <a:rPr lang="tr-TR" b="1" spc="-150" dirty="0">
                <a:solidFill>
                  <a:srgbClr val="002060"/>
                </a:solidFill>
                <a:latin typeface="Corbel" pitchFamily="34" charset="0"/>
              </a:rPr>
              <a:t> çeşitlerinde </a:t>
            </a:r>
            <a:r>
              <a:rPr lang="tr-TR" b="1" spc="-150" dirty="0" err="1">
                <a:solidFill>
                  <a:srgbClr val="002060"/>
                </a:solidFill>
                <a:latin typeface="Corbel" pitchFamily="34" charset="0"/>
              </a:rPr>
              <a:t>kaplinin</a:t>
            </a:r>
            <a:r>
              <a:rPr lang="tr-TR" b="1" spc="-150" dirty="0">
                <a:solidFill>
                  <a:srgbClr val="002060"/>
                </a:solidFill>
                <a:latin typeface="Corbel" pitchFamily="34" charset="0"/>
              </a:rPr>
              <a:t> kendinde hasar meydana getirmektedir.</a:t>
            </a:r>
          </a:p>
          <a:p>
            <a:pPr algn="just">
              <a:defRPr/>
            </a:pPr>
            <a:r>
              <a:rPr lang="tr-TR" b="1" spc="-150" dirty="0">
                <a:solidFill>
                  <a:srgbClr val="FFFF00"/>
                </a:solidFill>
                <a:latin typeface="Corbel" pitchFamily="34" charset="0"/>
              </a:rPr>
              <a:t>Sarı</a:t>
            </a:r>
            <a:r>
              <a:rPr lang="tr-TR" b="1" spc="-150" dirty="0">
                <a:solidFill>
                  <a:srgbClr val="002060"/>
                </a:solidFill>
                <a:latin typeface="Corbel" pitchFamily="34" charset="0"/>
              </a:rPr>
              <a:t> renk ile gösterilen akım, motor gövdesi, motor rulmanı, motor mili, </a:t>
            </a:r>
            <a:r>
              <a:rPr lang="tr-TR" b="1" spc="-150" dirty="0" err="1">
                <a:solidFill>
                  <a:srgbClr val="002060"/>
                </a:solidFill>
                <a:latin typeface="Corbel" pitchFamily="34" charset="0"/>
              </a:rPr>
              <a:t>kaplin</a:t>
            </a:r>
            <a:r>
              <a:rPr lang="tr-TR" b="1" spc="-150" dirty="0">
                <a:solidFill>
                  <a:srgbClr val="002060"/>
                </a:solidFill>
                <a:latin typeface="Corbel" pitchFamily="34" charset="0"/>
              </a:rPr>
              <a:t>, motorun kasnak tarafındaki rulmanı, yükün topraklanması ve en sonunda sürücünün topraklamasından geçerek aktarmasıdır. Bu yoldan geçen akım, </a:t>
            </a:r>
            <a:r>
              <a:rPr lang="tr-TR" b="1" spc="-150" dirty="0" err="1">
                <a:solidFill>
                  <a:srgbClr val="002060"/>
                </a:solidFill>
                <a:latin typeface="Corbel" pitchFamily="34" charset="0"/>
              </a:rPr>
              <a:t>kapline</a:t>
            </a:r>
            <a:r>
              <a:rPr lang="tr-TR" b="1" spc="-150" dirty="0">
                <a:solidFill>
                  <a:srgbClr val="002060"/>
                </a:solidFill>
                <a:latin typeface="Corbel" pitchFamily="34" charset="0"/>
              </a:rPr>
              <a:t> olduğu kadar, motora ve motorun kasnak tarafındaki rulmanına da hasar verecek potansiyele sahiptir.</a:t>
            </a:r>
          </a:p>
        </p:txBody>
      </p:sp>
      <p:sp>
        <p:nvSpPr>
          <p:cNvPr id="15" name="15 Metin kutusu">
            <a:extLst>
              <a:ext uri="{FF2B5EF4-FFF2-40B4-BE49-F238E27FC236}">
                <a16:creationId xmlns:a16="http://schemas.microsoft.com/office/drawing/2014/main" id="{1EC459A5-28DC-4EF2-943F-D627D760F830}"/>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pic>
        <p:nvPicPr>
          <p:cNvPr id="4" name="Resim 3">
            <a:extLst>
              <a:ext uri="{FF2B5EF4-FFF2-40B4-BE49-F238E27FC236}">
                <a16:creationId xmlns:a16="http://schemas.microsoft.com/office/drawing/2014/main" id="{C61D6A11-ED67-4C20-AA4E-C4F7FFF71C54}"/>
              </a:ext>
            </a:extLst>
          </p:cNvPr>
          <p:cNvPicPr>
            <a:picLocks noChangeAspect="1"/>
          </p:cNvPicPr>
          <p:nvPr/>
        </p:nvPicPr>
        <p:blipFill>
          <a:blip r:embed="rId5"/>
          <a:stretch>
            <a:fillRect/>
          </a:stretch>
        </p:blipFill>
        <p:spPr>
          <a:xfrm>
            <a:off x="267091" y="1743961"/>
            <a:ext cx="7321485" cy="38158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278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1" name="Metin kutusu 11">
            <a:extLst>
              <a:ext uri="{FF2B5EF4-FFF2-40B4-BE49-F238E27FC236}">
                <a16:creationId xmlns:a16="http://schemas.microsoft.com/office/drawing/2014/main" id="{46818A7F-5944-4415-8281-9891907D3ADD}"/>
              </a:ext>
            </a:extLst>
          </p:cNvPr>
          <p:cNvSpPr txBox="1">
            <a:spLocks noChangeArrowheads="1"/>
          </p:cNvSpPr>
          <p:nvPr/>
        </p:nvSpPr>
        <p:spPr bwMode="auto">
          <a:xfrm>
            <a:off x="1853659" y="6254750"/>
            <a:ext cx="7891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FLUTING ÖNLEYİCİ TEKNOLOJİLER</a:t>
            </a:r>
          </a:p>
        </p:txBody>
      </p:sp>
      <p:sp>
        <p:nvSpPr>
          <p:cNvPr id="12" name="15 Metin kutusu">
            <a:extLst>
              <a:ext uri="{FF2B5EF4-FFF2-40B4-BE49-F238E27FC236}">
                <a16:creationId xmlns:a16="http://schemas.microsoft.com/office/drawing/2014/main" id="{2A6B1456-78F2-4088-83E7-D1BD6C968E7B}"/>
              </a:ext>
            </a:extLst>
          </p:cNvPr>
          <p:cNvSpPr txBox="1"/>
          <p:nvPr/>
        </p:nvSpPr>
        <p:spPr>
          <a:xfrm>
            <a:off x="5948637" y="2903606"/>
            <a:ext cx="5545143" cy="1477328"/>
          </a:xfrm>
          <a:prstGeom prst="rect">
            <a:avLst/>
          </a:prstGeom>
          <a:noFill/>
          <a:ln>
            <a:solidFill>
              <a:schemeClr val="accent1"/>
            </a:solidFill>
          </a:ln>
        </p:spPr>
        <p:txBody>
          <a:bodyPr wrap="square">
            <a:spAutoFit/>
          </a:bodyPr>
          <a:lstStyle/>
          <a:p>
            <a:pPr algn="just">
              <a:defRPr/>
            </a:pPr>
            <a:r>
              <a:rPr lang="tr-TR" b="1" spc="-150" dirty="0">
                <a:solidFill>
                  <a:srgbClr val="FF0000"/>
                </a:solidFill>
                <a:latin typeface="Corbel" pitchFamily="34" charset="0"/>
              </a:rPr>
              <a:t>1- Rulman Koruyucu (Mil Topraklama Bileziği)</a:t>
            </a:r>
            <a:r>
              <a:rPr lang="tr-TR" b="1" spc="-150" dirty="0">
                <a:solidFill>
                  <a:srgbClr val="002060"/>
                </a:solidFill>
                <a:latin typeface="Corbel" pitchFamily="34" charset="0"/>
              </a:rPr>
              <a:t>: Motor ve ekipmanlarını istenmeyen mil akımları ve hasarlarından korumak için geliştirilmiştir. Milden gövdeye çok küçük empedansa sahip yol oluşturan ve rulmanları tamamen atlayacak özellikte </a:t>
            </a:r>
            <a:r>
              <a:rPr lang="tr-TR" b="1" spc="-150" dirty="0" err="1">
                <a:solidFill>
                  <a:srgbClr val="002060"/>
                </a:solidFill>
                <a:latin typeface="Corbel" pitchFamily="34" charset="0"/>
              </a:rPr>
              <a:t>maxi</a:t>
            </a:r>
            <a:r>
              <a:rPr lang="tr-TR" b="1" spc="-150" dirty="0">
                <a:solidFill>
                  <a:srgbClr val="002060"/>
                </a:solidFill>
                <a:latin typeface="Corbel" pitchFamily="34" charset="0"/>
              </a:rPr>
              <a:t> iletken mikro fiber kıllar içeren teknolojiye sahiptir.</a:t>
            </a:r>
          </a:p>
        </p:txBody>
      </p:sp>
      <p:sp>
        <p:nvSpPr>
          <p:cNvPr id="15" name="15 Metin kutusu">
            <a:extLst>
              <a:ext uri="{FF2B5EF4-FFF2-40B4-BE49-F238E27FC236}">
                <a16:creationId xmlns:a16="http://schemas.microsoft.com/office/drawing/2014/main" id="{1EC459A5-28DC-4EF2-943F-D627D760F830}"/>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pic>
        <p:nvPicPr>
          <p:cNvPr id="9" name="Resim 8">
            <a:extLst>
              <a:ext uri="{FF2B5EF4-FFF2-40B4-BE49-F238E27FC236}">
                <a16:creationId xmlns:a16="http://schemas.microsoft.com/office/drawing/2014/main" id="{3D8E0D5C-C67A-41A3-9700-36780BCB443D}"/>
              </a:ext>
            </a:extLst>
          </p:cNvPr>
          <p:cNvPicPr>
            <a:picLocks noChangeAspect="1"/>
          </p:cNvPicPr>
          <p:nvPr/>
        </p:nvPicPr>
        <p:blipFill rotWithShape="1">
          <a:blip r:embed="rId5"/>
          <a:srcRect l="16360" r="16252"/>
          <a:stretch/>
        </p:blipFill>
        <p:spPr>
          <a:xfrm>
            <a:off x="556179" y="1318914"/>
            <a:ext cx="4836279" cy="4786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8571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1" name="Metin kutusu 11">
            <a:extLst>
              <a:ext uri="{FF2B5EF4-FFF2-40B4-BE49-F238E27FC236}">
                <a16:creationId xmlns:a16="http://schemas.microsoft.com/office/drawing/2014/main" id="{46818A7F-5944-4415-8281-9891907D3ADD}"/>
              </a:ext>
            </a:extLst>
          </p:cNvPr>
          <p:cNvSpPr txBox="1">
            <a:spLocks noChangeArrowheads="1"/>
          </p:cNvSpPr>
          <p:nvPr/>
        </p:nvSpPr>
        <p:spPr bwMode="auto">
          <a:xfrm>
            <a:off x="1853659" y="6254750"/>
            <a:ext cx="7891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FLUTING ÖNLEYİCİ TEKNOLOJİLER</a:t>
            </a:r>
          </a:p>
        </p:txBody>
      </p:sp>
      <p:sp>
        <p:nvSpPr>
          <p:cNvPr id="12" name="15 Metin kutusu">
            <a:extLst>
              <a:ext uri="{FF2B5EF4-FFF2-40B4-BE49-F238E27FC236}">
                <a16:creationId xmlns:a16="http://schemas.microsoft.com/office/drawing/2014/main" id="{2A6B1456-78F2-4088-83E7-D1BD6C968E7B}"/>
              </a:ext>
            </a:extLst>
          </p:cNvPr>
          <p:cNvSpPr txBox="1"/>
          <p:nvPr/>
        </p:nvSpPr>
        <p:spPr>
          <a:xfrm>
            <a:off x="6002481" y="1782721"/>
            <a:ext cx="5545143" cy="4247317"/>
          </a:xfrm>
          <a:prstGeom prst="rect">
            <a:avLst/>
          </a:prstGeom>
          <a:noFill/>
          <a:ln>
            <a:solidFill>
              <a:schemeClr val="accent1"/>
            </a:solidFill>
          </a:ln>
        </p:spPr>
        <p:txBody>
          <a:bodyPr wrap="square">
            <a:spAutoFit/>
          </a:bodyPr>
          <a:lstStyle/>
          <a:p>
            <a:pPr algn="just">
              <a:defRPr/>
            </a:pPr>
            <a:r>
              <a:rPr lang="tr-TR" b="1" spc="-150" dirty="0">
                <a:solidFill>
                  <a:srgbClr val="FF0000"/>
                </a:solidFill>
                <a:latin typeface="Corbel" pitchFamily="34" charset="0"/>
              </a:rPr>
              <a:t>2- İzoleli Rulman: </a:t>
            </a:r>
            <a:r>
              <a:rPr lang="tr-TR" b="1" spc="-150" dirty="0">
                <a:solidFill>
                  <a:srgbClr val="002060"/>
                </a:solidFill>
                <a:latin typeface="Corbel" pitchFamily="34" charset="0"/>
              </a:rPr>
              <a:t> İzoleli Rulmanlar elektrik akımı nedeniyle oluşabilecek hasarları önlemek amacıyla kullanılmaktadır.</a:t>
            </a:r>
          </a:p>
          <a:p>
            <a:pPr algn="just">
              <a:defRPr/>
            </a:pPr>
            <a:endParaRPr lang="tr-TR" b="1" spc="-150" dirty="0">
              <a:solidFill>
                <a:srgbClr val="002060"/>
              </a:solidFill>
              <a:latin typeface="Corbel" pitchFamily="34" charset="0"/>
            </a:endParaRPr>
          </a:p>
          <a:p>
            <a:pPr algn="just">
              <a:defRPr/>
            </a:pPr>
            <a:r>
              <a:rPr lang="tr-TR" b="1" spc="-150" dirty="0">
                <a:solidFill>
                  <a:srgbClr val="002060"/>
                </a:solidFill>
                <a:latin typeface="Corbel" pitchFamily="34" charset="0"/>
              </a:rPr>
              <a:t>Rulman akımlarını önlemenin en iyi yollarından biri izoleli rulman kullanmaktır. Bu rulmanlar  alüminyum oksit ile iç ve dış bilezik kaplaması veyahut da döner elemanın seramikten mamul olması ile 1000V ve üzerindeki potansiyel farkına dayanıklı olduğu için rulman akımlarını önler. Ancak mil üzerinde bir gerilim </a:t>
            </a:r>
            <a:r>
              <a:rPr lang="tr-TR" b="1" spc="-150" dirty="0" err="1">
                <a:solidFill>
                  <a:srgbClr val="002060"/>
                </a:solidFill>
                <a:latin typeface="Corbel" pitchFamily="34" charset="0"/>
              </a:rPr>
              <a:t>endüklenmesini</a:t>
            </a:r>
            <a:r>
              <a:rPr lang="tr-TR" b="1" spc="-150" dirty="0">
                <a:solidFill>
                  <a:srgbClr val="002060"/>
                </a:solidFill>
                <a:latin typeface="Corbel" pitchFamily="34" charset="0"/>
              </a:rPr>
              <a:t> engelleyemez. Bu nedenle mil gerilimi nedeniyle oluşan rulman akımlarını zararsız bir yoldan toprağa iletebilmek için hem izoleli rulman kullanmak hem de mili topraklamak gereklidir. Temel olarak, akım yalıtımlı bir yatak, paralel bağlanmış bir direnç ve </a:t>
            </a:r>
            <a:r>
              <a:rPr lang="tr-TR" b="1" spc="-150" dirty="0" err="1">
                <a:solidFill>
                  <a:srgbClr val="002060"/>
                </a:solidFill>
                <a:latin typeface="Corbel" pitchFamily="34" charset="0"/>
              </a:rPr>
              <a:t>kapasitör</a:t>
            </a:r>
            <a:r>
              <a:rPr lang="tr-TR" b="1" spc="-150" dirty="0">
                <a:solidFill>
                  <a:srgbClr val="002060"/>
                </a:solidFill>
                <a:latin typeface="Corbel" pitchFamily="34" charset="0"/>
              </a:rPr>
              <a:t> gibi davranır. İyi bir yalıtım sağlamak için </a:t>
            </a:r>
            <a:r>
              <a:rPr lang="tr-TR" b="1" spc="-150" dirty="0" err="1">
                <a:solidFill>
                  <a:srgbClr val="002060"/>
                </a:solidFill>
                <a:latin typeface="Corbel" pitchFamily="34" charset="0"/>
              </a:rPr>
              <a:t>ohmik</a:t>
            </a:r>
            <a:r>
              <a:rPr lang="tr-TR" b="1" spc="-150" dirty="0">
                <a:solidFill>
                  <a:srgbClr val="002060"/>
                </a:solidFill>
                <a:latin typeface="Corbel" pitchFamily="34" charset="0"/>
              </a:rPr>
              <a:t> direnç mümkün olduğu kadar yüksek ve </a:t>
            </a:r>
            <a:r>
              <a:rPr lang="tr-TR" b="1" spc="-150" dirty="0" err="1">
                <a:solidFill>
                  <a:srgbClr val="002060"/>
                </a:solidFill>
                <a:latin typeface="Corbel" pitchFamily="34" charset="0"/>
              </a:rPr>
              <a:t>kapasitans</a:t>
            </a:r>
            <a:r>
              <a:rPr lang="tr-TR" b="1" spc="-150" dirty="0">
                <a:solidFill>
                  <a:srgbClr val="002060"/>
                </a:solidFill>
                <a:latin typeface="Corbel" pitchFamily="34" charset="0"/>
              </a:rPr>
              <a:t> mümkün olduğunca düşük olmalıdır.</a:t>
            </a:r>
          </a:p>
        </p:txBody>
      </p:sp>
      <p:sp>
        <p:nvSpPr>
          <p:cNvPr id="15" name="15 Metin kutusu">
            <a:extLst>
              <a:ext uri="{FF2B5EF4-FFF2-40B4-BE49-F238E27FC236}">
                <a16:creationId xmlns:a16="http://schemas.microsoft.com/office/drawing/2014/main" id="{1EC459A5-28DC-4EF2-943F-D627D760F830}"/>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pic>
        <p:nvPicPr>
          <p:cNvPr id="2" name="Resim 1">
            <a:extLst>
              <a:ext uri="{FF2B5EF4-FFF2-40B4-BE49-F238E27FC236}">
                <a16:creationId xmlns:a16="http://schemas.microsoft.com/office/drawing/2014/main" id="{0C3E00EF-623F-4DCA-9D5D-2B597E550569}"/>
              </a:ext>
            </a:extLst>
          </p:cNvPr>
          <p:cNvPicPr>
            <a:picLocks noChangeAspect="1"/>
          </p:cNvPicPr>
          <p:nvPr/>
        </p:nvPicPr>
        <p:blipFill>
          <a:blip r:embed="rId5"/>
          <a:stretch>
            <a:fillRect/>
          </a:stretch>
        </p:blipFill>
        <p:spPr>
          <a:xfrm>
            <a:off x="1322092" y="1747227"/>
            <a:ext cx="4023709" cy="4282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3476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1" name="Metin kutusu 11">
            <a:extLst>
              <a:ext uri="{FF2B5EF4-FFF2-40B4-BE49-F238E27FC236}">
                <a16:creationId xmlns:a16="http://schemas.microsoft.com/office/drawing/2014/main" id="{46818A7F-5944-4415-8281-9891907D3ADD}"/>
              </a:ext>
            </a:extLst>
          </p:cNvPr>
          <p:cNvSpPr txBox="1">
            <a:spLocks noChangeArrowheads="1"/>
          </p:cNvSpPr>
          <p:nvPr/>
        </p:nvSpPr>
        <p:spPr bwMode="auto">
          <a:xfrm>
            <a:off x="2099033" y="6140553"/>
            <a:ext cx="7891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ONLINE İZLEME TEKNOLOJİLERİ</a:t>
            </a:r>
          </a:p>
        </p:txBody>
      </p:sp>
      <p:sp>
        <p:nvSpPr>
          <p:cNvPr id="15" name="15 Metin kutusu">
            <a:extLst>
              <a:ext uri="{FF2B5EF4-FFF2-40B4-BE49-F238E27FC236}">
                <a16:creationId xmlns:a16="http://schemas.microsoft.com/office/drawing/2014/main" id="{1EC459A5-28DC-4EF2-943F-D627D760F830}"/>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pic>
        <p:nvPicPr>
          <p:cNvPr id="3" name="Resim 2">
            <a:extLst>
              <a:ext uri="{FF2B5EF4-FFF2-40B4-BE49-F238E27FC236}">
                <a16:creationId xmlns:a16="http://schemas.microsoft.com/office/drawing/2014/main" id="{659AEBAB-2C97-4B21-B79A-B22E0094D842}"/>
              </a:ext>
            </a:extLst>
          </p:cNvPr>
          <p:cNvPicPr>
            <a:picLocks noChangeAspect="1"/>
          </p:cNvPicPr>
          <p:nvPr/>
        </p:nvPicPr>
        <p:blipFill>
          <a:blip r:embed="rId5"/>
          <a:stretch>
            <a:fillRect/>
          </a:stretch>
        </p:blipFill>
        <p:spPr>
          <a:xfrm>
            <a:off x="247108" y="1337937"/>
            <a:ext cx="7548859" cy="2734802"/>
          </a:xfrm>
          <a:prstGeom prst="rect">
            <a:avLst/>
          </a:prstGeom>
          <a:ln w="88900" cap="sq" cmpd="thickThin">
            <a:solidFill>
              <a:srgbClr val="000000"/>
            </a:solidFill>
            <a:prstDash val="solid"/>
            <a:miter lim="800000"/>
          </a:ln>
          <a:effectLst>
            <a:innerShdw blurRad="76200">
              <a:srgbClr val="000000"/>
            </a:innerShdw>
          </a:effectLst>
        </p:spPr>
      </p:pic>
      <p:pic>
        <p:nvPicPr>
          <p:cNvPr id="4" name="Resim 3">
            <a:extLst>
              <a:ext uri="{FF2B5EF4-FFF2-40B4-BE49-F238E27FC236}">
                <a16:creationId xmlns:a16="http://schemas.microsoft.com/office/drawing/2014/main" id="{2495ED88-A95C-41EE-B5D5-F468FD53FD23}"/>
              </a:ext>
            </a:extLst>
          </p:cNvPr>
          <p:cNvPicPr>
            <a:picLocks noChangeAspect="1"/>
          </p:cNvPicPr>
          <p:nvPr/>
        </p:nvPicPr>
        <p:blipFill>
          <a:blip r:embed="rId6"/>
          <a:stretch>
            <a:fillRect/>
          </a:stretch>
        </p:blipFill>
        <p:spPr>
          <a:xfrm>
            <a:off x="4021537" y="2823105"/>
            <a:ext cx="7548859" cy="311565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2630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2" name="Resim 1">
            <a:extLst>
              <a:ext uri="{FF2B5EF4-FFF2-40B4-BE49-F238E27FC236}">
                <a16:creationId xmlns:a16="http://schemas.microsoft.com/office/drawing/2014/main" id="{5181EE39-617B-49AC-BABB-E842D835ABDC}"/>
              </a:ext>
            </a:extLst>
          </p:cNvPr>
          <p:cNvPicPr>
            <a:picLocks noChangeAspect="1"/>
          </p:cNvPicPr>
          <p:nvPr/>
        </p:nvPicPr>
        <p:blipFill>
          <a:blip r:embed="rId5"/>
          <a:stretch>
            <a:fillRect/>
          </a:stretch>
        </p:blipFill>
        <p:spPr>
          <a:xfrm>
            <a:off x="611330" y="1847023"/>
            <a:ext cx="5098514" cy="3654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15 Metin kutusu">
            <a:extLst>
              <a:ext uri="{FF2B5EF4-FFF2-40B4-BE49-F238E27FC236}">
                <a16:creationId xmlns:a16="http://schemas.microsoft.com/office/drawing/2014/main" id="{9A185CE4-C26B-41C1-AB20-1CE3241D07EB}"/>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FAALİYETLERİ-YAĞ ANALİZİ</a:t>
            </a:r>
          </a:p>
        </p:txBody>
      </p:sp>
      <p:pic>
        <p:nvPicPr>
          <p:cNvPr id="10" name="Resim 9">
            <a:extLst>
              <a:ext uri="{FF2B5EF4-FFF2-40B4-BE49-F238E27FC236}">
                <a16:creationId xmlns:a16="http://schemas.microsoft.com/office/drawing/2014/main" id="{856B789F-9B6E-4995-BC7C-7DE69696E403}"/>
              </a:ext>
            </a:extLst>
          </p:cNvPr>
          <p:cNvPicPr>
            <a:picLocks noChangeAspect="1"/>
          </p:cNvPicPr>
          <p:nvPr/>
        </p:nvPicPr>
        <p:blipFill>
          <a:blip r:embed="rId6"/>
          <a:stretch>
            <a:fillRect/>
          </a:stretch>
        </p:blipFill>
        <p:spPr>
          <a:xfrm>
            <a:off x="6096000" y="1849308"/>
            <a:ext cx="5343173" cy="3652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1">
            <a:extLst>
              <a:ext uri="{FF2B5EF4-FFF2-40B4-BE49-F238E27FC236}">
                <a16:creationId xmlns:a16="http://schemas.microsoft.com/office/drawing/2014/main" id="{318D56E8-4595-4DCA-B460-29E7CE4C965A}"/>
              </a:ext>
            </a:extLst>
          </p:cNvPr>
          <p:cNvSpPr txBox="1">
            <a:spLocks noChangeArrowheads="1"/>
          </p:cNvSpPr>
          <p:nvPr/>
        </p:nvSpPr>
        <p:spPr bwMode="auto">
          <a:xfrm>
            <a:off x="2022535" y="5842000"/>
            <a:ext cx="7891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3 aylık periyotlar ile yağ analizleri yapılmaktadır.</a:t>
            </a:r>
          </a:p>
        </p:txBody>
      </p:sp>
    </p:spTree>
    <p:extLst>
      <p:ext uri="{BB962C8B-B14F-4D97-AF65-F5344CB8AC3E}">
        <p14:creationId xmlns:p14="http://schemas.microsoft.com/office/powerpoint/2010/main" val="281621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içeren bir resim&#10;&#10;Açıklama otomatik olarak oluşturuldu">
            <a:extLst>
              <a:ext uri="{FF2B5EF4-FFF2-40B4-BE49-F238E27FC236}">
                <a16:creationId xmlns:a16="http://schemas.microsoft.com/office/drawing/2014/main" id="{9D5058D0-61CE-74F8-14E7-A84B74F9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Resim 12">
            <a:extLst>
              <a:ext uri="{FF2B5EF4-FFF2-40B4-BE49-F238E27FC236}">
                <a16:creationId xmlns:a16="http://schemas.microsoft.com/office/drawing/2014/main" id="{2B033A88-BCDA-3E3F-D05C-F0A036953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1620" y="-1210963"/>
            <a:ext cx="3768755" cy="5326929"/>
          </a:xfrm>
          <a:prstGeom prst="rect">
            <a:avLst/>
          </a:prstGeom>
        </p:spPr>
      </p:pic>
      <p:sp>
        <p:nvSpPr>
          <p:cNvPr id="14" name="Metin kutusu 13">
            <a:extLst>
              <a:ext uri="{FF2B5EF4-FFF2-40B4-BE49-F238E27FC236}">
                <a16:creationId xmlns:a16="http://schemas.microsoft.com/office/drawing/2014/main" id="{4E975569-9E97-4456-4A35-F7A91DABFFFE}"/>
              </a:ext>
            </a:extLst>
          </p:cNvPr>
          <p:cNvSpPr txBox="1"/>
          <p:nvPr/>
        </p:nvSpPr>
        <p:spPr>
          <a:xfrm>
            <a:off x="2931866" y="2228600"/>
            <a:ext cx="6487296" cy="1754326"/>
          </a:xfrm>
          <a:prstGeom prst="rect">
            <a:avLst/>
          </a:prstGeom>
          <a:noFill/>
        </p:spPr>
        <p:txBody>
          <a:bodyPr wrap="square" rtlCol="0">
            <a:spAutoFit/>
          </a:bodyPr>
          <a:lstStyle/>
          <a:p>
            <a:pPr algn="ctr"/>
            <a:r>
              <a:rPr lang="tr-TR" sz="5400" b="1" dirty="0">
                <a:solidFill>
                  <a:schemeClr val="bg1"/>
                </a:solidFill>
              </a:rPr>
              <a:t>YÜNSA YÜNLÜ SAN. VE TİC. A.Ş. </a:t>
            </a:r>
          </a:p>
        </p:txBody>
      </p:sp>
      <p:sp>
        <p:nvSpPr>
          <p:cNvPr id="15" name="Metin kutusu 14">
            <a:extLst>
              <a:ext uri="{FF2B5EF4-FFF2-40B4-BE49-F238E27FC236}">
                <a16:creationId xmlns:a16="http://schemas.microsoft.com/office/drawing/2014/main" id="{C006C6F2-1D39-8A95-BEFE-E0BCCF925C5C}"/>
              </a:ext>
            </a:extLst>
          </p:cNvPr>
          <p:cNvSpPr txBox="1"/>
          <p:nvPr/>
        </p:nvSpPr>
        <p:spPr>
          <a:xfrm>
            <a:off x="1509246" y="5197211"/>
            <a:ext cx="9332536" cy="1077218"/>
          </a:xfrm>
          <a:prstGeom prst="rect">
            <a:avLst/>
          </a:prstGeom>
          <a:noFill/>
        </p:spPr>
        <p:txBody>
          <a:bodyPr wrap="square" rtlCol="0">
            <a:spAutoFit/>
          </a:bodyPr>
          <a:lstStyle/>
          <a:p>
            <a:pPr algn="ctr"/>
            <a:r>
              <a:rPr lang="tr-TR" sz="3200" dirty="0" err="1">
                <a:solidFill>
                  <a:schemeClr val="bg1"/>
                </a:solidFill>
              </a:rPr>
              <a:t>Kestirimci</a:t>
            </a:r>
            <a:r>
              <a:rPr lang="tr-TR" sz="3200" dirty="0">
                <a:solidFill>
                  <a:schemeClr val="bg1"/>
                </a:solidFill>
              </a:rPr>
              <a:t> Bakım İle Kompresör Vida/Motor Bakım Sürelerinin Optimizasyonu ve Örnek Bir Arıza Fenomeni</a:t>
            </a:r>
          </a:p>
        </p:txBody>
      </p:sp>
      <p:pic>
        <p:nvPicPr>
          <p:cNvPr id="6" name="Resim 5">
            <a:extLst>
              <a:ext uri="{FF2B5EF4-FFF2-40B4-BE49-F238E27FC236}">
                <a16:creationId xmlns:a16="http://schemas.microsoft.com/office/drawing/2014/main" id="{33B0237B-4A8C-404B-8AA6-6CB8B3F4F4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7434" y="3410892"/>
            <a:ext cx="239712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a:extLst>
              <a:ext uri="{FF2B5EF4-FFF2-40B4-BE49-F238E27FC236}">
                <a16:creationId xmlns:a16="http://schemas.microsoft.com/office/drawing/2014/main" id="{AD996ED7-85D3-4E95-9B24-98608D6B1C8D}"/>
              </a:ext>
            </a:extLst>
          </p:cNvPr>
          <p:cNvSpPr/>
          <p:nvPr/>
        </p:nvSpPr>
        <p:spPr>
          <a:xfrm>
            <a:off x="3047996" y="6211526"/>
            <a:ext cx="6096000" cy="584775"/>
          </a:xfrm>
          <a:prstGeom prst="rect">
            <a:avLst/>
          </a:prstGeom>
        </p:spPr>
        <p:txBody>
          <a:bodyPr>
            <a:spAutoFit/>
          </a:bodyPr>
          <a:lstStyle/>
          <a:p>
            <a:pPr algn="ctr"/>
            <a:r>
              <a:rPr lang="tr-TR" sz="2400" dirty="0">
                <a:solidFill>
                  <a:schemeClr val="bg1"/>
                </a:solidFill>
              </a:rPr>
              <a:t>ONUR</a:t>
            </a:r>
            <a:r>
              <a:rPr lang="tr-TR" sz="3200" dirty="0">
                <a:solidFill>
                  <a:schemeClr val="bg1"/>
                </a:solidFill>
              </a:rPr>
              <a:t> </a:t>
            </a:r>
            <a:r>
              <a:rPr lang="tr-TR" sz="2400" dirty="0">
                <a:solidFill>
                  <a:schemeClr val="bg1"/>
                </a:solidFill>
              </a:rPr>
              <a:t>GÜN</a:t>
            </a:r>
          </a:p>
        </p:txBody>
      </p:sp>
    </p:spTree>
    <p:extLst>
      <p:ext uri="{BB962C8B-B14F-4D97-AF65-F5344CB8AC3E}">
        <p14:creationId xmlns:p14="http://schemas.microsoft.com/office/powerpoint/2010/main" val="363759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Metin kutusu 11">
            <a:extLst>
              <a:ext uri="{FF2B5EF4-FFF2-40B4-BE49-F238E27FC236}">
                <a16:creationId xmlns:a16="http://schemas.microsoft.com/office/drawing/2014/main" id="{520B8B4B-5D80-4915-B9EE-7713E5A845AD}"/>
              </a:ext>
            </a:extLst>
          </p:cNvPr>
          <p:cNvSpPr txBox="1">
            <a:spLocks noChangeArrowheads="1"/>
          </p:cNvSpPr>
          <p:nvPr/>
        </p:nvSpPr>
        <p:spPr bwMode="auto">
          <a:xfrm>
            <a:off x="2022535" y="5842000"/>
            <a:ext cx="7891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3 aylık periyotlar ile döner ekipman titreşim ölçüm çalışmaları yapılmaktadır.</a:t>
            </a:r>
          </a:p>
        </p:txBody>
      </p:sp>
      <p:pic>
        <p:nvPicPr>
          <p:cNvPr id="9" name="Resim 4">
            <a:extLst>
              <a:ext uri="{FF2B5EF4-FFF2-40B4-BE49-F238E27FC236}">
                <a16:creationId xmlns:a16="http://schemas.microsoft.com/office/drawing/2014/main" id="{5F70B4F5-6A0E-4BF4-8F80-DAB77F8739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06"/>
          <a:stretch/>
        </p:blipFill>
        <p:spPr bwMode="auto">
          <a:xfrm>
            <a:off x="1857435" y="1696825"/>
            <a:ext cx="8464550" cy="40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5 Metin kutusu">
            <a:extLst>
              <a:ext uri="{FF2B5EF4-FFF2-40B4-BE49-F238E27FC236}">
                <a16:creationId xmlns:a16="http://schemas.microsoft.com/office/drawing/2014/main" id="{546B6E87-F567-4BA9-AA66-EA4ECC45FF29}"/>
              </a:ext>
            </a:extLst>
          </p:cNvPr>
          <p:cNvSpPr txBox="1"/>
          <p:nvPr/>
        </p:nvSpPr>
        <p:spPr>
          <a:xfrm>
            <a:off x="1510071"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KORUYUCU BAKIM FAALİYETLERİ-ŞAFT HİZALAMA</a:t>
            </a:r>
          </a:p>
        </p:txBody>
      </p:sp>
    </p:spTree>
    <p:extLst>
      <p:ext uri="{BB962C8B-B14F-4D97-AF65-F5344CB8AC3E}">
        <p14:creationId xmlns:p14="http://schemas.microsoft.com/office/powerpoint/2010/main" val="2384381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15 Metin kutusu">
            <a:extLst>
              <a:ext uri="{FF2B5EF4-FFF2-40B4-BE49-F238E27FC236}">
                <a16:creationId xmlns:a16="http://schemas.microsoft.com/office/drawing/2014/main" id="{4B0FBC26-3EE4-4670-9DF9-775249ED5575}"/>
              </a:ext>
            </a:extLst>
          </p:cNvPr>
          <p:cNvSpPr txBox="1"/>
          <p:nvPr/>
        </p:nvSpPr>
        <p:spPr>
          <a:xfrm>
            <a:off x="1755175"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FAALİYETLERİ-LAZERLİ KAPLİN AYARI</a:t>
            </a:r>
          </a:p>
        </p:txBody>
      </p:sp>
      <p:pic>
        <p:nvPicPr>
          <p:cNvPr id="10" name="Resim 10">
            <a:extLst>
              <a:ext uri="{FF2B5EF4-FFF2-40B4-BE49-F238E27FC236}">
                <a16:creationId xmlns:a16="http://schemas.microsoft.com/office/drawing/2014/main" id="{3F5AE063-DF00-4118-A967-C5660C78D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4287" y="1423988"/>
            <a:ext cx="3124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2">
            <a:extLst>
              <a:ext uri="{FF2B5EF4-FFF2-40B4-BE49-F238E27FC236}">
                <a16:creationId xmlns:a16="http://schemas.microsoft.com/office/drawing/2014/main" id="{D5EBE44F-DC6F-40F5-90F4-DDBF9A811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0637" y="1333500"/>
            <a:ext cx="30353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4">
            <a:extLst>
              <a:ext uri="{FF2B5EF4-FFF2-40B4-BE49-F238E27FC236}">
                <a16:creationId xmlns:a16="http://schemas.microsoft.com/office/drawing/2014/main" id="{6EDA2C8C-0301-457E-9C5F-32D32D7577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5812" y="3773488"/>
            <a:ext cx="19240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6">
            <a:extLst>
              <a:ext uri="{FF2B5EF4-FFF2-40B4-BE49-F238E27FC236}">
                <a16:creationId xmlns:a16="http://schemas.microsoft.com/office/drawing/2014/main" id="{EB27C365-6D9B-485F-97AD-1558AF2F3C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1475" y="3765550"/>
            <a:ext cx="19240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205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kişi, kask içeren bir resim&#10;&#10;Açıklama otomatik olarak oluşturuldu">
            <a:extLst>
              <a:ext uri="{FF2B5EF4-FFF2-40B4-BE49-F238E27FC236}">
                <a16:creationId xmlns:a16="http://schemas.microsoft.com/office/drawing/2014/main" id="{BC3E2CC6-6E8D-A747-D2F5-6FDBFAA02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Resim 13">
            <a:extLst>
              <a:ext uri="{FF2B5EF4-FFF2-40B4-BE49-F238E27FC236}">
                <a16:creationId xmlns:a16="http://schemas.microsoft.com/office/drawing/2014/main" id="{06525AE6-99F1-9EC7-5DEF-5CF00262D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
        <p:nvSpPr>
          <p:cNvPr id="4" name="Metin kutusu 11">
            <a:extLst>
              <a:ext uri="{FF2B5EF4-FFF2-40B4-BE49-F238E27FC236}">
                <a16:creationId xmlns:a16="http://schemas.microsoft.com/office/drawing/2014/main" id="{B3C3DE62-16A6-428E-9205-9B2D5D2A196D}"/>
              </a:ext>
            </a:extLst>
          </p:cNvPr>
          <p:cNvSpPr txBox="1">
            <a:spLocks noChangeArrowheads="1"/>
          </p:cNvSpPr>
          <p:nvPr/>
        </p:nvSpPr>
        <p:spPr bwMode="auto">
          <a:xfrm>
            <a:off x="9727660" y="5934670"/>
            <a:ext cx="24643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solidFill>
                  <a:schemeClr val="bg1"/>
                </a:solidFill>
                <a:latin typeface="Arial" panose="020B0604020202020204" pitchFamily="34" charset="0"/>
              </a:rPr>
              <a:t>*Kaynaklar: </a:t>
            </a:r>
            <a:r>
              <a:rPr lang="tr-TR" altLang="tr-TR" sz="1800" dirty="0" err="1">
                <a:solidFill>
                  <a:schemeClr val="bg1"/>
                </a:solidFill>
                <a:latin typeface="Arial" panose="020B0604020202020204" pitchFamily="34" charset="0"/>
              </a:rPr>
              <a:t>Schaeffler</a:t>
            </a:r>
            <a:endParaRPr lang="tr-TR" altLang="tr-TR" sz="1800" dirty="0">
              <a:solidFill>
                <a:schemeClr val="bg1"/>
              </a:solidFill>
              <a:latin typeface="Arial" panose="020B0604020202020204" pitchFamily="34" charset="0"/>
            </a:endParaRPr>
          </a:p>
          <a:p>
            <a:pPr algn="ctr">
              <a:spcBef>
                <a:spcPct val="0"/>
              </a:spcBef>
              <a:buFontTx/>
              <a:buNone/>
            </a:pPr>
            <a:r>
              <a:rPr lang="tr-TR" altLang="tr-TR" sz="1800" dirty="0">
                <a:solidFill>
                  <a:schemeClr val="bg1"/>
                </a:solidFill>
                <a:latin typeface="Arial" panose="020B0604020202020204" pitchFamily="34" charset="0"/>
              </a:rPr>
              <a:t>	     Ark Teknik</a:t>
            </a:r>
          </a:p>
          <a:p>
            <a:pPr algn="ctr">
              <a:spcBef>
                <a:spcPct val="0"/>
              </a:spcBef>
              <a:buFontTx/>
              <a:buNone/>
            </a:pPr>
            <a:r>
              <a:rPr lang="tr-TR" altLang="tr-TR" sz="1800" dirty="0">
                <a:solidFill>
                  <a:schemeClr val="bg1"/>
                </a:solidFill>
                <a:latin typeface="Arial" panose="020B0604020202020204" pitchFamily="34" charset="0"/>
              </a:rPr>
              <a:t>               Morgan</a:t>
            </a:r>
          </a:p>
        </p:txBody>
      </p:sp>
    </p:spTree>
    <p:extLst>
      <p:ext uri="{BB962C8B-B14F-4D97-AF65-F5344CB8AC3E}">
        <p14:creationId xmlns:p14="http://schemas.microsoft.com/office/powerpoint/2010/main" val="278727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16" name="Picture 13">
            <a:extLst>
              <a:ext uri="{FF2B5EF4-FFF2-40B4-BE49-F238E27FC236}">
                <a16:creationId xmlns:a16="http://schemas.microsoft.com/office/drawing/2014/main" id="{00E69386-00BE-473C-938F-E039AE303C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5277" y="1139276"/>
            <a:ext cx="8719010" cy="5220477"/>
          </a:xfrm>
          <a:prstGeom prst="rect">
            <a:avLst/>
          </a:prstGeom>
          <a:ln>
            <a:noFill/>
          </a:ln>
          <a:effectLst>
            <a:outerShdw blurRad="292100" dist="139700" dir="2700000" algn="tl" rotWithShape="0">
              <a:srgbClr val="333333">
                <a:alpha val="65000"/>
              </a:srgbClr>
            </a:outerShdw>
          </a:effectLst>
        </p:spPr>
      </p:pic>
      <p:sp>
        <p:nvSpPr>
          <p:cNvPr id="17" name="TextBox 5">
            <a:extLst>
              <a:ext uri="{FF2B5EF4-FFF2-40B4-BE49-F238E27FC236}">
                <a16:creationId xmlns:a16="http://schemas.microsoft.com/office/drawing/2014/main" id="{CC19002F-477C-4DAA-8234-B437DCDB2274}"/>
              </a:ext>
            </a:extLst>
          </p:cNvPr>
          <p:cNvSpPr txBox="1"/>
          <p:nvPr/>
        </p:nvSpPr>
        <p:spPr>
          <a:xfrm>
            <a:off x="5057512" y="1376321"/>
            <a:ext cx="2808312"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tr-TR" dirty="0">
                <a:solidFill>
                  <a:schemeClr val="bg1"/>
                </a:solidFill>
              </a:rPr>
              <a:t>Kumaş Üretimi</a:t>
            </a:r>
          </a:p>
          <a:p>
            <a:pPr algn="ctr"/>
            <a:r>
              <a:rPr lang="tr-TR" sz="2400" b="1" dirty="0">
                <a:solidFill>
                  <a:schemeClr val="bg1"/>
                </a:solidFill>
              </a:rPr>
              <a:t>9.500.000 </a:t>
            </a:r>
            <a:r>
              <a:rPr lang="tr-TR" sz="2400" b="1" dirty="0" err="1">
                <a:solidFill>
                  <a:schemeClr val="bg1"/>
                </a:solidFill>
              </a:rPr>
              <a:t>mt</a:t>
            </a:r>
            <a:r>
              <a:rPr lang="tr-TR" sz="2400" b="1" dirty="0">
                <a:solidFill>
                  <a:schemeClr val="bg1"/>
                </a:solidFill>
              </a:rPr>
              <a:t>/yıl</a:t>
            </a:r>
          </a:p>
        </p:txBody>
      </p:sp>
      <p:sp>
        <p:nvSpPr>
          <p:cNvPr id="18" name="TextBox 6">
            <a:extLst>
              <a:ext uri="{FF2B5EF4-FFF2-40B4-BE49-F238E27FC236}">
                <a16:creationId xmlns:a16="http://schemas.microsoft.com/office/drawing/2014/main" id="{95F10F96-CC14-4053-B7C0-555616399548}"/>
              </a:ext>
            </a:extLst>
          </p:cNvPr>
          <p:cNvSpPr txBox="1"/>
          <p:nvPr/>
        </p:nvSpPr>
        <p:spPr>
          <a:xfrm>
            <a:off x="6541105" y="2763057"/>
            <a:ext cx="2246082"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tr-TR" dirty="0">
                <a:solidFill>
                  <a:schemeClr val="bg1"/>
                </a:solidFill>
              </a:rPr>
              <a:t>İplik Kapasitesi</a:t>
            </a:r>
          </a:p>
          <a:p>
            <a:pPr algn="ctr"/>
            <a:r>
              <a:rPr lang="tr-TR" sz="2400" b="1" dirty="0">
                <a:solidFill>
                  <a:schemeClr val="bg1"/>
                </a:solidFill>
              </a:rPr>
              <a:t>13.000 kg/gün</a:t>
            </a:r>
          </a:p>
        </p:txBody>
      </p:sp>
      <p:sp>
        <p:nvSpPr>
          <p:cNvPr id="19" name="TextBox 7">
            <a:extLst>
              <a:ext uri="{FF2B5EF4-FFF2-40B4-BE49-F238E27FC236}">
                <a16:creationId xmlns:a16="http://schemas.microsoft.com/office/drawing/2014/main" id="{719C7A16-7E84-451C-83A8-9102CCBB73F8}"/>
              </a:ext>
            </a:extLst>
          </p:cNvPr>
          <p:cNvSpPr txBox="1"/>
          <p:nvPr/>
        </p:nvSpPr>
        <p:spPr>
          <a:xfrm>
            <a:off x="7865824" y="1821010"/>
            <a:ext cx="2736304"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tr-TR" dirty="0" err="1">
                <a:solidFill>
                  <a:schemeClr val="bg1"/>
                </a:solidFill>
              </a:rPr>
              <a:t>Kamgarn</a:t>
            </a:r>
            <a:r>
              <a:rPr lang="tr-TR" dirty="0">
                <a:solidFill>
                  <a:schemeClr val="bg1"/>
                </a:solidFill>
              </a:rPr>
              <a:t> İplik Üretimi</a:t>
            </a:r>
          </a:p>
          <a:p>
            <a:pPr algn="ctr"/>
            <a:r>
              <a:rPr lang="tr-TR" sz="2400" b="1" dirty="0">
                <a:solidFill>
                  <a:schemeClr val="bg1"/>
                </a:solidFill>
              </a:rPr>
              <a:t>4.500 ton/yıl</a:t>
            </a:r>
          </a:p>
        </p:txBody>
      </p:sp>
      <p:sp>
        <p:nvSpPr>
          <p:cNvPr id="20" name="TextBox 8">
            <a:extLst>
              <a:ext uri="{FF2B5EF4-FFF2-40B4-BE49-F238E27FC236}">
                <a16:creationId xmlns:a16="http://schemas.microsoft.com/office/drawing/2014/main" id="{6E6237ED-974D-457C-9F99-148D77FACE4C}"/>
              </a:ext>
            </a:extLst>
          </p:cNvPr>
          <p:cNvSpPr txBox="1"/>
          <p:nvPr/>
        </p:nvSpPr>
        <p:spPr>
          <a:xfrm>
            <a:off x="8320590" y="3835377"/>
            <a:ext cx="2088232"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tr-TR" dirty="0">
                <a:solidFill>
                  <a:schemeClr val="bg1"/>
                </a:solidFill>
              </a:rPr>
              <a:t>Dokuma Kapasitesi </a:t>
            </a:r>
          </a:p>
          <a:p>
            <a:pPr algn="ctr"/>
            <a:r>
              <a:rPr lang="tr-TR" sz="2400" b="1" dirty="0">
                <a:solidFill>
                  <a:schemeClr val="bg1"/>
                </a:solidFill>
              </a:rPr>
              <a:t>33.000 </a:t>
            </a:r>
            <a:r>
              <a:rPr lang="tr-TR" sz="2400" b="1" dirty="0" err="1">
                <a:solidFill>
                  <a:schemeClr val="bg1"/>
                </a:solidFill>
              </a:rPr>
              <a:t>mt</a:t>
            </a:r>
            <a:r>
              <a:rPr lang="tr-TR" sz="2400" b="1" dirty="0">
                <a:solidFill>
                  <a:schemeClr val="bg1"/>
                </a:solidFill>
              </a:rPr>
              <a:t>/gün</a:t>
            </a:r>
            <a:endParaRPr lang="tr-TR" sz="2400" b="1" dirty="0"/>
          </a:p>
        </p:txBody>
      </p:sp>
      <p:sp>
        <p:nvSpPr>
          <p:cNvPr id="21" name="TextBox 10">
            <a:extLst>
              <a:ext uri="{FF2B5EF4-FFF2-40B4-BE49-F238E27FC236}">
                <a16:creationId xmlns:a16="http://schemas.microsoft.com/office/drawing/2014/main" id="{ED21C78B-C803-4B58-B821-B917AE9FF62A}"/>
              </a:ext>
            </a:extLst>
          </p:cNvPr>
          <p:cNvSpPr txBox="1"/>
          <p:nvPr/>
        </p:nvSpPr>
        <p:spPr>
          <a:xfrm>
            <a:off x="7309725" y="5211329"/>
            <a:ext cx="3168352"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tr-TR" altLang="tr-TR" dirty="0">
                <a:solidFill>
                  <a:schemeClr val="bg1"/>
                </a:solidFill>
              </a:rPr>
              <a:t>Boya ve Apre Kapasitesi</a:t>
            </a:r>
            <a:endParaRPr lang="tr-TR" dirty="0">
              <a:solidFill>
                <a:schemeClr val="bg1"/>
              </a:solidFill>
            </a:endParaRPr>
          </a:p>
          <a:p>
            <a:pPr algn="ctr"/>
            <a:r>
              <a:rPr lang="tr-TR" sz="2400" b="1" dirty="0">
                <a:solidFill>
                  <a:schemeClr val="bg1"/>
                </a:solidFill>
              </a:rPr>
              <a:t>40.000 </a:t>
            </a:r>
            <a:r>
              <a:rPr lang="tr-TR" sz="2400" b="1" dirty="0" err="1">
                <a:solidFill>
                  <a:schemeClr val="bg1"/>
                </a:solidFill>
              </a:rPr>
              <a:t>mt</a:t>
            </a:r>
            <a:r>
              <a:rPr lang="tr-TR" sz="2400" b="1" dirty="0">
                <a:solidFill>
                  <a:schemeClr val="bg1"/>
                </a:solidFill>
              </a:rPr>
              <a:t>/gün</a:t>
            </a:r>
            <a:endParaRPr lang="tr-TR" sz="2400" b="1" dirty="0"/>
          </a:p>
        </p:txBody>
      </p:sp>
      <p:sp>
        <p:nvSpPr>
          <p:cNvPr id="22" name="TextBox 11">
            <a:extLst>
              <a:ext uri="{FF2B5EF4-FFF2-40B4-BE49-F238E27FC236}">
                <a16:creationId xmlns:a16="http://schemas.microsoft.com/office/drawing/2014/main" id="{224BB233-F1CE-4ACE-A186-A9A8490D084B}"/>
              </a:ext>
            </a:extLst>
          </p:cNvPr>
          <p:cNvSpPr txBox="1"/>
          <p:nvPr/>
        </p:nvSpPr>
        <p:spPr>
          <a:xfrm>
            <a:off x="1905920" y="3368152"/>
            <a:ext cx="4275145" cy="236988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tr-TR" sz="2400" dirty="0">
                <a:ln w="18415" cmpd="sng">
                  <a:solidFill>
                    <a:schemeClr val="bg1"/>
                  </a:solidFill>
                  <a:prstDash val="solid"/>
                </a:ln>
                <a:solidFill>
                  <a:schemeClr val="bg1"/>
                </a:solidFill>
                <a:effectLst>
                  <a:glow rad="228600">
                    <a:schemeClr val="accent2">
                      <a:satMod val="175000"/>
                      <a:alpha val="40000"/>
                    </a:schemeClr>
                  </a:glow>
                </a:effectLst>
              </a:rPr>
              <a:t>Avrupa’da en büyük yünlü kumaş üreticisi ve ihracatçısı</a:t>
            </a:r>
          </a:p>
          <a:p>
            <a:pPr algn="ctr"/>
            <a:endParaRPr lang="tr-TR" sz="2800" dirty="0">
              <a:ln w="18415" cmpd="sng">
                <a:solidFill>
                  <a:schemeClr val="bg1"/>
                </a:solidFill>
                <a:prstDash val="solid"/>
              </a:ln>
              <a:solidFill>
                <a:schemeClr val="bg1"/>
              </a:solidFill>
              <a:effectLst>
                <a:glow rad="228600">
                  <a:schemeClr val="accent2">
                    <a:satMod val="175000"/>
                    <a:alpha val="40000"/>
                  </a:schemeClr>
                </a:glow>
              </a:effectLst>
            </a:endParaRPr>
          </a:p>
          <a:p>
            <a:pPr algn="ctr"/>
            <a:r>
              <a:rPr lang="tr-TR" sz="2400" dirty="0">
                <a:ln w="18415" cmpd="sng">
                  <a:solidFill>
                    <a:schemeClr val="bg1"/>
                  </a:solidFill>
                  <a:prstDash val="solid"/>
                </a:ln>
                <a:solidFill>
                  <a:schemeClr val="bg1"/>
                </a:solidFill>
                <a:effectLst>
                  <a:glow rad="228600">
                    <a:schemeClr val="accent2">
                      <a:satMod val="175000"/>
                      <a:alpha val="40000"/>
                    </a:schemeClr>
                  </a:glow>
                </a:effectLst>
              </a:rPr>
              <a:t>Dünyanın en büyük beş</a:t>
            </a:r>
          </a:p>
          <a:p>
            <a:pPr algn="ctr"/>
            <a:r>
              <a:rPr lang="tr-TR" sz="2400" dirty="0" err="1">
                <a:ln w="18415" cmpd="sng">
                  <a:solidFill>
                    <a:schemeClr val="bg1"/>
                  </a:solidFill>
                  <a:prstDash val="solid"/>
                </a:ln>
                <a:solidFill>
                  <a:schemeClr val="bg1"/>
                </a:solidFill>
                <a:effectLst>
                  <a:glow rad="228600">
                    <a:schemeClr val="accent2">
                      <a:satMod val="175000"/>
                      <a:alpha val="40000"/>
                    </a:schemeClr>
                  </a:glow>
                </a:effectLst>
              </a:rPr>
              <a:t>kamgarn</a:t>
            </a:r>
            <a:r>
              <a:rPr lang="tr-TR" sz="2400" dirty="0">
                <a:ln w="18415" cmpd="sng">
                  <a:solidFill>
                    <a:schemeClr val="bg1"/>
                  </a:solidFill>
                  <a:prstDash val="solid"/>
                </a:ln>
                <a:solidFill>
                  <a:schemeClr val="bg1"/>
                </a:solidFill>
                <a:effectLst>
                  <a:glow rad="228600">
                    <a:schemeClr val="accent2">
                      <a:satMod val="175000"/>
                      <a:alpha val="40000"/>
                    </a:schemeClr>
                  </a:glow>
                </a:effectLst>
              </a:rPr>
              <a:t> kumaş üreticisinden biri…</a:t>
            </a:r>
          </a:p>
        </p:txBody>
      </p:sp>
      <p:sp>
        <p:nvSpPr>
          <p:cNvPr id="23" name="15 Metin kutusu">
            <a:extLst>
              <a:ext uri="{FF2B5EF4-FFF2-40B4-BE49-F238E27FC236}">
                <a16:creationId xmlns:a16="http://schemas.microsoft.com/office/drawing/2014/main" id="{2A3C5A36-CEE5-4BBF-A956-D987A473FB85}"/>
              </a:ext>
            </a:extLst>
          </p:cNvPr>
          <p:cNvSpPr txBox="1"/>
          <p:nvPr/>
        </p:nvSpPr>
        <p:spPr>
          <a:xfrm>
            <a:off x="-1807885" y="588359"/>
            <a:ext cx="9069387" cy="400050"/>
          </a:xfrm>
          <a:prstGeom prst="rect">
            <a:avLst/>
          </a:prstGeom>
          <a:noFill/>
        </p:spPr>
        <p:txBody>
          <a:bodyPr>
            <a:spAutoFit/>
          </a:bodyPr>
          <a:ls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defRPr/>
            </a:pPr>
            <a:r>
              <a:rPr lang="tr-TR" sz="2000" b="1" spc="-150" dirty="0">
                <a:solidFill>
                  <a:srgbClr val="002060"/>
                </a:solidFill>
                <a:latin typeface="Corbel" pitchFamily="34" charset="0"/>
              </a:rPr>
              <a:t>YÜNSA TANITIM</a:t>
            </a:r>
          </a:p>
        </p:txBody>
      </p:sp>
    </p:spTree>
    <p:extLst>
      <p:ext uri="{BB962C8B-B14F-4D97-AF65-F5344CB8AC3E}">
        <p14:creationId xmlns:p14="http://schemas.microsoft.com/office/powerpoint/2010/main" val="394375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3" name="15 Metin kutusu">
            <a:extLst>
              <a:ext uri="{FF2B5EF4-FFF2-40B4-BE49-F238E27FC236}">
                <a16:creationId xmlns:a16="http://schemas.microsoft.com/office/drawing/2014/main" id="{2A3C5A36-CEE5-4BBF-A956-D987A473FB85}"/>
              </a:ext>
            </a:extLst>
          </p:cNvPr>
          <p:cNvSpPr txBox="1"/>
          <p:nvPr/>
        </p:nvSpPr>
        <p:spPr>
          <a:xfrm>
            <a:off x="-1807885" y="588359"/>
            <a:ext cx="9069387" cy="400050"/>
          </a:xfrm>
          <a:prstGeom prst="rect">
            <a:avLst/>
          </a:prstGeom>
          <a:noFill/>
        </p:spPr>
        <p:txBody>
          <a:bodyPr>
            <a:spAutoFit/>
          </a:bodyPr>
          <a:ls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defRPr/>
            </a:pPr>
            <a:r>
              <a:rPr lang="tr-TR" sz="2000" b="1" spc="-150" dirty="0">
                <a:solidFill>
                  <a:srgbClr val="002060"/>
                </a:solidFill>
                <a:latin typeface="Corbel" pitchFamily="34" charset="0"/>
              </a:rPr>
              <a:t>YÜNSA TANITIM</a:t>
            </a:r>
          </a:p>
        </p:txBody>
      </p:sp>
      <p:pic>
        <p:nvPicPr>
          <p:cNvPr id="13" name="Resim 12">
            <a:extLst>
              <a:ext uri="{FF2B5EF4-FFF2-40B4-BE49-F238E27FC236}">
                <a16:creationId xmlns:a16="http://schemas.microsoft.com/office/drawing/2014/main" id="{F72D81EC-6695-4196-AE15-254EBDC25325}"/>
              </a:ext>
            </a:extLst>
          </p:cNvPr>
          <p:cNvPicPr>
            <a:picLocks noChangeAspect="1"/>
          </p:cNvPicPr>
          <p:nvPr/>
        </p:nvPicPr>
        <p:blipFill rotWithShape="1">
          <a:blip r:embed="rId5"/>
          <a:srcRect l="27692"/>
          <a:stretch/>
        </p:blipFill>
        <p:spPr>
          <a:xfrm>
            <a:off x="8184168" y="3183371"/>
            <a:ext cx="2292617" cy="2302721"/>
          </a:xfrm>
          <a:prstGeom prst="rect">
            <a:avLst/>
          </a:prstGeom>
          <a:ln>
            <a:noFill/>
          </a:ln>
          <a:effectLst>
            <a:softEdge rad="112500"/>
          </a:effectLst>
        </p:spPr>
      </p:pic>
      <p:pic>
        <p:nvPicPr>
          <p:cNvPr id="14" name="Resim 13">
            <a:extLst>
              <a:ext uri="{FF2B5EF4-FFF2-40B4-BE49-F238E27FC236}">
                <a16:creationId xmlns:a16="http://schemas.microsoft.com/office/drawing/2014/main" id="{B76F179A-4503-47DD-A5BB-81AC38CEE4E6}"/>
              </a:ext>
            </a:extLst>
          </p:cNvPr>
          <p:cNvPicPr>
            <a:picLocks noChangeAspect="1"/>
          </p:cNvPicPr>
          <p:nvPr/>
        </p:nvPicPr>
        <p:blipFill rotWithShape="1">
          <a:blip r:embed="rId6"/>
          <a:srcRect l="18758" t="435" r="23578" b="40741"/>
          <a:stretch/>
        </p:blipFill>
        <p:spPr>
          <a:xfrm>
            <a:off x="1703450" y="1250569"/>
            <a:ext cx="4661917" cy="1932802"/>
          </a:xfrm>
          <a:prstGeom prst="rect">
            <a:avLst/>
          </a:prstGeom>
          <a:effectLst>
            <a:softEdge rad="31750"/>
          </a:effectLst>
        </p:spPr>
      </p:pic>
      <p:pic>
        <p:nvPicPr>
          <p:cNvPr id="15" name="Resim 14">
            <a:extLst>
              <a:ext uri="{FF2B5EF4-FFF2-40B4-BE49-F238E27FC236}">
                <a16:creationId xmlns:a16="http://schemas.microsoft.com/office/drawing/2014/main" id="{124166D6-6CAC-45CD-8536-9CAFFE397C79}"/>
              </a:ext>
            </a:extLst>
          </p:cNvPr>
          <p:cNvPicPr>
            <a:picLocks noChangeAspect="1"/>
          </p:cNvPicPr>
          <p:nvPr/>
        </p:nvPicPr>
        <p:blipFill>
          <a:blip r:embed="rId7"/>
          <a:stretch>
            <a:fillRect/>
          </a:stretch>
        </p:blipFill>
        <p:spPr>
          <a:xfrm>
            <a:off x="6388036" y="1281639"/>
            <a:ext cx="4100513" cy="1932802"/>
          </a:xfrm>
          <a:prstGeom prst="rect">
            <a:avLst/>
          </a:prstGeom>
          <a:effectLst>
            <a:softEdge rad="31750"/>
          </a:effectLst>
        </p:spPr>
      </p:pic>
      <p:sp>
        <p:nvSpPr>
          <p:cNvPr id="24" name="24 Metin kutusu">
            <a:extLst>
              <a:ext uri="{FF2B5EF4-FFF2-40B4-BE49-F238E27FC236}">
                <a16:creationId xmlns:a16="http://schemas.microsoft.com/office/drawing/2014/main" id="{B63A5954-CDD8-4D78-A683-1CBD6BB9A972}"/>
              </a:ext>
            </a:extLst>
          </p:cNvPr>
          <p:cNvSpPr txBox="1"/>
          <p:nvPr/>
        </p:nvSpPr>
        <p:spPr>
          <a:xfrm>
            <a:off x="1745049" y="5662552"/>
            <a:ext cx="8701899" cy="830997"/>
          </a:xfrm>
          <a:prstGeom prst="rect">
            <a:avLst/>
          </a:prstGeom>
          <a:noFill/>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tr-TR" sz="2400" b="1" dirty="0" err="1">
                <a:latin typeface="Calibri" panose="020F0502020204030204" pitchFamily="34" charset="0"/>
                <a:cs typeface="Arial" panose="020B0604020202020204" pitchFamily="34" charset="0"/>
              </a:rPr>
              <a:t>Avrupanın</a:t>
            </a:r>
            <a:r>
              <a:rPr lang="tr-TR" sz="2400" b="1" dirty="0">
                <a:latin typeface="Calibri" panose="020F0502020204030204" pitchFamily="34" charset="0"/>
                <a:cs typeface="Arial" panose="020B0604020202020204" pitchFamily="34" charset="0"/>
              </a:rPr>
              <a:t> En Büyük Entegre</a:t>
            </a:r>
          </a:p>
          <a:p>
            <a:pPr algn="ctr">
              <a:defRPr/>
            </a:pPr>
            <a:r>
              <a:rPr lang="tr-TR" sz="2400" b="1" dirty="0">
                <a:latin typeface="Calibri" panose="020F0502020204030204" pitchFamily="34" charset="0"/>
                <a:cs typeface="Arial" panose="020B0604020202020204" pitchFamily="34" charset="0"/>
              </a:rPr>
              <a:t>Yünlü Üst </a:t>
            </a:r>
            <a:r>
              <a:rPr lang="tr-TR" sz="2400" b="1" dirty="0" err="1">
                <a:latin typeface="Calibri" panose="020F0502020204030204" pitchFamily="34" charset="0"/>
                <a:cs typeface="Arial" panose="020B0604020202020204" pitchFamily="34" charset="0"/>
              </a:rPr>
              <a:t>Segment</a:t>
            </a:r>
            <a:r>
              <a:rPr lang="tr-TR" sz="2400" b="1" dirty="0">
                <a:latin typeface="Calibri" panose="020F0502020204030204" pitchFamily="34" charset="0"/>
                <a:cs typeface="Arial" panose="020B0604020202020204" pitchFamily="34" charset="0"/>
              </a:rPr>
              <a:t> Kumaş Üreticisi</a:t>
            </a:r>
            <a:endParaRPr lang="tr-TR" sz="2400" spc="-300" dirty="0"/>
          </a:p>
        </p:txBody>
      </p:sp>
      <p:pic>
        <p:nvPicPr>
          <p:cNvPr id="25" name="Picture 2">
            <a:extLst>
              <a:ext uri="{FF2B5EF4-FFF2-40B4-BE49-F238E27FC236}">
                <a16:creationId xmlns:a16="http://schemas.microsoft.com/office/drawing/2014/main" id="{B9097967-B768-43FE-9BFD-BD9FAD84DDF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6097" r="12884"/>
          <a:stretch/>
        </p:blipFill>
        <p:spPr bwMode="auto">
          <a:xfrm>
            <a:off x="4622002" y="3245343"/>
            <a:ext cx="3602191" cy="23131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0E7A70AD-8F28-4D02-BDA7-3A0AA66840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7690" y="3254730"/>
            <a:ext cx="2904312" cy="22313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14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3" name="15 Metin kutusu">
            <a:extLst>
              <a:ext uri="{FF2B5EF4-FFF2-40B4-BE49-F238E27FC236}">
                <a16:creationId xmlns:a16="http://schemas.microsoft.com/office/drawing/2014/main" id="{2A3C5A36-CEE5-4BBF-A956-D987A473FB85}"/>
              </a:ext>
            </a:extLst>
          </p:cNvPr>
          <p:cNvSpPr txBox="1"/>
          <p:nvPr/>
        </p:nvSpPr>
        <p:spPr>
          <a:xfrm>
            <a:off x="-1807885" y="588359"/>
            <a:ext cx="9069387" cy="400050"/>
          </a:xfrm>
          <a:prstGeom prst="rect">
            <a:avLst/>
          </a:prstGeom>
          <a:noFill/>
        </p:spPr>
        <p:txBody>
          <a:bodyPr>
            <a:spAutoFit/>
          </a:bodyPr>
          <a:ls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defRPr/>
            </a:pPr>
            <a:r>
              <a:rPr lang="tr-TR" sz="2000" b="1" spc="-150" dirty="0">
                <a:solidFill>
                  <a:srgbClr val="002060"/>
                </a:solidFill>
                <a:latin typeface="Corbel" pitchFamily="34" charset="0"/>
              </a:rPr>
              <a:t>YÜNSA TANITIM</a:t>
            </a:r>
          </a:p>
        </p:txBody>
      </p:sp>
      <p:sp>
        <p:nvSpPr>
          <p:cNvPr id="12" name="Metin kutusu 21">
            <a:extLst>
              <a:ext uri="{FF2B5EF4-FFF2-40B4-BE49-F238E27FC236}">
                <a16:creationId xmlns:a16="http://schemas.microsoft.com/office/drawing/2014/main" id="{B7A14735-71F1-4480-A695-D638BC59F97F}"/>
              </a:ext>
            </a:extLst>
          </p:cNvPr>
          <p:cNvSpPr txBox="1"/>
          <p:nvPr/>
        </p:nvSpPr>
        <p:spPr>
          <a:xfrm>
            <a:off x="3485741" y="1176379"/>
            <a:ext cx="5088479" cy="464871"/>
          </a:xfrm>
          <a:prstGeom prst="rect">
            <a:avLst/>
          </a:prstGeom>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tr-TR" dirty="0"/>
              <a:t>Yünsa İçi &amp; Dışı Ödül Törenlerinden Alınan Ödüller</a:t>
            </a:r>
          </a:p>
        </p:txBody>
      </p:sp>
      <p:pic>
        <p:nvPicPr>
          <p:cNvPr id="16" name="Picture 4">
            <a:extLst>
              <a:ext uri="{FF2B5EF4-FFF2-40B4-BE49-F238E27FC236}">
                <a16:creationId xmlns:a16="http://schemas.microsoft.com/office/drawing/2014/main" id="{29DF9D9E-B84D-490A-9ED8-DD9CD0824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986" y="4446072"/>
            <a:ext cx="2240261" cy="14876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 name="Picture 5" descr="I:\8 - Uygulamalar\Proje Yönetimi\Ödül Başvuruları\Bilim San ve Tekn. Bak. Verimlilik Proje Ödülleri\Bilim San.Tek. Bak.-Verimlilik_2014\Fotoğraflar\7.jpg">
            <a:extLst>
              <a:ext uri="{FF2B5EF4-FFF2-40B4-BE49-F238E27FC236}">
                <a16:creationId xmlns:a16="http://schemas.microsoft.com/office/drawing/2014/main" id="{5A790ADF-C894-49A2-9177-2340943B03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4575" y="1927118"/>
            <a:ext cx="2903303" cy="18446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Metin kutusu 4">
            <a:extLst>
              <a:ext uri="{FF2B5EF4-FFF2-40B4-BE49-F238E27FC236}">
                <a16:creationId xmlns:a16="http://schemas.microsoft.com/office/drawing/2014/main" id="{2991B61B-E3B1-4655-A77E-58D78B2B95F0}"/>
              </a:ext>
            </a:extLst>
          </p:cNvPr>
          <p:cNvSpPr txBox="1"/>
          <p:nvPr/>
        </p:nvSpPr>
        <p:spPr>
          <a:xfrm>
            <a:off x="7290120" y="3888028"/>
            <a:ext cx="239221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tr-TR" sz="1200" b="1" dirty="0"/>
              <a:t>Bilim Sanayi ve Teknoloji Bakanlığı</a:t>
            </a:r>
          </a:p>
        </p:txBody>
      </p:sp>
      <p:sp>
        <p:nvSpPr>
          <p:cNvPr id="19" name="Metin kutusu 27">
            <a:extLst>
              <a:ext uri="{FF2B5EF4-FFF2-40B4-BE49-F238E27FC236}">
                <a16:creationId xmlns:a16="http://schemas.microsoft.com/office/drawing/2014/main" id="{540FA0D0-43E6-441A-B80E-3108B215639A}"/>
              </a:ext>
            </a:extLst>
          </p:cNvPr>
          <p:cNvSpPr txBox="1"/>
          <p:nvPr/>
        </p:nvSpPr>
        <p:spPr>
          <a:xfrm>
            <a:off x="4225879" y="6102211"/>
            <a:ext cx="201622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tr-TR" sz="1200" b="1" dirty="0"/>
              <a:t>Sabancı Altın Yaka Ödülleri</a:t>
            </a:r>
          </a:p>
        </p:txBody>
      </p:sp>
      <p:sp>
        <p:nvSpPr>
          <p:cNvPr id="20" name="Metin kutusu 30">
            <a:extLst>
              <a:ext uri="{FF2B5EF4-FFF2-40B4-BE49-F238E27FC236}">
                <a16:creationId xmlns:a16="http://schemas.microsoft.com/office/drawing/2014/main" id="{58E8A452-6FA9-4426-B69B-A93A10C33B3C}"/>
              </a:ext>
            </a:extLst>
          </p:cNvPr>
          <p:cNvSpPr txBox="1"/>
          <p:nvPr/>
        </p:nvSpPr>
        <p:spPr>
          <a:xfrm>
            <a:off x="2438087" y="6102212"/>
            <a:ext cx="859579"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tr-TR" sz="1200" b="1" dirty="0"/>
              <a:t>KALDER</a:t>
            </a:r>
          </a:p>
        </p:txBody>
      </p:sp>
      <p:pic>
        <p:nvPicPr>
          <p:cNvPr id="21" name="Resim 20">
            <a:extLst>
              <a:ext uri="{FF2B5EF4-FFF2-40B4-BE49-F238E27FC236}">
                <a16:creationId xmlns:a16="http://schemas.microsoft.com/office/drawing/2014/main" id="{E4A20327-292B-4053-A9FC-7DA560468AA4}"/>
              </a:ext>
            </a:extLst>
          </p:cNvPr>
          <p:cNvPicPr>
            <a:picLocks noChangeAspect="1"/>
          </p:cNvPicPr>
          <p:nvPr/>
        </p:nvPicPr>
        <p:blipFill>
          <a:blip r:embed="rId7"/>
          <a:stretch>
            <a:fillRect/>
          </a:stretch>
        </p:blipFill>
        <p:spPr>
          <a:xfrm>
            <a:off x="1774521" y="4446072"/>
            <a:ext cx="1989953" cy="14924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Resim 21">
            <a:extLst>
              <a:ext uri="{FF2B5EF4-FFF2-40B4-BE49-F238E27FC236}">
                <a16:creationId xmlns:a16="http://schemas.microsoft.com/office/drawing/2014/main" id="{0440090F-DCF7-4AA6-872A-50A066CE2963}"/>
              </a:ext>
            </a:extLst>
          </p:cNvPr>
          <p:cNvPicPr>
            <a:picLocks noChangeAspect="1"/>
          </p:cNvPicPr>
          <p:nvPr/>
        </p:nvPicPr>
        <p:blipFill>
          <a:blip r:embed="rId8"/>
          <a:stretch>
            <a:fillRect/>
          </a:stretch>
        </p:blipFill>
        <p:spPr>
          <a:xfrm>
            <a:off x="6620231" y="4446073"/>
            <a:ext cx="3802237" cy="14876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Resim 26">
            <a:extLst>
              <a:ext uri="{FF2B5EF4-FFF2-40B4-BE49-F238E27FC236}">
                <a16:creationId xmlns:a16="http://schemas.microsoft.com/office/drawing/2014/main" id="{D158F43C-8423-42F1-816D-C009BCFED4C8}"/>
              </a:ext>
            </a:extLst>
          </p:cNvPr>
          <p:cNvPicPr>
            <a:picLocks noChangeAspect="1"/>
          </p:cNvPicPr>
          <p:nvPr/>
        </p:nvPicPr>
        <p:blipFill>
          <a:blip r:embed="rId9"/>
          <a:stretch>
            <a:fillRect/>
          </a:stretch>
        </p:blipFill>
        <p:spPr>
          <a:xfrm>
            <a:off x="1769531" y="1927119"/>
            <a:ext cx="4472572" cy="18446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8" name="Metin kutusu 14">
            <a:extLst>
              <a:ext uri="{FF2B5EF4-FFF2-40B4-BE49-F238E27FC236}">
                <a16:creationId xmlns:a16="http://schemas.microsoft.com/office/drawing/2014/main" id="{181986F1-1AA7-4D44-9FE1-EDA4BE6AE4F5}"/>
              </a:ext>
            </a:extLst>
          </p:cNvPr>
          <p:cNvSpPr txBox="1"/>
          <p:nvPr/>
        </p:nvSpPr>
        <p:spPr>
          <a:xfrm>
            <a:off x="2586333" y="3853833"/>
            <a:ext cx="2971756"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tr-TR" altLang="tr-TR" sz="1200" b="1" dirty="0"/>
              <a:t>Japan </a:t>
            </a:r>
            <a:r>
              <a:rPr lang="tr-TR" altLang="tr-TR" sz="1200" b="1" dirty="0" err="1"/>
              <a:t>Institute</a:t>
            </a:r>
            <a:r>
              <a:rPr lang="tr-TR" altLang="tr-TR" sz="1200" b="1" dirty="0"/>
              <a:t> of </a:t>
            </a:r>
            <a:r>
              <a:rPr lang="tr-TR" altLang="tr-TR" sz="1200" b="1" dirty="0" err="1"/>
              <a:t>Plant</a:t>
            </a:r>
            <a:r>
              <a:rPr lang="tr-TR" altLang="tr-TR" sz="1200" b="1" dirty="0"/>
              <a:t> </a:t>
            </a:r>
            <a:r>
              <a:rPr lang="tr-TR" altLang="tr-TR" sz="1200" b="1" dirty="0" err="1"/>
              <a:t>Maintenance</a:t>
            </a:r>
            <a:endParaRPr lang="tr-TR" sz="1200" b="1" dirty="0"/>
          </a:p>
        </p:txBody>
      </p:sp>
      <p:sp>
        <p:nvSpPr>
          <p:cNvPr id="29" name="Metin kutusu 15">
            <a:extLst>
              <a:ext uri="{FF2B5EF4-FFF2-40B4-BE49-F238E27FC236}">
                <a16:creationId xmlns:a16="http://schemas.microsoft.com/office/drawing/2014/main" id="{DD237A76-10F1-4B3E-9A29-54BCBDFE8C6D}"/>
              </a:ext>
            </a:extLst>
          </p:cNvPr>
          <p:cNvSpPr txBox="1"/>
          <p:nvPr/>
        </p:nvSpPr>
        <p:spPr>
          <a:xfrm>
            <a:off x="7513237" y="6076236"/>
            <a:ext cx="2016224"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tr-TR" sz="1200" b="1" dirty="0"/>
              <a:t>Yünsa Işık Saçanlar Ödülleri</a:t>
            </a:r>
          </a:p>
        </p:txBody>
      </p:sp>
    </p:spTree>
    <p:extLst>
      <p:ext uri="{BB962C8B-B14F-4D97-AF65-F5344CB8AC3E}">
        <p14:creationId xmlns:p14="http://schemas.microsoft.com/office/powerpoint/2010/main" val="9594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3" name="15 Metin kutusu">
            <a:extLst>
              <a:ext uri="{FF2B5EF4-FFF2-40B4-BE49-F238E27FC236}">
                <a16:creationId xmlns:a16="http://schemas.microsoft.com/office/drawing/2014/main" id="{2A3C5A36-CEE5-4BBF-A956-D987A473FB85}"/>
              </a:ext>
            </a:extLst>
          </p:cNvPr>
          <p:cNvSpPr txBox="1"/>
          <p:nvPr/>
        </p:nvSpPr>
        <p:spPr>
          <a:xfrm>
            <a:off x="-1807885" y="588359"/>
            <a:ext cx="9069387" cy="400050"/>
          </a:xfrm>
          <a:prstGeom prst="rect">
            <a:avLst/>
          </a:prstGeom>
          <a:noFill/>
        </p:spPr>
        <p:txBody>
          <a:bodyPr>
            <a:spAutoFit/>
          </a:bodyPr>
          <a:ls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defRPr/>
            </a:pPr>
            <a:r>
              <a:rPr lang="tr-TR" sz="2000" b="1" spc="-150" dirty="0">
                <a:solidFill>
                  <a:srgbClr val="002060"/>
                </a:solidFill>
                <a:latin typeface="Corbel" pitchFamily="34" charset="0"/>
              </a:rPr>
              <a:t>YÜNSA TANITIM</a:t>
            </a:r>
          </a:p>
        </p:txBody>
      </p:sp>
      <p:sp>
        <p:nvSpPr>
          <p:cNvPr id="24" name="Metin kutusu 4">
            <a:extLst>
              <a:ext uri="{FF2B5EF4-FFF2-40B4-BE49-F238E27FC236}">
                <a16:creationId xmlns:a16="http://schemas.microsoft.com/office/drawing/2014/main" id="{5A2C0B4C-F49A-4976-8D10-BEEBB2EC1A94}"/>
              </a:ext>
            </a:extLst>
          </p:cNvPr>
          <p:cNvSpPr txBox="1"/>
          <p:nvPr/>
        </p:nvSpPr>
        <p:spPr>
          <a:xfrm>
            <a:off x="4000168" y="6084975"/>
            <a:ext cx="4191663" cy="369332"/>
          </a:xfrm>
          <a:prstGeom prst="rect">
            <a:avLst/>
          </a:prstGeom>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tr-TR" dirty="0"/>
              <a:t>JIPM TPM MÜKEMMELLİK ÖDÜLÜ</a:t>
            </a:r>
          </a:p>
        </p:txBody>
      </p:sp>
      <p:pic>
        <p:nvPicPr>
          <p:cNvPr id="25" name="Resim 24">
            <a:extLst>
              <a:ext uri="{FF2B5EF4-FFF2-40B4-BE49-F238E27FC236}">
                <a16:creationId xmlns:a16="http://schemas.microsoft.com/office/drawing/2014/main" id="{43B4C0DC-414C-4064-A619-A1F3FF21F3BC}"/>
              </a:ext>
            </a:extLst>
          </p:cNvPr>
          <p:cNvPicPr>
            <a:picLocks noChangeAspect="1"/>
          </p:cNvPicPr>
          <p:nvPr/>
        </p:nvPicPr>
        <p:blipFill>
          <a:blip r:embed="rId5"/>
          <a:stretch>
            <a:fillRect/>
          </a:stretch>
        </p:blipFill>
        <p:spPr>
          <a:xfrm>
            <a:off x="4000168" y="1521023"/>
            <a:ext cx="4191663" cy="4272099"/>
          </a:xfrm>
          <a:prstGeom prst="rect">
            <a:avLst/>
          </a:prstGeom>
        </p:spPr>
      </p:pic>
      <p:sp>
        <p:nvSpPr>
          <p:cNvPr id="26" name="Metin kutusu 9">
            <a:extLst>
              <a:ext uri="{FF2B5EF4-FFF2-40B4-BE49-F238E27FC236}">
                <a16:creationId xmlns:a16="http://schemas.microsoft.com/office/drawing/2014/main" id="{C528873C-FE9E-4DFB-B79F-D5C785B81439}"/>
              </a:ext>
            </a:extLst>
          </p:cNvPr>
          <p:cNvSpPr txBox="1">
            <a:spLocks noChangeArrowheads="1"/>
          </p:cNvSpPr>
          <p:nvPr/>
        </p:nvSpPr>
        <p:spPr bwMode="auto">
          <a:xfrm>
            <a:off x="2186719" y="1023522"/>
            <a:ext cx="7631524" cy="369332"/>
          </a:xfrm>
          <a:prstGeom prst="rect">
            <a:avLst/>
          </a:prstGeom>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tr-TR" altLang="tr-TR" dirty="0"/>
              <a:t>JIPM Mükemmellik Ödülünü Alan İlk Türk Tekstil Firması</a:t>
            </a:r>
            <a:endParaRPr lang="ja-JP" altLang="en-US" dirty="0"/>
          </a:p>
        </p:txBody>
      </p:sp>
    </p:spTree>
    <p:extLst>
      <p:ext uri="{BB962C8B-B14F-4D97-AF65-F5344CB8AC3E}">
        <p14:creationId xmlns:p14="http://schemas.microsoft.com/office/powerpoint/2010/main" val="2166154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2" name="Resim 1">
            <a:extLst>
              <a:ext uri="{FF2B5EF4-FFF2-40B4-BE49-F238E27FC236}">
                <a16:creationId xmlns:a16="http://schemas.microsoft.com/office/drawing/2014/main" id="{DC5CD4DD-04A5-4276-BBBC-31A4E8BB6416}"/>
              </a:ext>
            </a:extLst>
          </p:cNvPr>
          <p:cNvPicPr>
            <a:picLocks noChangeAspect="1"/>
          </p:cNvPicPr>
          <p:nvPr/>
        </p:nvPicPr>
        <p:blipFill>
          <a:blip r:embed="rId5"/>
          <a:stretch>
            <a:fillRect/>
          </a:stretch>
        </p:blipFill>
        <p:spPr>
          <a:xfrm>
            <a:off x="1583704" y="763571"/>
            <a:ext cx="9012024" cy="5629391"/>
          </a:xfrm>
          <a:prstGeom prst="rect">
            <a:avLst/>
          </a:prstGeom>
        </p:spPr>
      </p:pic>
    </p:spTree>
    <p:extLst>
      <p:ext uri="{BB962C8B-B14F-4D97-AF65-F5344CB8AC3E}">
        <p14:creationId xmlns:p14="http://schemas.microsoft.com/office/powerpoint/2010/main" val="3349288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8" name="Resim 7">
            <a:extLst>
              <a:ext uri="{FF2B5EF4-FFF2-40B4-BE49-F238E27FC236}">
                <a16:creationId xmlns:a16="http://schemas.microsoft.com/office/drawing/2014/main" id="{F018B1A3-4F6B-4CA2-8F97-1E4BC2A1BF74}"/>
              </a:ext>
            </a:extLst>
          </p:cNvPr>
          <p:cNvPicPr>
            <a:picLocks noChangeAspect="1"/>
          </p:cNvPicPr>
          <p:nvPr/>
        </p:nvPicPr>
        <p:blipFill>
          <a:blip r:embed="rId5"/>
          <a:stretch>
            <a:fillRect/>
          </a:stretch>
        </p:blipFill>
        <p:spPr>
          <a:xfrm>
            <a:off x="1786731" y="996102"/>
            <a:ext cx="2698750" cy="4797425"/>
          </a:xfrm>
          <a:prstGeom prst="rect">
            <a:avLst/>
          </a:prstGeom>
          <a:ln>
            <a:noFill/>
          </a:ln>
          <a:effectLst>
            <a:outerShdw blurRad="292100" dist="139700" dir="2700000" algn="tl" rotWithShape="0">
              <a:srgbClr val="333333">
                <a:alpha val="65000"/>
              </a:srgbClr>
            </a:outerShdw>
          </a:effectLst>
        </p:spPr>
      </p:pic>
      <p:pic>
        <p:nvPicPr>
          <p:cNvPr id="9" name="Resim 8">
            <a:extLst>
              <a:ext uri="{FF2B5EF4-FFF2-40B4-BE49-F238E27FC236}">
                <a16:creationId xmlns:a16="http://schemas.microsoft.com/office/drawing/2014/main" id="{8F6B77F6-4F13-48D0-A3C0-DF57FE93C738}"/>
              </a:ext>
            </a:extLst>
          </p:cNvPr>
          <p:cNvPicPr>
            <a:picLocks noChangeAspect="1"/>
          </p:cNvPicPr>
          <p:nvPr/>
        </p:nvPicPr>
        <p:blipFill>
          <a:blip r:embed="rId6"/>
          <a:stretch>
            <a:fillRect/>
          </a:stretch>
        </p:blipFill>
        <p:spPr>
          <a:xfrm>
            <a:off x="3136106" y="3894877"/>
            <a:ext cx="6011862" cy="2773362"/>
          </a:xfrm>
          <a:prstGeom prst="rect">
            <a:avLst/>
          </a:prstGeom>
          <a:ln>
            <a:noFill/>
          </a:ln>
          <a:effectLst>
            <a:outerShdw blurRad="292100" dist="139700" dir="2700000" algn="tl" rotWithShape="0">
              <a:srgbClr val="333333">
                <a:alpha val="65000"/>
              </a:srgbClr>
            </a:outerShdw>
          </a:effectLst>
        </p:spPr>
      </p:pic>
      <p:pic>
        <p:nvPicPr>
          <p:cNvPr id="10" name="Resim 9">
            <a:extLst>
              <a:ext uri="{FF2B5EF4-FFF2-40B4-BE49-F238E27FC236}">
                <a16:creationId xmlns:a16="http://schemas.microsoft.com/office/drawing/2014/main" id="{AD35ED17-0850-44DB-A0FB-8C45663BD997}"/>
              </a:ext>
            </a:extLst>
          </p:cNvPr>
          <p:cNvPicPr>
            <a:picLocks noChangeAspect="1"/>
          </p:cNvPicPr>
          <p:nvPr/>
        </p:nvPicPr>
        <p:blipFill>
          <a:blip r:embed="rId7"/>
          <a:stretch>
            <a:fillRect/>
          </a:stretch>
        </p:blipFill>
        <p:spPr>
          <a:xfrm>
            <a:off x="5237956" y="962764"/>
            <a:ext cx="2014537" cy="2898775"/>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id="{1E13EE61-BACB-451C-A5F0-90766B9FD132}"/>
              </a:ext>
            </a:extLst>
          </p:cNvPr>
          <p:cNvPicPr>
            <a:picLocks noChangeAspect="1"/>
          </p:cNvPicPr>
          <p:nvPr/>
        </p:nvPicPr>
        <p:blipFill>
          <a:blip r:embed="rId8"/>
          <a:stretch>
            <a:fillRect/>
          </a:stretch>
        </p:blipFill>
        <p:spPr>
          <a:xfrm>
            <a:off x="8233568" y="996102"/>
            <a:ext cx="2171700" cy="3860800"/>
          </a:xfrm>
          <a:prstGeom prst="rect">
            <a:avLst/>
          </a:prstGeom>
          <a:ln>
            <a:noFill/>
          </a:ln>
          <a:effectLst>
            <a:outerShdw blurRad="292100" dist="139700" dir="2700000" algn="tl" rotWithShape="0">
              <a:srgbClr val="333333">
                <a:alpha val="65000"/>
              </a:srgbClr>
            </a:outerShdw>
          </a:effectLst>
        </p:spPr>
      </p:pic>
      <p:sp>
        <p:nvSpPr>
          <p:cNvPr id="16" name="15 Metin kutusu">
            <a:extLst>
              <a:ext uri="{FF2B5EF4-FFF2-40B4-BE49-F238E27FC236}">
                <a16:creationId xmlns:a16="http://schemas.microsoft.com/office/drawing/2014/main" id="{78005BE2-A2C8-446B-9AEC-3249E5C3244B}"/>
              </a:ext>
            </a:extLst>
          </p:cNvPr>
          <p:cNvSpPr txBox="1"/>
          <p:nvPr/>
        </p:nvSpPr>
        <p:spPr>
          <a:xfrm>
            <a:off x="1607343" y="506286"/>
            <a:ext cx="9069387" cy="400050"/>
          </a:xfrm>
          <a:prstGeom prst="rect">
            <a:avLst/>
          </a:prstGeom>
          <a:noFill/>
        </p:spPr>
        <p:txBody>
          <a:bodyPr>
            <a:spAutoFit/>
          </a:bodyPr>
          <a:ls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defRPr/>
            </a:pPr>
            <a:r>
              <a:rPr lang="tr-TR" sz="2000" b="1" spc="-150" dirty="0">
                <a:solidFill>
                  <a:srgbClr val="002060"/>
                </a:solidFill>
                <a:latin typeface="Corbel" pitchFamily="34" charset="0"/>
              </a:rPr>
              <a:t>KESTİRİMCİ BAKIM FAALİYETLERİ-TİTREŞİM ÖLÇÜM NOKTALARI BELİRLEME</a:t>
            </a:r>
          </a:p>
        </p:txBody>
      </p:sp>
    </p:spTree>
    <p:extLst>
      <p:ext uri="{BB962C8B-B14F-4D97-AF65-F5344CB8AC3E}">
        <p14:creationId xmlns:p14="http://schemas.microsoft.com/office/powerpoint/2010/main" val="2285933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15 Metin kutusu">
            <a:extLst>
              <a:ext uri="{FF2B5EF4-FFF2-40B4-BE49-F238E27FC236}">
                <a16:creationId xmlns:a16="http://schemas.microsoft.com/office/drawing/2014/main" id="{1603AF0B-2BA7-4C9A-9035-E4936523AD35}"/>
              </a:ext>
            </a:extLst>
          </p:cNvPr>
          <p:cNvSpPr txBox="1"/>
          <p:nvPr/>
        </p:nvSpPr>
        <p:spPr>
          <a:xfrm>
            <a:off x="1462940" y="708025"/>
            <a:ext cx="9069387" cy="461963"/>
          </a:xfrm>
          <a:prstGeom prst="rect">
            <a:avLst/>
          </a:prstGeom>
          <a:noFill/>
        </p:spPr>
        <p:txBody>
          <a:bodyPr>
            <a:spAutoFit/>
          </a:bodyPr>
          <a:lstStyle/>
          <a:p>
            <a:pPr algn="ctr" eaLnBrk="1" hangingPunct="1">
              <a:defRPr/>
            </a:pPr>
            <a:r>
              <a:rPr lang="tr-TR" sz="2400" b="1" spc="-150" dirty="0">
                <a:solidFill>
                  <a:srgbClr val="002060"/>
                </a:solidFill>
                <a:latin typeface="Corbel" pitchFamily="34" charset="0"/>
              </a:rPr>
              <a:t>KESTİRİMCİ BAKIM FAALİYETLERİ-TİTREŞİM ÖLÇÜMÜ</a:t>
            </a:r>
          </a:p>
        </p:txBody>
      </p:sp>
      <p:pic>
        <p:nvPicPr>
          <p:cNvPr id="10" name="Resim 7">
            <a:extLst>
              <a:ext uri="{FF2B5EF4-FFF2-40B4-BE49-F238E27FC236}">
                <a16:creationId xmlns:a16="http://schemas.microsoft.com/office/drawing/2014/main" id="{4A8BC8FE-B845-41F3-90D3-AED3D55652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6315" y="1206500"/>
            <a:ext cx="4097337"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a:extLst>
              <a:ext uri="{FF2B5EF4-FFF2-40B4-BE49-F238E27FC236}">
                <a16:creationId xmlns:a16="http://schemas.microsoft.com/office/drawing/2014/main" id="{CAF36E3F-2EE7-461C-9BE1-685B5BD1D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402" y="1196975"/>
            <a:ext cx="465772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tin kutusu 11">
            <a:extLst>
              <a:ext uri="{FF2B5EF4-FFF2-40B4-BE49-F238E27FC236}">
                <a16:creationId xmlns:a16="http://schemas.microsoft.com/office/drawing/2014/main" id="{1B6169B9-1F00-4EF1-8688-E44F4232EB50}"/>
              </a:ext>
            </a:extLst>
          </p:cNvPr>
          <p:cNvSpPr txBox="1">
            <a:spLocks noChangeArrowheads="1"/>
          </p:cNvSpPr>
          <p:nvPr/>
        </p:nvSpPr>
        <p:spPr bwMode="auto">
          <a:xfrm>
            <a:off x="1947127" y="5842000"/>
            <a:ext cx="7891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1800" dirty="0">
                <a:latin typeface="Arial" panose="020B0604020202020204" pitchFamily="34" charset="0"/>
              </a:rPr>
              <a:t>TOPLAM 150 KRİTİK EKİPMAN ÖLÇÜMÜ YAPILDI. 20 TANE ACİL MÜDAHALE EDİLMESİ GEREKEN EKİPMAN TESPİT EDİLDİ.</a:t>
            </a:r>
          </a:p>
        </p:txBody>
      </p:sp>
    </p:spTree>
    <p:extLst>
      <p:ext uri="{BB962C8B-B14F-4D97-AF65-F5344CB8AC3E}">
        <p14:creationId xmlns:p14="http://schemas.microsoft.com/office/powerpoint/2010/main" val="427010545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789</Words>
  <Application>Microsoft Office PowerPoint</Application>
  <PresentationFormat>Geniş ekran</PresentationFormat>
  <Paragraphs>81</Paragraphs>
  <Slides>22</Slides>
  <Notes>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22</vt:i4>
      </vt:variant>
    </vt:vector>
  </HeadingPairs>
  <TitlesOfParts>
    <vt:vector size="28" baseType="lpstr">
      <vt:lpstr>游ゴシック</vt:lpstr>
      <vt:lpstr>Arial</vt:lpstr>
      <vt:lpstr>Calibri</vt:lpstr>
      <vt:lpstr>Calibri Light</vt:lpstr>
      <vt:lpstr>Corbel</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Onur GUN</cp:lastModifiedBy>
  <cp:revision>21</cp:revision>
  <dcterms:created xsi:type="dcterms:W3CDTF">2023-03-08T14:19:06Z</dcterms:created>
  <dcterms:modified xsi:type="dcterms:W3CDTF">2023-05-03T08:23:55Z</dcterms:modified>
</cp:coreProperties>
</file>