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6"/>
  </p:notesMasterIdLst>
  <p:sldIdLst>
    <p:sldId id="259" r:id="rId3"/>
    <p:sldId id="257" r:id="rId4"/>
    <p:sldId id="297" r:id="rId5"/>
    <p:sldId id="1558" r:id="rId6"/>
    <p:sldId id="25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4" r:id="rId23"/>
    <p:sldId id="275" r:id="rId24"/>
    <p:sldId id="276" r:id="rId25"/>
    <p:sldId id="281" r:id="rId26"/>
    <p:sldId id="282" r:id="rId27"/>
    <p:sldId id="284" r:id="rId28"/>
    <p:sldId id="283" r:id="rId29"/>
    <p:sldId id="279" r:id="rId30"/>
    <p:sldId id="280" r:id="rId31"/>
    <p:sldId id="285" r:id="rId32"/>
    <p:sldId id="277" r:id="rId33"/>
    <p:sldId id="286" r:id="rId34"/>
    <p:sldId id="291" r:id="rId35"/>
    <p:sldId id="294" r:id="rId36"/>
    <p:sldId id="293" r:id="rId37"/>
    <p:sldId id="292" r:id="rId38"/>
    <p:sldId id="289" r:id="rId39"/>
    <p:sldId id="290" r:id="rId40"/>
    <p:sldId id="288" r:id="rId41"/>
    <p:sldId id="287" r:id="rId42"/>
    <p:sldId id="295" r:id="rId43"/>
    <p:sldId id="1557" r:id="rId44"/>
    <p:sldId id="256" r:id="rId4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44107A6-1A21-4370-A7DD-A331CC5A91AF}">
          <p14:sldIdLst>
            <p14:sldId id="259"/>
            <p14:sldId id="257"/>
            <p14:sldId id="297"/>
            <p14:sldId id="1558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8"/>
            <p14:sldId id="274"/>
            <p14:sldId id="275"/>
            <p14:sldId id="276"/>
            <p14:sldId id="281"/>
            <p14:sldId id="282"/>
            <p14:sldId id="284"/>
            <p14:sldId id="283"/>
            <p14:sldId id="279"/>
            <p14:sldId id="280"/>
            <p14:sldId id="285"/>
          </p14:sldIdLst>
        </p14:section>
        <p14:section name="Untitled Section" id="{493B6DBE-E6B5-42C0-A662-943772062B03}">
          <p14:sldIdLst>
            <p14:sldId id="277"/>
            <p14:sldId id="286"/>
            <p14:sldId id="291"/>
            <p14:sldId id="294"/>
            <p14:sldId id="293"/>
            <p14:sldId id="292"/>
            <p14:sldId id="289"/>
            <p14:sldId id="290"/>
            <p14:sldId id="288"/>
            <p14:sldId id="287"/>
            <p14:sldId id="295"/>
            <p14:sldId id="1557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8"/>
    <p:restoredTop sz="94694"/>
  </p:normalViewPr>
  <p:slideViewPr>
    <p:cSldViewPr snapToGrid="0">
      <p:cViewPr varScale="1">
        <p:scale>
          <a:sx n="105" d="100"/>
          <a:sy n="105" d="100"/>
        </p:scale>
        <p:origin x="5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26EB4-3499-433B-ADDA-EBDAA8A2128D}" type="datetimeFigureOut">
              <a:rPr lang="en-BE" smtClean="0"/>
              <a:t>03/05/2023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55D44-1301-4C81-A7FE-69052084DD4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27811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4DBC8-E9C2-0243-A1F2-B8746D12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4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54DBC8-E9C2-0243-A1F2-B8746D124A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66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FDE0-69E6-2142-9E62-41D15999C4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F3010-9F79-A141-8497-CA7BB5B7E9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6B628-7A95-FC4B-81C7-90BA9BF51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75B81-105D-6640-A0DB-B54CCC1B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F18E6-3C02-944F-810B-14A789385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56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496DB-26F1-2541-BBD9-849C6863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A14D1-B388-D041-81C8-8F608C1D12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CB8DC-0195-714B-9A02-5C1C06D15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92DC5-DA1C-1749-B0CF-157D8A4F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53214-DC97-C244-9E3D-114D79CA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644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BDA43-EFE9-164E-AC27-89D2A2D7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7BDFA-9F25-FE4F-9371-ACF769267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D124F-32D5-B04E-9996-944299A5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DA0056-80CE-C14F-B053-287C31A74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C4C32-F873-2049-9A2E-06EEAF3BB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95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1071C-F226-D84D-9417-72F297F6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1F738-C5D7-1D46-885B-87C2B2303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2990B-4A15-2343-A0C4-BBCBC53D0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1D42D5-691E-A847-BE38-6D886D17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B8FCD-16BD-654D-8463-6590F29A1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A2E8F-28AD-794E-8265-EE7818E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37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46220-FD2F-2842-8589-36FC12B1D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393F6-FAA6-C041-8162-A4856EC4B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E1747-93FC-4040-B6B7-B42616C53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705FC-19CE-1646-A09E-22E57D8BB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33125A-D0C2-4044-AF55-2FD7C6112E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A26F3E-DA5F-024D-9F0C-E3A4A34D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A8A31C-06F4-2849-B20B-8206459F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97C094-D598-EB41-A8B8-EE0C93881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17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8C08-C823-3C4C-8B65-8BE9D5902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0E4FFB-AA5E-6C40-B924-9A33F776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4ECB33-05C1-2A47-BC6E-334E8452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A99648-92C1-3A46-9090-02A13119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722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8CD8EF-54A6-4F44-A9D7-2E061D9C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FC0622-FE7E-7A42-AEC3-E82C63F1F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A9A57-466A-3F45-A3F6-0E872E394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081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90BE-28FD-4E46-81D6-BA86BAB35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8659C-F8E1-B643-B530-C0C1BBDE4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67B26A-57B2-3946-AD2E-2C1A05269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472178-9C68-3D4C-8F7D-32E45475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0382A-125C-2B46-A08F-BBDE02A0B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C7223-A8A7-BD49-ADD3-9EEA147A5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8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86BB5-BE60-8E4D-A592-3F989A972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2F017C-23F0-8A41-800F-36D293B75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287A5E-CE44-DA4E-8317-6DBFBA29E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30C35B-2152-1B4D-AF9A-C3E92A45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C213B-B6F3-584C-AD16-70D8A3903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BAF9F7-AF37-454D-8F2B-379FE647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2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144E-D30A-1549-8E8C-8CD57FB21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D15E1A-FA90-9A4C-805E-8F50F93C2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7303-80B2-CF43-AF1A-31C4DCF1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4FDB-19AC-D449-B93A-EADB09BDD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EDA1B-DF12-6945-864D-9D5A9640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1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EBCECA-3462-E848-B7EC-7225237A0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50637-9774-9348-93B2-6681DBAFF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36A69-A2E6-5C49-B23E-D5A7E73A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CAD38-8B88-ED40-9B8D-B60A17202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19F2FD-3103-694D-85E0-9DA4D0350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71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8213ED-D912-D446-B530-B64B9F08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41E63-C377-7B47-8461-7BFB7D99D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80930-1AA8-FD4B-A470-9C5B358E8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6CED7-0BC7-884C-9B39-40E1A4A2852B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E4CF-B809-FE46-B0B1-67C1C5618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335B1-BD03-7245-BF0F-4BAAA3532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7C9B-3A04-7A40-BC90-CB011C2F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3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F078626-2D3F-A7BF-7E25-2571D95A4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C3A47D-539F-1193-2821-CB8051483DBE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Well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E95DD-FB50-FA34-5974-420ABCDF071E}"/>
              </a:ext>
            </a:extLst>
          </p:cNvPr>
          <p:cNvSpPr/>
          <p:nvPr/>
        </p:nvSpPr>
        <p:spPr>
          <a:xfrm>
            <a:off x="0" y="1442183"/>
            <a:ext cx="12192000" cy="56462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You: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Engineers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Condition Monitoring, and others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75F27-26BE-E347-10C0-22A5BE6067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0876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349782-67C2-B376-0DF0-80274295DE5F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Good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E71DB-9B60-3A38-E49F-ACAAD9BAE03E}"/>
              </a:ext>
            </a:extLst>
          </p:cNvPr>
          <p:cNvSpPr/>
          <p:nvPr/>
        </p:nvSpPr>
        <p:spPr>
          <a:xfrm>
            <a:off x="0" y="1442183"/>
            <a:ext cx="12192000" cy="56462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Manager: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Ok, fine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They’ll do it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5F117D-ED4A-9B14-4CE8-BEF09B6664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3D9806-66DD-1243-1421-F0C27F1C777E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Sure?…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E12CB1-1BCE-9F94-89AA-16A95E1166B9}"/>
              </a:ext>
            </a:extLst>
          </p:cNvPr>
          <p:cNvSpPr/>
          <p:nvPr/>
        </p:nvSpPr>
        <p:spPr>
          <a:xfrm>
            <a:off x="0" y="1442183"/>
            <a:ext cx="12192000" cy="41614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You: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Will that be enough?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0CB6F2-E5B3-5282-CD43-FD62273A42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105163-3ADA-C2F9-AD34-723BD062524F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B</a:t>
            </a:r>
            <a:r>
              <a:rPr lang="en-GB" sz="4400" b="1" dirty="0" err="1">
                <a:solidFill>
                  <a:srgbClr val="002060"/>
                </a:solidFill>
              </a:rPr>
              <a:t>etter</a:t>
            </a:r>
            <a:r>
              <a:rPr lang="en-GB" sz="4400" b="1" dirty="0">
                <a:solidFill>
                  <a:srgbClr val="002060"/>
                </a:solidFill>
              </a:rPr>
              <a:t> idea?…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C8B31F-E795-58D3-F88D-A947FA78F2DB}"/>
              </a:ext>
            </a:extLst>
          </p:cNvPr>
          <p:cNvSpPr/>
          <p:nvPr/>
        </p:nvSpPr>
        <p:spPr>
          <a:xfrm>
            <a:off x="0" y="1442183"/>
            <a:ext cx="12192000" cy="48152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Manager: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Do you have anyone else?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BDFB1-796F-D17A-849C-0F5B2D1B3F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0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9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7B8007-7623-F5E1-F063-ADB6C239719E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Well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1D1024-0E01-91D9-6512-A07AF34D39F2}"/>
              </a:ext>
            </a:extLst>
          </p:cNvPr>
          <p:cNvSpPr/>
          <p:nvPr/>
        </p:nvSpPr>
        <p:spPr>
          <a:xfrm>
            <a:off x="0" y="1442183"/>
            <a:ext cx="12192000" cy="41614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You: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No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75A5E6-6445-B51A-1075-559D6ADD9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6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25D22D-6145-D999-2E0E-A9EBC8AE6C08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And off we go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23E2C1-8BAC-3BC3-7ABA-7D4E1DAD54FA}"/>
              </a:ext>
            </a:extLst>
          </p:cNvPr>
          <p:cNvSpPr/>
          <p:nvPr/>
        </p:nvSpPr>
        <p:spPr>
          <a:xfrm>
            <a:off x="0" y="1442183"/>
            <a:ext cx="12192000" cy="56462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Manager: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</a:t>
            </a:r>
            <a:r>
              <a:rPr lang="en-GB" sz="3600" b="1" u="sng" dirty="0">
                <a:solidFill>
                  <a:srgbClr val="002060"/>
                </a:solidFill>
              </a:rPr>
              <a:t>Then it will be enough</a:t>
            </a:r>
            <a:r>
              <a:rPr lang="en-BE" sz="3600" b="1" u="sng" dirty="0">
                <a:solidFill>
                  <a:srgbClr val="002060"/>
                </a:solidFill>
              </a:rPr>
              <a:t>!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</a:t>
            </a:r>
            <a:r>
              <a:rPr lang="en-BE" sz="3600" b="1" u="sng" dirty="0">
                <a:solidFill>
                  <a:srgbClr val="002060"/>
                </a:solidFill>
              </a:rPr>
              <a:t>Come back soon with some results!</a:t>
            </a:r>
            <a:endParaRPr lang="en-GB" sz="3600" b="1" u="sng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0FF8A-BA55-7E82-72FF-B6B35AE9DE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697860"/>
            <a:ext cx="7297168" cy="4467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D96101F-01AB-5D6B-00FB-FF2424E883D5}"/>
              </a:ext>
            </a:extLst>
          </p:cNvPr>
          <p:cNvSpPr/>
          <p:nvPr/>
        </p:nvSpPr>
        <p:spPr>
          <a:xfrm>
            <a:off x="0" y="2752098"/>
            <a:ext cx="12192000" cy="25992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BE" sz="4800" b="1" dirty="0">
                <a:solidFill>
                  <a:srgbClr val="002060"/>
                </a:solidFill>
              </a:rPr>
              <a:t>And the Reliability department was born!</a:t>
            </a:r>
            <a:br>
              <a:rPr lang="en-BE" sz="4800" b="1" dirty="0">
                <a:solidFill>
                  <a:srgbClr val="002060"/>
                </a:solidFill>
              </a:rPr>
            </a:br>
            <a:r>
              <a:rPr lang="en-BE" sz="3600" b="1" dirty="0">
                <a:solidFill>
                  <a:srgbClr val="002060"/>
                </a:solidFill>
              </a:rPr>
              <a:t>Led by Maintenance and CM engineers </a:t>
            </a:r>
            <a:r>
              <a:rPr lang="en-BE" sz="3600" b="1" u="sng" dirty="0">
                <a:solidFill>
                  <a:srgbClr val="002060"/>
                </a:solidFill>
              </a:rPr>
              <a:t>only</a:t>
            </a:r>
            <a:endParaRPr lang="en-GB" sz="4800" b="1" u="sng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</p:spTree>
    <p:extLst>
      <p:ext uri="{BB962C8B-B14F-4D97-AF65-F5344CB8AC3E}">
        <p14:creationId xmlns:p14="http://schemas.microsoft.com/office/powerpoint/2010/main" val="20537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8A486-A9AD-33BF-ACDF-DFFEA2761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14" y="1326799"/>
            <a:ext cx="11063371" cy="459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07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22CC50-DB49-E85F-63CC-1568B61C66AE}"/>
              </a:ext>
            </a:extLst>
          </p:cNvPr>
          <p:cNvSpPr/>
          <p:nvPr/>
        </p:nvSpPr>
        <p:spPr>
          <a:xfrm>
            <a:off x="0" y="616669"/>
            <a:ext cx="12192000" cy="60939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Engineers designed smartphones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Georgia" panose="02040502050405020303"/>
              </a:rPr>
              <a:t>They did not build a culture of communication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Engineers built beautiful buildings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Georgia" panose="02040502050405020303"/>
              </a:rPr>
              <a:t>They did not create communities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Gutenberg designed a printing machine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b="1" dirty="0">
                <a:solidFill>
                  <a:srgbClr val="002060"/>
                </a:solidFill>
                <a:latin typeface="Georgia" panose="02040502050405020303"/>
              </a:rPr>
              <a:t>Never wrote poetry </a:t>
            </a:r>
            <a:r>
              <a:rPr lang="en-BE" sz="3200" b="1" dirty="0">
                <a:solidFill>
                  <a:srgbClr val="002060"/>
                </a:solidFill>
                <a:latin typeface="Georgia" panose="02040502050405020303"/>
              </a:rPr>
              <a:t>that was </a:t>
            </a:r>
            <a:r>
              <a:rPr lang="en-GB" sz="3200" b="1" dirty="0">
                <a:solidFill>
                  <a:srgbClr val="002060"/>
                </a:solidFill>
                <a:latin typeface="Georgia" panose="02040502050405020303"/>
              </a:rPr>
              <a:t>printed on it</a:t>
            </a:r>
            <a:endParaRPr lang="en-GB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1526E45-B24A-DE3B-600C-229C46D73C68}"/>
              </a:ext>
            </a:extLst>
          </p:cNvPr>
          <p:cNvSpPr/>
          <p:nvPr/>
        </p:nvSpPr>
        <p:spPr>
          <a:xfrm>
            <a:off x="0" y="616669"/>
            <a:ext cx="12192000" cy="53553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Reliability means;</a:t>
            </a:r>
          </a:p>
          <a:p>
            <a:pPr>
              <a:lnSpc>
                <a:spcPct val="150000"/>
              </a:lnSpc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Engineering </a:t>
            </a: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Solutions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in proper </a:t>
            </a: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environment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That environment is culture, </a:t>
            </a: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Reliability Culture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4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1E9616-FBB3-2DE9-BE90-98C6161ECFCE}"/>
              </a:ext>
            </a:extLst>
          </p:cNvPr>
          <p:cNvSpPr/>
          <p:nvPr/>
        </p:nvSpPr>
        <p:spPr>
          <a:xfrm>
            <a:off x="0" y="616669"/>
            <a:ext cx="12192000" cy="63625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Reliability culture;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Like any sociological phenomenon we call culture;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Consist of: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Values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Beliefs</a:t>
            </a:r>
          </a:p>
          <a:p>
            <a:pPr marL="1714500" lvl="3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Behaviour</a:t>
            </a:r>
          </a:p>
          <a:p>
            <a:pPr marL="2171700" lvl="4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Rituals</a:t>
            </a:r>
          </a:p>
        </p:txBody>
      </p:sp>
    </p:spTree>
    <p:extLst>
      <p:ext uri="{BB962C8B-B14F-4D97-AF65-F5344CB8AC3E}">
        <p14:creationId xmlns:p14="http://schemas.microsoft.com/office/powerpoint/2010/main" val="124993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9D5058D0-61CE-74F8-14E7-A84B74F9A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B033A88-BCDA-3E3F-D05C-F0A036953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20" y="-1210963"/>
            <a:ext cx="3768755" cy="5326929"/>
          </a:xfrm>
          <a:prstGeom prst="rect">
            <a:avLst/>
          </a:prstGeom>
        </p:spPr>
      </p:pic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1196843" y="4789748"/>
            <a:ext cx="9798306" cy="942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BE" sz="5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Reliability – engineer’s job only?</a:t>
            </a:r>
            <a:endParaRPr lang="en-BE" sz="5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FC57B-503B-60A6-1F97-5112419DF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211" y="2658465"/>
            <a:ext cx="6195570" cy="154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1E9616-FBB3-2DE9-BE90-98C6161ECFCE}"/>
              </a:ext>
            </a:extLst>
          </p:cNvPr>
          <p:cNvSpPr/>
          <p:nvPr/>
        </p:nvSpPr>
        <p:spPr>
          <a:xfrm>
            <a:off x="0" y="616669"/>
            <a:ext cx="12192000" cy="63625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Culture is built </a:t>
            </a:r>
            <a:r>
              <a:rPr lang="en-GB" sz="3600" b="1" u="sng" dirty="0">
                <a:solidFill>
                  <a:srgbClr val="002060"/>
                </a:solidFill>
                <a:latin typeface="Georgia" panose="02040502050405020303"/>
              </a:rPr>
              <a:t>from top to bottom</a:t>
            </a:r>
          </a:p>
          <a:p>
            <a:pPr algn="ctr">
              <a:lnSpc>
                <a:spcPct val="150000"/>
              </a:lnSpc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Implementing values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Translating goals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Set up expectations in behaviour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Defining rituals (procedures)</a:t>
            </a:r>
            <a:endParaRPr lang="en-BE" sz="36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BE" sz="3600" b="1" dirty="0">
                <a:solidFill>
                  <a:srgbClr val="FF0000"/>
                </a:solidFill>
                <a:latin typeface="Georgia" panose="02040502050405020303"/>
              </a:rPr>
              <a:t>It can be destroyed both ways</a:t>
            </a:r>
            <a:endParaRPr lang="en-GB" sz="3600" b="1" dirty="0">
              <a:solidFill>
                <a:srgbClr val="FF0000"/>
              </a:solidFill>
              <a:latin typeface="Georgia" panose="02040502050405020303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DB7145B-5836-6426-0B1A-87173786FA58}"/>
              </a:ext>
            </a:extLst>
          </p:cNvPr>
          <p:cNvSpPr/>
          <p:nvPr/>
        </p:nvSpPr>
        <p:spPr>
          <a:xfrm>
            <a:off x="10323094" y="565484"/>
            <a:ext cx="721895" cy="200927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75F289B-7016-D527-80D7-88262C8A976F}"/>
              </a:ext>
            </a:extLst>
          </p:cNvPr>
          <p:cNvSpPr/>
          <p:nvPr/>
        </p:nvSpPr>
        <p:spPr>
          <a:xfrm rot="10800000">
            <a:off x="11223222" y="4441693"/>
            <a:ext cx="721895" cy="20092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6E465BF-9220-EFC5-CA81-F3AD072C3FEC}"/>
              </a:ext>
            </a:extLst>
          </p:cNvPr>
          <p:cNvSpPr/>
          <p:nvPr/>
        </p:nvSpPr>
        <p:spPr>
          <a:xfrm>
            <a:off x="10501327" y="4448636"/>
            <a:ext cx="721895" cy="20092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8116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C8A2A4-E1BE-7E38-A529-60F451E795CF}"/>
              </a:ext>
            </a:extLst>
          </p:cNvPr>
          <p:cNvSpPr/>
          <p:nvPr/>
        </p:nvSpPr>
        <p:spPr>
          <a:xfrm>
            <a:off x="0" y="616669"/>
            <a:ext cx="12192000" cy="58085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Obviously, it’s about </a:t>
            </a: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people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Communicating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values and beliefs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Translating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goals and boundaries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Motivating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for improvements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Harmonizing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different personalities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What kind of skills are needed?</a:t>
            </a:r>
          </a:p>
        </p:txBody>
      </p:sp>
    </p:spTree>
    <p:extLst>
      <p:ext uri="{BB962C8B-B14F-4D97-AF65-F5344CB8AC3E}">
        <p14:creationId xmlns:p14="http://schemas.microsoft.com/office/powerpoint/2010/main" val="30074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4A04DF-2B64-CF05-EFF1-4CD8FA257B3E}"/>
              </a:ext>
            </a:extLst>
          </p:cNvPr>
          <p:cNvSpPr/>
          <p:nvPr/>
        </p:nvSpPr>
        <p:spPr>
          <a:xfrm>
            <a:off x="0" y="616669"/>
            <a:ext cx="12192000" cy="63625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Understanding human nature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Behaviourism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Sociology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Psychology 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Motivational skills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Diplomacy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5676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D3F23-A79B-4385-32E6-ECFB8AD84F80}"/>
              </a:ext>
            </a:extLst>
          </p:cNvPr>
          <p:cNvSpPr/>
          <p:nvPr/>
        </p:nvSpPr>
        <p:spPr>
          <a:xfrm>
            <a:off x="0" y="616669"/>
            <a:ext cx="12192000" cy="55315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When was the last time you met a mechanical engineer trained in those skills?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Me neither</a:t>
            </a:r>
          </a:p>
        </p:txBody>
      </p:sp>
    </p:spTree>
    <p:extLst>
      <p:ext uri="{BB962C8B-B14F-4D97-AF65-F5344CB8AC3E}">
        <p14:creationId xmlns:p14="http://schemas.microsoft.com/office/powerpoint/2010/main" val="350236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70992D-5E09-8761-C596-E2BA90E4ED4B}"/>
              </a:ext>
            </a:extLst>
          </p:cNvPr>
          <p:cNvSpPr/>
          <p:nvPr/>
        </p:nvSpPr>
        <p:spPr>
          <a:xfrm>
            <a:off x="0" y="616669"/>
            <a:ext cx="12192000" cy="51733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Don’t you think it is frustrating and not fair?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Georgia" panose="02040502050405020303"/>
              </a:rPr>
              <a:t>To ask engineer to do sociologist’s job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Don’t you think he is being pushed into a failure?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Georgia" panose="02040502050405020303"/>
              </a:rPr>
              <a:t>In front of problems of non-engineering nature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Don’t you think the result is a loss for everyone?</a:t>
            </a:r>
          </a:p>
          <a:p>
            <a:pPr marL="102870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2">
                    <a:lumMod val="75000"/>
                  </a:schemeClr>
                </a:solidFill>
                <a:latin typeface="Georgia" panose="02040502050405020303"/>
              </a:rPr>
              <a:t>Poor culture means unsustainable Reliability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405721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BCD23D-D4DE-9DC2-C28B-2534FBE9C8A2}"/>
              </a:ext>
            </a:extLst>
          </p:cNvPr>
          <p:cNvSpPr/>
          <p:nvPr/>
        </p:nvSpPr>
        <p:spPr>
          <a:xfrm>
            <a:off x="0" y="616669"/>
            <a:ext cx="12192000" cy="12841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Do you think it is an engineering skill </a:t>
            </a:r>
            <a:r>
              <a:rPr lang="en-BE" sz="3600" dirty="0">
                <a:solidFill>
                  <a:srgbClr val="002060"/>
                </a:solidFill>
                <a:latin typeface="Georgia" panose="02040502050405020303"/>
              </a:rPr>
              <a:t>to deal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with: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24DDBE6-A84B-2C4D-CB9A-44D2CCA33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51" y="3856984"/>
            <a:ext cx="3832724" cy="31954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AE4FF-76E4-78A2-370E-02B96DCB3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8638" y="4297458"/>
            <a:ext cx="4633362" cy="256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2424E2-863C-7ED2-7EF9-83FC1C6F9282}"/>
              </a:ext>
            </a:extLst>
          </p:cNvPr>
          <p:cNvSpPr/>
          <p:nvPr/>
        </p:nvSpPr>
        <p:spPr>
          <a:xfrm>
            <a:off x="1152015" y="3277915"/>
            <a:ext cx="3527595" cy="5790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Georgia" panose="02040502050405020303"/>
              </a:rPr>
              <a:t>“That’s NORMAL”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49B283-B911-437D-003D-6EC56B1315E2}"/>
              </a:ext>
            </a:extLst>
          </p:cNvPr>
          <p:cNvSpPr/>
          <p:nvPr/>
        </p:nvSpPr>
        <p:spPr>
          <a:xfrm>
            <a:off x="8558089" y="3277915"/>
            <a:ext cx="2634460" cy="5790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Georgia" panose="02040502050405020303"/>
              </a:rPr>
              <a:t>“It wasn’t me”</a:t>
            </a:r>
          </a:p>
        </p:txBody>
      </p:sp>
    </p:spTree>
    <p:extLst>
      <p:ext uri="{BB962C8B-B14F-4D97-AF65-F5344CB8AC3E}">
        <p14:creationId xmlns:p14="http://schemas.microsoft.com/office/powerpoint/2010/main" val="281574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3AE39E-2E62-C62E-359C-3BB900F48B1F}"/>
              </a:ext>
            </a:extLst>
          </p:cNvPr>
          <p:cNvSpPr/>
          <p:nvPr/>
        </p:nvSpPr>
        <p:spPr>
          <a:xfrm>
            <a:off x="0" y="616669"/>
            <a:ext cx="12192000" cy="54391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/>
              </a:rPr>
              <a:t>Values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/>
              </a:rPr>
              <a:t>Beliefs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5">
                    <a:lumMod val="75000"/>
                  </a:schemeClr>
                </a:solidFill>
                <a:latin typeface="Georgia" panose="02040502050405020303"/>
              </a:rPr>
              <a:t>Behaviour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u="sng" dirty="0">
                <a:solidFill>
                  <a:srgbClr val="002060"/>
                </a:solidFill>
                <a:latin typeface="Georgia" panose="02040502050405020303"/>
              </a:rPr>
              <a:t>Rituals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Rituals, are procedures, </a:t>
            </a: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SOP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Engineers are </a:t>
            </a: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excellent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</a:t>
            </a:r>
            <a:r>
              <a:rPr lang="en-BE" sz="3600" dirty="0">
                <a:solidFill>
                  <a:srgbClr val="002060"/>
                </a:solidFill>
                <a:latin typeface="Georgia" panose="02040502050405020303"/>
              </a:rPr>
              <a:t>at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doing this</a:t>
            </a:r>
            <a:endParaRPr lang="en-GB" sz="3200" dirty="0">
              <a:solidFill>
                <a:srgbClr val="002060"/>
              </a:solidFill>
              <a:latin typeface="Georgia" panose="02040502050405020303"/>
            </a:endParaRPr>
          </a:p>
        </p:txBody>
      </p:sp>
    </p:spTree>
    <p:extLst>
      <p:ext uri="{BB962C8B-B14F-4D97-AF65-F5344CB8AC3E}">
        <p14:creationId xmlns:p14="http://schemas.microsoft.com/office/powerpoint/2010/main" val="20888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FCCC95-B5F5-FA75-0100-3670718F5DA4}"/>
              </a:ext>
            </a:extLst>
          </p:cNvPr>
          <p:cNvSpPr/>
          <p:nvPr/>
        </p:nvSpPr>
        <p:spPr>
          <a:xfrm>
            <a:off x="0" y="616669"/>
            <a:ext cx="12192000" cy="54391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But,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Rituals, Standard Operating Procedures;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Are </a:t>
            </a:r>
            <a:r>
              <a:rPr lang="en-BE" sz="3600" b="1" dirty="0">
                <a:solidFill>
                  <a:srgbClr val="002060"/>
                </a:solidFill>
                <a:latin typeface="Georgia" panose="02040502050405020303"/>
              </a:rPr>
              <a:t>the result</a:t>
            </a: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 of Values, Beliefs, Behaviour ...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u="sng" dirty="0">
                <a:solidFill>
                  <a:srgbClr val="002060"/>
                </a:solidFill>
                <a:latin typeface="Georgia" panose="02040502050405020303"/>
              </a:rPr>
              <a:t>Rituals CANNOT create a culture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u="sng" dirty="0">
                <a:solidFill>
                  <a:srgbClr val="002060"/>
                </a:solidFill>
                <a:latin typeface="Georgia" panose="02040502050405020303"/>
              </a:rPr>
              <a:t>Culture creates rituals</a:t>
            </a:r>
          </a:p>
        </p:txBody>
      </p:sp>
    </p:spTree>
    <p:extLst>
      <p:ext uri="{BB962C8B-B14F-4D97-AF65-F5344CB8AC3E}">
        <p14:creationId xmlns:p14="http://schemas.microsoft.com/office/powerpoint/2010/main" val="225765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7F3B07-CC97-F1A9-64F3-65767FA7510B}"/>
              </a:ext>
            </a:extLst>
          </p:cNvPr>
          <p:cNvSpPr txBox="1"/>
          <p:nvPr/>
        </p:nvSpPr>
        <p:spPr>
          <a:xfrm>
            <a:off x="792159" y="1235401"/>
            <a:ext cx="30917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“That’s not my job”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3458F-8F50-CC86-D10A-A5C3FEDD440E}"/>
              </a:ext>
            </a:extLst>
          </p:cNvPr>
          <p:cNvSpPr txBox="1"/>
          <p:nvPr/>
        </p:nvSpPr>
        <p:spPr>
          <a:xfrm>
            <a:off x="1039694" y="3092393"/>
            <a:ext cx="3948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“Someone else will do it”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063B8E-9E1D-51A0-EA68-52A6879051CD}"/>
              </a:ext>
            </a:extLst>
          </p:cNvPr>
          <p:cNvSpPr txBox="1"/>
          <p:nvPr/>
        </p:nvSpPr>
        <p:spPr>
          <a:xfrm>
            <a:off x="6341452" y="2969905"/>
            <a:ext cx="5420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“That is not mine, I just work here”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F6FB7-210E-402F-C29A-90382EEC35BA}"/>
              </a:ext>
            </a:extLst>
          </p:cNvPr>
          <p:cNvSpPr txBox="1"/>
          <p:nvPr/>
        </p:nvSpPr>
        <p:spPr>
          <a:xfrm>
            <a:off x="558280" y="4088768"/>
            <a:ext cx="4429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“It is not my job to improve”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868B1-1C0B-C6BF-D016-177B32F323A0}"/>
              </a:ext>
            </a:extLst>
          </p:cNvPr>
          <p:cNvSpPr txBox="1"/>
          <p:nvPr/>
        </p:nvSpPr>
        <p:spPr>
          <a:xfrm>
            <a:off x="4675626" y="1454525"/>
            <a:ext cx="5303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“I will do it my way, not your way”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A7F7F-DDEA-FA15-85E8-35B9513589A8}"/>
              </a:ext>
            </a:extLst>
          </p:cNvPr>
          <p:cNvSpPr txBox="1"/>
          <p:nvPr/>
        </p:nvSpPr>
        <p:spPr>
          <a:xfrm>
            <a:off x="3465614" y="4775315"/>
            <a:ext cx="3962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“I don’t understand why”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EAE0E1-E743-3A30-437C-3C48E5F6CF6A}"/>
              </a:ext>
            </a:extLst>
          </p:cNvPr>
          <p:cNvSpPr txBox="1"/>
          <p:nvPr/>
        </p:nvSpPr>
        <p:spPr>
          <a:xfrm>
            <a:off x="4675626" y="3730333"/>
            <a:ext cx="65571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“My suggestions are never heard, anyway”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5F7F57-8FFD-42A1-4E95-C1FAB9F69D2F}"/>
              </a:ext>
            </a:extLst>
          </p:cNvPr>
          <p:cNvSpPr txBox="1"/>
          <p:nvPr/>
        </p:nvSpPr>
        <p:spPr>
          <a:xfrm>
            <a:off x="558280" y="2318479"/>
            <a:ext cx="7235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“I just install, defective part is not my problem”</a:t>
            </a:r>
            <a:endParaRPr lang="en-BE" sz="28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65B1E-7B8A-A738-D8BF-886A1238CDF7}"/>
              </a:ext>
            </a:extLst>
          </p:cNvPr>
          <p:cNvSpPr txBox="1"/>
          <p:nvPr/>
        </p:nvSpPr>
        <p:spPr>
          <a:xfrm>
            <a:off x="436646" y="5458310"/>
            <a:ext cx="4913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</a:rPr>
              <a:t>“I don’t agree with this change”</a:t>
            </a:r>
            <a:endParaRPr lang="en-BE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51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B15075-E50F-1958-0AE4-4043097C91F4}"/>
              </a:ext>
            </a:extLst>
          </p:cNvPr>
          <p:cNvSpPr/>
          <p:nvPr/>
        </p:nvSpPr>
        <p:spPr>
          <a:xfrm>
            <a:off x="0" y="616669"/>
            <a:ext cx="12192000" cy="627017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Ask engineer to deal with those questions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Sit back, wait, and you will se the outcome: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No success, no sustainable improvements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Frustrated and burned-out engineer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Angry and dissatisfied team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Disappointed management</a:t>
            </a:r>
          </a:p>
        </p:txBody>
      </p:sp>
    </p:spTree>
    <p:extLst>
      <p:ext uri="{BB962C8B-B14F-4D97-AF65-F5344CB8AC3E}">
        <p14:creationId xmlns:p14="http://schemas.microsoft.com/office/powerpoint/2010/main" val="230055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7E4DF2-1080-E593-4260-F8BC9D3D555A}"/>
              </a:ext>
            </a:extLst>
          </p:cNvPr>
          <p:cNvSpPr/>
          <p:nvPr/>
        </p:nvSpPr>
        <p:spPr>
          <a:xfrm>
            <a:off x="0" y="616669"/>
            <a:ext cx="12192000" cy="51090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Georgia" panose="02040502050405020303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H</a:t>
            </a:r>
            <a:r>
              <a:rPr lang="en-BE" sz="3600" b="1" dirty="0" err="1">
                <a:solidFill>
                  <a:srgbClr val="002060"/>
                </a:solidFill>
                <a:latin typeface="Georgia" panose="02040502050405020303"/>
              </a:rPr>
              <a:t>aris</a:t>
            </a:r>
            <a:r>
              <a:rPr lang="en-BE" sz="3600" b="1" dirty="0">
                <a:solidFill>
                  <a:srgbClr val="002060"/>
                </a:solidFill>
                <a:latin typeface="Georgia" panose="02040502050405020303"/>
              </a:rPr>
              <a:t> Trobradovic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BE" sz="3600" dirty="0">
                <a:solidFill>
                  <a:srgbClr val="002060"/>
                </a:solidFill>
                <a:latin typeface="Georgia" panose="02040502050405020303"/>
              </a:rPr>
              <a:t>Proud member of </a:t>
            </a:r>
            <a:r>
              <a:rPr lang="en-BE" sz="3600" b="1" dirty="0">
                <a:solidFill>
                  <a:srgbClr val="002060"/>
                </a:solidFill>
                <a:latin typeface="Georgia" panose="02040502050405020303"/>
              </a:rPr>
              <a:t>SDT Ultrasound solutions </a:t>
            </a:r>
            <a:r>
              <a:rPr lang="en-BE" sz="3600" dirty="0">
                <a:solidFill>
                  <a:srgbClr val="002060"/>
                </a:solidFill>
                <a:latin typeface="Georgia" panose="02040502050405020303"/>
              </a:rPr>
              <a:t>team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36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BE" sz="3200" dirty="0">
                <a:solidFill>
                  <a:srgbClr val="002060"/>
                </a:solidFill>
                <a:latin typeface="Georgia" panose="02040502050405020303"/>
              </a:rPr>
              <a:t>Reliability engineer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BE" sz="3200" dirty="0">
                <a:solidFill>
                  <a:srgbClr val="002060"/>
                </a:solidFill>
                <a:latin typeface="Georgia" panose="02040502050405020303"/>
              </a:rPr>
              <a:t>Condition Monitoring specialist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BE" sz="3200" dirty="0">
                <a:solidFill>
                  <a:srgbClr val="002060"/>
                </a:solidFill>
                <a:latin typeface="Georgia" panose="02040502050405020303"/>
              </a:rPr>
              <a:t>Ultrasound instructor &amp; implementation trainer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BE" sz="3200" dirty="0">
                <a:solidFill>
                  <a:srgbClr val="002060"/>
                </a:solidFill>
                <a:latin typeface="Georgia" panose="02040502050405020303"/>
              </a:rPr>
              <a:t>Passionate about Lubrication</a:t>
            </a:r>
            <a:endParaRPr lang="en-GB" sz="28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8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5D635E-BBDF-00AD-4576-AE490533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528" y="1462893"/>
            <a:ext cx="8460944" cy="458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935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8C00FB-FCC4-2346-97B1-C37A97AF0779}"/>
              </a:ext>
            </a:extLst>
          </p:cNvPr>
          <p:cNvSpPr/>
          <p:nvPr/>
        </p:nvSpPr>
        <p:spPr>
          <a:xfrm>
            <a:off x="0" y="616669"/>
            <a:ext cx="12192000" cy="543918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endParaRPr lang="en-BE" sz="36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rgbClr val="002060"/>
                </a:solidFill>
                <a:latin typeface="Georgia" panose="02040502050405020303"/>
              </a:rPr>
              <a:t>Somehow, many still insist on building culture exclusively with engineering skills</a:t>
            </a:r>
            <a:endParaRPr lang="en-BE" sz="36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endParaRPr lang="en-GB" sz="3600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Georgia" panose="02040502050405020303"/>
              </a:rPr>
              <a:t>Is that why results are only partial</a:t>
            </a:r>
            <a:r>
              <a:rPr lang="en-BE" sz="3600" b="1" dirty="0">
                <a:solidFill>
                  <a:srgbClr val="002060"/>
                </a:solidFill>
                <a:latin typeface="Georgia" panose="02040502050405020303"/>
              </a:rPr>
              <a:t>?</a:t>
            </a:r>
            <a:endParaRPr lang="en-GB" sz="3600" b="1" dirty="0">
              <a:solidFill>
                <a:srgbClr val="002060"/>
              </a:solidFill>
              <a:latin typeface="Georgia" panose="02040502050405020303"/>
            </a:endParaRPr>
          </a:p>
          <a:p>
            <a:pPr algn="ctr">
              <a:lnSpc>
                <a:spcPct val="150000"/>
              </a:lnSpc>
            </a:pPr>
            <a:r>
              <a:rPr lang="en-GB" sz="3600" dirty="0">
                <a:solidFill>
                  <a:schemeClr val="bg1"/>
                </a:solidFill>
                <a:latin typeface="Georgia" panose="02040502050405020303"/>
              </a:rPr>
              <a:t>and rarely sustainable?</a:t>
            </a:r>
          </a:p>
        </p:txBody>
      </p:sp>
    </p:spTree>
    <p:extLst>
      <p:ext uri="{BB962C8B-B14F-4D97-AF65-F5344CB8AC3E}">
        <p14:creationId xmlns:p14="http://schemas.microsoft.com/office/powerpoint/2010/main" val="32423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443CCE-3A12-9949-7F17-0DF20954D265}"/>
              </a:ext>
            </a:extLst>
          </p:cNvPr>
          <p:cNvSpPr/>
          <p:nvPr/>
        </p:nvSpPr>
        <p:spPr>
          <a:xfrm>
            <a:off x="0" y="616669"/>
            <a:ext cx="12192000" cy="49705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Industry 4.0 needs “culture 4.0” (?)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Agree?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What is “culture 4.0”?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How is it different from “culture 1.0”?</a:t>
            </a:r>
          </a:p>
        </p:txBody>
      </p:sp>
    </p:spTree>
    <p:extLst>
      <p:ext uri="{BB962C8B-B14F-4D97-AF65-F5344CB8AC3E}">
        <p14:creationId xmlns:p14="http://schemas.microsoft.com/office/powerpoint/2010/main" val="138973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742953-968E-8ECF-8023-F539D0AECD09}"/>
              </a:ext>
            </a:extLst>
          </p:cNvPr>
          <p:cNvSpPr/>
          <p:nvPr/>
        </p:nvSpPr>
        <p:spPr>
          <a:xfrm>
            <a:off x="0" y="616669"/>
            <a:ext cx="12192000" cy="370870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It is the same culture!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Values are the same</a:t>
            </a:r>
          </a:p>
          <a:p>
            <a:pPr marL="857250" indent="-8572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Rituals </a:t>
            </a:r>
            <a:r>
              <a:rPr lang="en-BE" sz="3600" dirty="0">
                <a:solidFill>
                  <a:srgbClr val="002060"/>
                </a:solidFill>
                <a:latin typeface="Georgia" panose="02040502050405020303" pitchFamily="18" charset="0"/>
              </a:rPr>
              <a:t>might be 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differ</a:t>
            </a:r>
            <a:r>
              <a:rPr lang="en-BE" sz="3600" dirty="0">
                <a:solidFill>
                  <a:srgbClr val="002060"/>
                </a:solidFill>
                <a:latin typeface="Georgia" panose="02040502050405020303" pitchFamily="18" charset="0"/>
              </a:rPr>
              <a:t>rent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but they differ from industry to industry anyway</a:t>
            </a:r>
          </a:p>
        </p:txBody>
      </p:sp>
    </p:spTree>
    <p:extLst>
      <p:ext uri="{BB962C8B-B14F-4D97-AF65-F5344CB8AC3E}">
        <p14:creationId xmlns:p14="http://schemas.microsoft.com/office/powerpoint/2010/main" val="2170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E634F1-A911-C1E2-DAD5-D0DDD8A366F5}"/>
              </a:ext>
            </a:extLst>
          </p:cNvPr>
          <p:cNvSpPr/>
          <p:nvPr/>
        </p:nvSpPr>
        <p:spPr>
          <a:xfrm>
            <a:off x="0" y="616669"/>
            <a:ext cx="12192000" cy="49705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Ownership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Engagement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Belonging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Care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Those are all values our parents taught </a:t>
            </a:r>
            <a:r>
              <a:rPr lang="en-BE" sz="3600" dirty="0">
                <a:solidFill>
                  <a:srgbClr val="002060"/>
                </a:solidFill>
                <a:latin typeface="Georgia" panose="02040502050405020303" pitchFamily="18" charset="0"/>
              </a:rPr>
              <a:t>us</a:t>
            </a: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You live b</a:t>
            </a:r>
            <a:r>
              <a:rPr lang="hr-HR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y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 that rules in your own home, </a:t>
            </a:r>
            <a:r>
              <a:rPr lang="en-BE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right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8463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273E36-D68F-B48A-AA4F-7CD26C58AABB}"/>
              </a:ext>
            </a:extLst>
          </p:cNvPr>
          <p:cNvSpPr/>
          <p:nvPr/>
        </p:nvSpPr>
        <p:spPr>
          <a:xfrm>
            <a:off x="0" y="616669"/>
            <a:ext cx="12192000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It seems that all that culture exists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But it does not pass the gate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9D19B-F223-4752-B7F6-1326B9484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183" y="2542934"/>
            <a:ext cx="5913633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820BED-50A3-35D7-DEF6-FB20CCEEA186}"/>
              </a:ext>
            </a:extLst>
          </p:cNvPr>
          <p:cNvSpPr/>
          <p:nvPr/>
        </p:nvSpPr>
        <p:spPr>
          <a:xfrm>
            <a:off x="0" y="616669"/>
            <a:ext cx="12192000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Look around, you will see the signs of the problem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This is trivial, but ..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4.0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735D5D-99B2-E1FF-BE48-CD7BC650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3663" y="2051222"/>
            <a:ext cx="3345916" cy="446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3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F16990-5824-0E33-30B8-DCD986A714E4}"/>
              </a:ext>
            </a:extLst>
          </p:cNvPr>
          <p:cNvSpPr txBox="1">
            <a:spLocks/>
          </p:cNvSpPr>
          <p:nvPr/>
        </p:nvSpPr>
        <p:spPr>
          <a:xfrm>
            <a:off x="-1434" y="1730758"/>
            <a:ext cx="5519936" cy="4751937"/>
          </a:xfrm>
          <a:prstGeom prst="rect">
            <a:avLst/>
          </a:prstGeom>
        </p:spPr>
        <p:txBody>
          <a:bodyPr/>
          <a:lstStyle>
            <a:lvl1pPr marL="330209" indent="-330209" algn="l" defTabSz="1125444" rtl="0" eaLnBrk="1" latinLnBrk="0" hangingPunct="1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3446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885115" indent="-322393" algn="l" defTabSz="1125444" rtl="0" eaLnBrk="1" latinLnBrk="0" hangingPunct="1">
              <a:spcBef>
                <a:spcPct val="20000"/>
              </a:spcBef>
              <a:buClr>
                <a:schemeClr val="accent3"/>
              </a:buClr>
              <a:buSzPct val="150000"/>
              <a:buFont typeface="Calibri" panose="020F0502020204030204" pitchFamily="34" charset="0"/>
              <a:buChar char="-"/>
              <a:defRPr sz="2462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406804" indent="-281361" algn="l" defTabSz="1125444" rtl="0" eaLnBrk="1" latinLnBrk="0" hangingPunct="1">
              <a:spcBef>
                <a:spcPct val="20000"/>
              </a:spcBef>
              <a:buClr>
                <a:schemeClr val="accent3"/>
              </a:buClr>
              <a:buSzPct val="150000"/>
              <a:buFont typeface="Calibri" panose="020F0502020204030204" pitchFamily="34" charset="0"/>
              <a:buChar char="-"/>
              <a:defRPr sz="2462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969526" indent="-281361" algn="l" defTabSz="1125444" rtl="0" eaLnBrk="1" latinLnBrk="0" hangingPunct="1">
              <a:spcBef>
                <a:spcPct val="20000"/>
              </a:spcBef>
              <a:buClr>
                <a:schemeClr val="accent3"/>
              </a:buClr>
              <a:buSzPct val="150000"/>
              <a:buFont typeface="Calibri" panose="020F0502020204030204" pitchFamily="34" charset="0"/>
              <a:buChar char="-"/>
              <a:defRPr sz="2462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532248" indent="-281361" algn="l" defTabSz="1125444" rtl="0" eaLnBrk="1" latinLnBrk="0" hangingPunct="1">
              <a:spcBef>
                <a:spcPct val="20000"/>
              </a:spcBef>
              <a:buClr>
                <a:schemeClr val="accent3"/>
              </a:buClr>
              <a:buSzPct val="150000"/>
              <a:buFont typeface="Calibri" panose="020F0502020204030204" pitchFamily="34" charset="0"/>
              <a:buChar char="-"/>
              <a:defRPr sz="2462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3094970" indent="-281361" algn="l" defTabSz="1125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91" indent="-281361" algn="l" defTabSz="1125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20413" indent="-281361" algn="l" defTabSz="1125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83135" indent="-281361" algn="l" defTabSz="112544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rgbClr val="002060"/>
                </a:solidFill>
                <a:latin typeface="Georgia" panose="02040502050405020303" pitchFamily="18" charset="0"/>
              </a:rPr>
              <a:t>4.0 machine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A8E34E0-3246-4237-0DEF-467DFDB29E33}"/>
              </a:ext>
            </a:extLst>
          </p:cNvPr>
          <p:cNvSpPr txBox="1">
            <a:spLocks/>
          </p:cNvSpPr>
          <p:nvPr/>
        </p:nvSpPr>
        <p:spPr>
          <a:xfrm>
            <a:off x="6673500" y="-87710"/>
            <a:ext cx="5519936" cy="475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0.0 culture </a:t>
            </a:r>
          </a:p>
          <a:p>
            <a:pPr>
              <a:spcBef>
                <a:spcPts val="60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04C9A1-7A5F-8F71-6011-6CC69BA2C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669" y="2468500"/>
            <a:ext cx="4395597" cy="38773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54E13E-F760-3B77-9B34-D7B1DDE83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3" y="2468500"/>
            <a:ext cx="3343271" cy="37890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C42669-E918-8F05-3B3E-490A10793426}"/>
              </a:ext>
            </a:extLst>
          </p:cNvPr>
          <p:cNvSpPr/>
          <p:nvPr/>
        </p:nvSpPr>
        <p:spPr>
          <a:xfrm>
            <a:off x="0" y="2923954"/>
            <a:ext cx="6673500" cy="20186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400" b="1" dirty="0">
                <a:solidFill>
                  <a:srgbClr val="002060"/>
                </a:solidFill>
              </a:rPr>
              <a:t>If you have to write this … </a:t>
            </a:r>
            <a:r>
              <a:rPr lang="en-GB" sz="4400" b="1" u="sng" dirty="0">
                <a:solidFill>
                  <a:srgbClr val="002060"/>
                </a:solidFill>
              </a:rPr>
              <a:t>you’ve already failed!</a:t>
            </a:r>
          </a:p>
        </p:txBody>
      </p:sp>
    </p:spTree>
    <p:extLst>
      <p:ext uri="{BB962C8B-B14F-4D97-AF65-F5344CB8AC3E}">
        <p14:creationId xmlns:p14="http://schemas.microsoft.com/office/powerpoint/2010/main" val="6110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A13345-6A43-B7EA-2FA7-1977CB78AA1C}"/>
              </a:ext>
            </a:extLst>
          </p:cNvPr>
          <p:cNvSpPr/>
          <p:nvPr/>
        </p:nvSpPr>
        <p:spPr>
          <a:xfrm>
            <a:off x="0" y="616669"/>
            <a:ext cx="12192000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Writing a procedure for what people already know?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NOT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 a way to build a culture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It sends a message: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“We don’t need what you already know”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“We don’t want you to think”</a:t>
            </a:r>
          </a:p>
        </p:txBody>
      </p:sp>
    </p:spTree>
    <p:extLst>
      <p:ext uri="{BB962C8B-B14F-4D97-AF65-F5344CB8AC3E}">
        <p14:creationId xmlns:p14="http://schemas.microsoft.com/office/powerpoint/2010/main" val="146222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4A5068-FF1F-9918-B8E2-2272F9EF3183}"/>
              </a:ext>
            </a:extLst>
          </p:cNvPr>
          <p:cNvSpPr/>
          <p:nvPr/>
        </p:nvSpPr>
        <p:spPr>
          <a:xfrm>
            <a:off x="0" y="616669"/>
            <a:ext cx="12192000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Culture cannot be institutionalized!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Ownership, belonging, and care </a:t>
            </a:r>
          </a:p>
          <a:p>
            <a:pPr marL="1028700" lvl="1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do not come from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“the law”</a:t>
            </a:r>
          </a:p>
          <a:p>
            <a:pPr>
              <a:spcBef>
                <a:spcPts val="600"/>
              </a:spcBef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You don’t get culture just because you ask for it</a:t>
            </a:r>
          </a:p>
        </p:txBody>
      </p:sp>
    </p:spTree>
    <p:extLst>
      <p:ext uri="{BB962C8B-B14F-4D97-AF65-F5344CB8AC3E}">
        <p14:creationId xmlns:p14="http://schemas.microsoft.com/office/powerpoint/2010/main" val="19852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88CED7-82A3-4720-A569-2A8E13DE698A}"/>
              </a:ext>
            </a:extLst>
          </p:cNvPr>
          <p:cNvSpPr/>
          <p:nvPr/>
        </p:nvSpPr>
        <p:spPr>
          <a:xfrm>
            <a:off x="0" y="-466344"/>
            <a:ext cx="12192000" cy="824841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algn="ctr" fontAlgn="base"/>
            <a:r>
              <a:rPr lang="en-BE" sz="3600" b="1" dirty="0">
                <a:solidFill>
                  <a:schemeClr val="bg1"/>
                </a:solidFill>
              </a:rPr>
              <a:t>Somewhere </a:t>
            </a:r>
            <a:r>
              <a:rPr lang="en-US" sz="3600" b="1" dirty="0">
                <a:solidFill>
                  <a:schemeClr val="bg1"/>
                </a:solidFill>
              </a:rPr>
              <a:t>far, far away from the conferences​</a:t>
            </a:r>
          </a:p>
          <a:p>
            <a:pPr algn="ctr" fontAlgn="base"/>
            <a:r>
              <a:rPr lang="en-US" sz="3600" b="1" dirty="0">
                <a:solidFill>
                  <a:schemeClr val="bg1"/>
                </a:solidFill>
              </a:rPr>
              <a:t>People walk around with guns​</a:t>
            </a:r>
          </a:p>
          <a:p>
            <a:pPr algn="ctr" fontAlgn="base"/>
            <a:r>
              <a:rPr lang="en-US" sz="3600" b="1" dirty="0">
                <a:solidFill>
                  <a:schemeClr val="bg1"/>
                </a:solidFill>
              </a:rPr>
              <a:t>No </a:t>
            </a:r>
            <a:r>
              <a:rPr lang="en-BE" sz="3600" b="1" dirty="0">
                <a:solidFill>
                  <a:schemeClr val="bg1"/>
                </a:solidFill>
              </a:rPr>
              <a:t>arms</a:t>
            </a:r>
            <a:r>
              <a:rPr lang="en-US" sz="3600" b="1" dirty="0">
                <a:solidFill>
                  <a:schemeClr val="bg1"/>
                </a:solidFill>
              </a:rPr>
              <a:t> control, no training, no licenses​</a:t>
            </a:r>
          </a:p>
          <a:p>
            <a:pPr algn="ctr" fontAlgn="base"/>
            <a:r>
              <a:rPr lang="en-US" sz="3600" b="1" dirty="0">
                <a:solidFill>
                  <a:srgbClr val="002060"/>
                </a:solidFill>
              </a:rPr>
              <a:t>​</a:t>
            </a:r>
          </a:p>
          <a:p>
            <a:pPr algn="ctr" fontAlgn="base"/>
            <a:r>
              <a:rPr lang="en-US" sz="3600" b="1" dirty="0">
                <a:solidFill>
                  <a:schemeClr val="bg1"/>
                </a:solidFill>
              </a:rPr>
              <a:t>Victims are helpless, treatments are costly​</a:t>
            </a:r>
          </a:p>
          <a:p>
            <a:pPr algn="ctr" fontAlgn="base"/>
            <a:r>
              <a:rPr lang="en-US" sz="3600" b="1" dirty="0">
                <a:solidFill>
                  <a:srgbClr val="002060"/>
                </a:solidFill>
              </a:rPr>
              <a:t>​​</a:t>
            </a:r>
          </a:p>
          <a:p>
            <a:pPr algn="ctr" fontAlgn="base"/>
            <a:r>
              <a:rPr lang="en-US" sz="3600" b="1" dirty="0">
                <a:solidFill>
                  <a:schemeClr val="bg1"/>
                </a:solidFill>
              </a:rPr>
              <a:t>Society silently approve “violence”​</a:t>
            </a:r>
            <a:endParaRPr lang="en-BE" sz="3600" b="1" dirty="0">
              <a:solidFill>
                <a:schemeClr val="bg1"/>
              </a:solidFill>
            </a:endParaRPr>
          </a:p>
          <a:p>
            <a:pPr algn="ctr" fontAlgn="base"/>
            <a:endParaRPr lang="en-BE" sz="3600" b="1" dirty="0">
              <a:solidFill>
                <a:schemeClr val="bg1"/>
              </a:solidFill>
            </a:endParaRPr>
          </a:p>
          <a:p>
            <a:pPr algn="ctr" fontAlgn="base"/>
            <a:r>
              <a:rPr lang="en-BE" sz="4400" b="1" dirty="0">
                <a:solidFill>
                  <a:srgbClr val="FF0000"/>
                </a:solidFill>
              </a:rPr>
              <a:t>Lubrication matters!</a:t>
            </a:r>
          </a:p>
          <a:p>
            <a:pPr algn="ctr" fontAlgn="base"/>
            <a:r>
              <a:rPr lang="en-BE" sz="4400" b="1" dirty="0">
                <a:solidFill>
                  <a:srgbClr val="FF0000"/>
                </a:solidFill>
              </a:rPr>
              <a:t>Take it seriously!</a:t>
            </a:r>
            <a:endParaRPr lang="en-US" sz="4400" b="1" dirty="0">
              <a:solidFill>
                <a:srgbClr val="FF0000"/>
              </a:solidFill>
            </a:endParaRPr>
          </a:p>
          <a:p>
            <a:pPr algn="ctr" fontAlgn="base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802CF5-977B-3D04-61AE-8D313F24D995}"/>
              </a:ext>
            </a:extLst>
          </p:cNvPr>
          <p:cNvSpPr txBox="1"/>
          <p:nvPr/>
        </p:nvSpPr>
        <p:spPr>
          <a:xfrm>
            <a:off x="7982712" y="1246370"/>
            <a:ext cx="3035808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3600" b="1" i="1" dirty="0">
                <a:solidFill>
                  <a:srgbClr val="C00000"/>
                </a:solidFill>
              </a:rPr>
              <a:t>- grease guns -</a:t>
            </a:r>
            <a:r>
              <a:rPr lang="en-US" sz="3600" b="1" dirty="0">
                <a:solidFill>
                  <a:srgbClr val="C00000"/>
                </a:solidFill>
              </a:rPr>
              <a:t>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D9595-3A78-97A0-2C94-4B1BB45348E8}"/>
              </a:ext>
            </a:extLst>
          </p:cNvPr>
          <p:cNvSpPr txBox="1"/>
          <p:nvPr/>
        </p:nvSpPr>
        <p:spPr>
          <a:xfrm>
            <a:off x="1188720" y="2889242"/>
            <a:ext cx="235915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3600" b="1" i="1" dirty="0">
                <a:solidFill>
                  <a:srgbClr val="C00000"/>
                </a:solidFill>
              </a:rPr>
              <a:t>- </a:t>
            </a:r>
            <a:r>
              <a:rPr lang="en-BE" sz="3600" b="1" i="1" dirty="0">
                <a:solidFill>
                  <a:srgbClr val="C00000"/>
                </a:solidFill>
              </a:rPr>
              <a:t>bearings </a:t>
            </a:r>
            <a:r>
              <a:rPr lang="en-US" sz="3600" b="1" i="1" dirty="0">
                <a:solidFill>
                  <a:srgbClr val="C00000"/>
                </a:solidFill>
              </a:rPr>
              <a:t>-</a:t>
            </a:r>
            <a:r>
              <a:rPr lang="en-US" sz="3600" b="1" dirty="0">
                <a:solidFill>
                  <a:srgbClr val="C00000"/>
                </a:solidFill>
              </a:rPr>
              <a:t>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151E6-681F-DED7-F352-F9480D64E706}"/>
              </a:ext>
            </a:extLst>
          </p:cNvPr>
          <p:cNvSpPr txBox="1"/>
          <p:nvPr/>
        </p:nvSpPr>
        <p:spPr>
          <a:xfrm>
            <a:off x="1389888" y="4010906"/>
            <a:ext cx="2770632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3600" b="1" i="1" dirty="0">
                <a:solidFill>
                  <a:srgbClr val="C00000"/>
                </a:solidFill>
              </a:rPr>
              <a:t>- </a:t>
            </a:r>
            <a:r>
              <a:rPr lang="en-BE" sz="3600" b="1" i="1" dirty="0">
                <a:solidFill>
                  <a:srgbClr val="C00000"/>
                </a:solidFill>
              </a:rPr>
              <a:t>companies </a:t>
            </a:r>
            <a:r>
              <a:rPr lang="en-US" sz="3600" b="1" i="1" dirty="0">
                <a:solidFill>
                  <a:srgbClr val="C00000"/>
                </a:solidFill>
              </a:rPr>
              <a:t>-</a:t>
            </a:r>
            <a:r>
              <a:rPr lang="en-US" sz="3600" b="1" dirty="0">
                <a:solidFill>
                  <a:srgbClr val="C00000"/>
                </a:solidFill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014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990325-75A6-0529-B450-7E31976FAB63}"/>
              </a:ext>
            </a:extLst>
          </p:cNvPr>
          <p:cNvSpPr/>
          <p:nvPr/>
        </p:nvSpPr>
        <p:spPr>
          <a:xfrm>
            <a:off x="0" y="616669"/>
            <a:ext cx="12192000" cy="552458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Define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values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Define shared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goals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Show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appreciation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Respect and support 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personal goals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Give equal 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recognition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 to small and big initiatives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Let people run </a:t>
            </a:r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their own projects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, within boundaries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Define boundaries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Do not write procedures for common sense issues</a:t>
            </a:r>
          </a:p>
        </p:txBody>
      </p:sp>
    </p:spTree>
    <p:extLst>
      <p:ext uri="{BB962C8B-B14F-4D97-AF65-F5344CB8AC3E}">
        <p14:creationId xmlns:p14="http://schemas.microsoft.com/office/powerpoint/2010/main" val="385500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25D59E-9D4A-1C0F-6746-CCA24B0CB721}"/>
              </a:ext>
            </a:extLst>
          </p:cNvPr>
          <p:cNvSpPr/>
          <p:nvPr/>
        </p:nvSpPr>
        <p:spPr>
          <a:xfrm>
            <a:off x="0" y="616669"/>
            <a:ext cx="12192000" cy="497059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BE" sz="2000" dirty="0">
              <a:solidFill>
                <a:srgbClr val="002060"/>
              </a:solidFill>
              <a:latin typeface="Georgia" panose="02040502050405020303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First teach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why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 then tell how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You deal with </a:t>
            </a: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people</a:t>
            </a: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, not numbers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Georgia" panose="02040502050405020303" pitchFamily="18" charset="0"/>
              </a:rPr>
              <a:t>You pay for the time, not for the soul</a:t>
            </a: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571500" indent="-5715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2060"/>
                </a:solidFill>
                <a:latin typeface="Georgia" panose="02040502050405020303" pitchFamily="18" charset="0"/>
              </a:rPr>
              <a:t>If you′re good, you get soul for free</a:t>
            </a:r>
          </a:p>
        </p:txBody>
      </p:sp>
    </p:spTree>
    <p:extLst>
      <p:ext uri="{BB962C8B-B14F-4D97-AF65-F5344CB8AC3E}">
        <p14:creationId xmlns:p14="http://schemas.microsoft.com/office/powerpoint/2010/main" val="38051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88CED7-82A3-4720-A569-2A8E13DE698A}"/>
              </a:ext>
            </a:extLst>
          </p:cNvPr>
          <p:cNvSpPr/>
          <p:nvPr/>
        </p:nvSpPr>
        <p:spPr>
          <a:xfrm>
            <a:off x="0" y="0"/>
            <a:ext cx="12192000" cy="58631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Do you still think that Reliability is exclusively an engineer’s job?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2" name="Resim 4">
            <a:extLst>
              <a:ext uri="{FF2B5EF4-FFF2-40B4-BE49-F238E27FC236}">
                <a16:creationId xmlns:a16="http://schemas.microsoft.com/office/drawing/2014/main" id="{2FA5C80C-5D5A-D19D-9BE5-801DC7752D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3" name="Resim 5">
            <a:extLst>
              <a:ext uri="{FF2B5EF4-FFF2-40B4-BE49-F238E27FC236}">
                <a16:creationId xmlns:a16="http://schemas.microsoft.com/office/drawing/2014/main" id="{E6F27B55-279F-9D53-6358-F4C42C5EE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3DE9D2-4F50-8FA7-94AF-7211FADD80D2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The birth of the Reliability department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618FA7-9535-CAA3-7370-4FF524C178B4}"/>
              </a:ext>
            </a:extLst>
          </p:cNvPr>
          <p:cNvSpPr/>
          <p:nvPr/>
        </p:nvSpPr>
        <p:spPr>
          <a:xfrm>
            <a:off x="0" y="2260332"/>
            <a:ext cx="12192000" cy="19529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Georgia" panose="02040502050405020303"/>
              </a:rPr>
              <a:t>Location: </a:t>
            </a:r>
            <a:r>
              <a:rPr lang="en-BE" sz="2800" dirty="0">
                <a:solidFill>
                  <a:srgbClr val="002060"/>
                </a:solidFill>
                <a:latin typeface="Georgia" panose="02040502050405020303"/>
              </a:rPr>
              <a:t>	</a:t>
            </a:r>
            <a:r>
              <a:rPr lang="en-GB" sz="2800" b="1" dirty="0">
                <a:solidFill>
                  <a:srgbClr val="002060"/>
                </a:solidFill>
                <a:latin typeface="Georgia" panose="02040502050405020303"/>
              </a:rPr>
              <a:t>Industry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Georgia" panose="02040502050405020303"/>
              </a:rPr>
              <a:t>Task: </a:t>
            </a:r>
            <a:r>
              <a:rPr lang="en-BE" sz="2800" dirty="0">
                <a:solidFill>
                  <a:srgbClr val="002060"/>
                </a:solidFill>
                <a:latin typeface="Georgia" panose="02040502050405020303"/>
              </a:rPr>
              <a:t>		</a:t>
            </a:r>
            <a:r>
              <a:rPr lang="en-GB" sz="2800" b="1" dirty="0">
                <a:solidFill>
                  <a:srgbClr val="002060"/>
                </a:solidFill>
                <a:latin typeface="Georgia" panose="02040502050405020303"/>
              </a:rPr>
              <a:t>Improve Reliability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</p:spTree>
    <p:extLst>
      <p:ext uri="{BB962C8B-B14F-4D97-AF65-F5344CB8AC3E}">
        <p14:creationId xmlns:p14="http://schemas.microsoft.com/office/powerpoint/2010/main" val="394375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BB7949-798C-46E1-DE14-CE83EE695881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And there i</a:t>
            </a:r>
            <a:r>
              <a:rPr lang="en-BE" sz="4400" b="1" dirty="0">
                <a:solidFill>
                  <a:srgbClr val="002060"/>
                </a:solidFill>
              </a:rPr>
              <a:t>t</a:t>
            </a:r>
            <a:r>
              <a:rPr lang="en-GB" sz="4400" b="1" dirty="0">
                <a:solidFill>
                  <a:srgbClr val="002060"/>
                </a:solidFill>
              </a:rPr>
              <a:t> starts 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A17629-1EE8-EE4B-2B4E-07BCCEE03749}"/>
              </a:ext>
            </a:extLst>
          </p:cNvPr>
          <p:cNvSpPr/>
          <p:nvPr/>
        </p:nvSpPr>
        <p:spPr>
          <a:xfrm>
            <a:off x="0" y="1442183"/>
            <a:ext cx="12192000" cy="49924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You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… have an idea</a:t>
            </a:r>
            <a:endParaRPr lang="en-GB" sz="2800" dirty="0">
              <a:solidFill>
                <a:srgbClr val="002060"/>
              </a:solidFill>
              <a:latin typeface="Georgia" panose="02040502050405020303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talk to your manager</a:t>
            </a:r>
            <a:endParaRPr lang="en-GB" sz="44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29D83-8255-0031-126A-C22F4A261D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894B9F-9616-D4F6-8F1E-AD76889CC66C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And there is starts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977CD5-7DE4-A9B3-07AE-11E453356AFE}"/>
              </a:ext>
            </a:extLst>
          </p:cNvPr>
          <p:cNvSpPr/>
          <p:nvPr/>
        </p:nvSpPr>
        <p:spPr>
          <a:xfrm>
            <a:off x="0" y="1442183"/>
            <a:ext cx="12192000" cy="499245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Manager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… should</a:t>
            </a:r>
            <a:endParaRPr lang="en-GB" sz="2800" dirty="0">
              <a:solidFill>
                <a:srgbClr val="002060"/>
              </a:solidFill>
              <a:latin typeface="Georgia" panose="02040502050405020303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have </a:t>
            </a:r>
            <a:r>
              <a:rPr lang="en-BE" sz="3600" b="1" dirty="0">
                <a:solidFill>
                  <a:srgbClr val="002060"/>
                </a:solidFill>
              </a:rPr>
              <a:t>all of the answers</a:t>
            </a: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that’s his job</a:t>
            </a:r>
            <a:endParaRPr lang="en-GB" sz="4400" b="1" dirty="0">
              <a:solidFill>
                <a:srgbClr val="00206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E6C015-A506-1C2D-24DD-3DBEA4637F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D71CF5-CD4A-5669-4C30-250B50E09F97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We need that…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520355-0D0C-22BB-D7B3-79E2E3188607}"/>
              </a:ext>
            </a:extLst>
          </p:cNvPr>
          <p:cNvSpPr/>
          <p:nvPr/>
        </p:nvSpPr>
        <p:spPr>
          <a:xfrm>
            <a:off x="0" y="1442183"/>
            <a:ext cx="12192000" cy="56462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You: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We need to improve Reliability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We need a team to do it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9757A4-2621-A628-4206-9ADBE9C269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EFC895-48E0-B306-DFB7-F71F331D9DB0}"/>
              </a:ext>
            </a:extLst>
          </p:cNvPr>
          <p:cNvSpPr/>
          <p:nvPr/>
        </p:nvSpPr>
        <p:spPr>
          <a:xfrm>
            <a:off x="0" y="0"/>
            <a:ext cx="12192000" cy="10030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BE" sz="4400" b="1" dirty="0">
                <a:solidFill>
                  <a:srgbClr val="002060"/>
                </a:solidFill>
              </a:rPr>
              <a:t>		</a:t>
            </a:r>
            <a:r>
              <a:rPr lang="en-GB" sz="4400" b="1" dirty="0">
                <a:solidFill>
                  <a:srgbClr val="002060"/>
                </a:solidFill>
              </a:rPr>
              <a:t>Ok, who?…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2988B-38B8-51D4-0F8F-D67B026EC512}"/>
              </a:ext>
            </a:extLst>
          </p:cNvPr>
          <p:cNvSpPr/>
          <p:nvPr/>
        </p:nvSpPr>
        <p:spPr>
          <a:xfrm>
            <a:off x="0" y="1442183"/>
            <a:ext cx="12192000" cy="56462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Manager: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3600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endParaRPr lang="en-GB" sz="3600" b="1" dirty="0">
              <a:solidFill>
                <a:srgbClr val="002060"/>
              </a:solidFill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Good, let’s do it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b="1" dirty="0">
                <a:solidFill>
                  <a:srgbClr val="002060"/>
                </a:solidFill>
              </a:rPr>
              <a:t>-: Who </a:t>
            </a:r>
            <a:r>
              <a:rPr lang="en-BE" sz="3600" b="1" dirty="0">
                <a:solidFill>
                  <a:srgbClr val="002060"/>
                </a:solidFill>
              </a:rPr>
              <a:t>is </a:t>
            </a:r>
            <a:r>
              <a:rPr lang="en-GB" sz="3600" b="1" dirty="0">
                <a:solidFill>
                  <a:srgbClr val="002060"/>
                </a:solidFill>
              </a:rPr>
              <a:t>available to take care of that?</a:t>
            </a:r>
          </a:p>
          <a:p>
            <a:pPr>
              <a:lnSpc>
                <a:spcPct val="150000"/>
              </a:lnSpc>
            </a:pPr>
            <a:endParaRPr lang="en-GB" sz="2800" dirty="0">
              <a:solidFill>
                <a:schemeClr val="bg1"/>
              </a:solidFill>
              <a:latin typeface="Georgia" panose="02040502050405020303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5C89E0-40D2-544F-92BA-6A16210231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080" y="703445"/>
            <a:ext cx="7846232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dt_ppt template" id="{D7FF5796-8110-D641-946C-2DB7DB27DA81}" vid="{11188FF5-74E0-FA4A-BC3E-AF6A2071375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969</Words>
  <Application>Microsoft Office PowerPoint</Application>
  <PresentationFormat>Widescreen</PresentationFormat>
  <Paragraphs>268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Georgia</vt:lpstr>
      <vt:lpstr>Office Teması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Haris TROBRADOVIC</cp:lastModifiedBy>
  <cp:revision>13</cp:revision>
  <dcterms:created xsi:type="dcterms:W3CDTF">2023-03-08T14:19:06Z</dcterms:created>
  <dcterms:modified xsi:type="dcterms:W3CDTF">2023-05-03T05:08:31Z</dcterms:modified>
</cp:coreProperties>
</file>