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9" r:id="rId2"/>
    <p:sldId id="257" r:id="rId3"/>
    <p:sldId id="283" r:id="rId4"/>
    <p:sldId id="284" r:id="rId5"/>
    <p:sldId id="285" r:id="rId6"/>
    <p:sldId id="260" r:id="rId7"/>
    <p:sldId id="267" r:id="rId8"/>
    <p:sldId id="261" r:id="rId9"/>
    <p:sldId id="262" r:id="rId10"/>
    <p:sldId id="278" r:id="rId11"/>
    <p:sldId id="282" r:id="rId12"/>
    <p:sldId id="281" r:id="rId13"/>
    <p:sldId id="271" r:id="rId14"/>
    <p:sldId id="270" r:id="rId15"/>
    <p:sldId id="269" r:id="rId16"/>
    <p:sldId id="272" r:id="rId17"/>
    <p:sldId id="274" r:id="rId18"/>
    <p:sldId id="286" r:id="rId19"/>
    <p:sldId id="264" r:id="rId20"/>
    <p:sldId id="268" r:id="rId21"/>
    <p:sldId id="263" r:id="rId22"/>
    <p:sldId id="256" r:id="rId2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5D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8"/>
    <p:restoredTop sz="94694"/>
  </p:normalViewPr>
  <p:slideViewPr>
    <p:cSldViewPr snapToGrid="0">
      <p:cViewPr varScale="1">
        <p:scale>
          <a:sx n="81" d="100"/>
          <a:sy n="81" d="100"/>
        </p:scale>
        <p:origin x="55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844632745421592E-2"/>
          <c:y val="9.4073473369242308E-2"/>
          <c:w val="0.93091780460002449"/>
          <c:h val="0.7842842940909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FAN 1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2"/>
              <c:layout>
                <c:manualLayout>
                  <c:x val="-1.8902567194809619E-3"/>
                  <c:y val="-9.012618856804913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15C-4981-A3BE-05DBD5B336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Sayfa1!$B$2:$B$5</c:f>
              <c:numCache>
                <c:formatCode>0.00</c:formatCode>
                <c:ptCount val="4"/>
                <c:pt idx="0">
                  <c:v>0</c:v>
                </c:pt>
                <c:pt idx="1">
                  <c:v>2.75</c:v>
                </c:pt>
                <c:pt idx="2">
                  <c:v>1.42</c:v>
                </c:pt>
                <c:pt idx="3">
                  <c:v>3.02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5C-4981-A3BE-05DBD5B336D5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FAN 2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1"/>
              <c:layout>
                <c:manualLayout>
                  <c:x val="-3.8954008369170823E-3"/>
                  <c:y val="-8.570731811170318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15C-4981-A3BE-05DBD5B336D5}"/>
                </c:ext>
              </c:extLst>
            </c:dLbl>
            <c:dLbl>
              <c:idx val="3"/>
              <c:layout>
                <c:manualLayout>
                  <c:x val="-1.5625000000000001E-3"/>
                  <c:y val="-1.7187300393537351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15C-4981-A3BE-05DBD5B336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Sayfa1!$C$2:$C$5</c:f>
              <c:numCache>
                <c:formatCode>0.00</c:formatCode>
                <c:ptCount val="4"/>
                <c:pt idx="0">
                  <c:v>7.76</c:v>
                </c:pt>
                <c:pt idx="1">
                  <c:v>8.6999999999999993</c:v>
                </c:pt>
                <c:pt idx="2">
                  <c:v>1.07</c:v>
                </c:pt>
                <c:pt idx="3">
                  <c:v>3.82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15C-4981-A3BE-05DBD5B336D5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FAN 3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3"/>
              <c:layout>
                <c:manualLayout>
                  <c:x val="3.1250000000000002E-3"/>
                  <c:y val="-1.7187300393537351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15C-4981-A3BE-05DBD5B336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Sayfa1!$D$2:$D$5</c:f>
              <c:numCache>
                <c:formatCode>0.00</c:formatCode>
                <c:ptCount val="4"/>
                <c:pt idx="0">
                  <c:v>52.15</c:v>
                </c:pt>
                <c:pt idx="1">
                  <c:v>47.19</c:v>
                </c:pt>
                <c:pt idx="2">
                  <c:v>3.73</c:v>
                </c:pt>
                <c:pt idx="3">
                  <c:v>5.33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15C-4981-A3BE-05DBD5B336D5}"/>
            </c:ext>
          </c:extLst>
        </c:ser>
        <c:ser>
          <c:idx val="3"/>
          <c:order val="3"/>
          <c:tx>
            <c:strRef>
              <c:f>Sayfa1!$E$1</c:f>
              <c:strCache>
                <c:ptCount val="1"/>
                <c:pt idx="0">
                  <c:v>FAN 4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7.812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15C-4981-A3BE-05DBD5B336D5}"/>
                </c:ext>
              </c:extLst>
            </c:dLbl>
            <c:dLbl>
              <c:idx val="1"/>
              <c:layout>
                <c:manualLayout>
                  <c:x val="2.852245592977575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15C-4981-A3BE-05DBD5B336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Sayfa1!$E$2:$E$5</c:f>
              <c:numCache>
                <c:formatCode>0.00</c:formatCode>
                <c:ptCount val="4"/>
                <c:pt idx="0">
                  <c:v>31.89</c:v>
                </c:pt>
                <c:pt idx="1">
                  <c:v>22.15</c:v>
                </c:pt>
                <c:pt idx="2">
                  <c:v>10.75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15C-4981-A3BE-05DBD5B336D5}"/>
            </c:ext>
          </c:extLst>
        </c:ser>
        <c:ser>
          <c:idx val="4"/>
          <c:order val="4"/>
          <c:tx>
            <c:strRef>
              <c:f>Sayfa1!$F$1</c:f>
              <c:strCache>
                <c:ptCount val="1"/>
                <c:pt idx="0">
                  <c:v>FAN 5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Sayfa1!$F$2:$F$5</c:f>
              <c:numCache>
                <c:formatCode>0.00</c:formatCode>
                <c:ptCount val="4"/>
                <c:pt idx="0">
                  <c:v>8.1999999999999993</c:v>
                </c:pt>
                <c:pt idx="1">
                  <c:v>3.38</c:v>
                </c:pt>
                <c:pt idx="2">
                  <c:v>0</c:v>
                </c:pt>
                <c:pt idx="3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15C-4981-A3BE-05DBD5B336D5}"/>
            </c:ext>
          </c:extLst>
        </c:ser>
        <c:ser>
          <c:idx val="5"/>
          <c:order val="5"/>
          <c:tx>
            <c:strRef>
              <c:f>Sayfa1!$G$1</c:f>
              <c:strCache>
                <c:ptCount val="1"/>
                <c:pt idx="0">
                  <c:v>FANLAR</c:v>
                </c:pt>
              </c:strCache>
            </c:strRef>
          </c:tx>
          <c:spPr>
            <a:solidFill>
              <a:srgbClr val="53DC1D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Sayfa1!$G$2:$G$5</c:f>
              <c:numCache>
                <c:formatCode>0.00</c:formatCode>
                <c:ptCount val="4"/>
                <c:pt idx="0">
                  <c:v>100</c:v>
                </c:pt>
                <c:pt idx="1">
                  <c:v>84.169999999999987</c:v>
                </c:pt>
                <c:pt idx="2">
                  <c:v>16.97</c:v>
                </c:pt>
                <c:pt idx="3">
                  <c:v>12.82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15C-4981-A3BE-05DBD5B336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0"/>
        <c:overlap val="-4"/>
        <c:axId val="226367744"/>
        <c:axId val="226368072"/>
      </c:barChart>
      <c:catAx>
        <c:axId val="226367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26368072"/>
        <c:crosses val="autoZero"/>
        <c:auto val="1"/>
        <c:lblAlgn val="ctr"/>
        <c:lblOffset val="100"/>
        <c:noMultiLvlLbl val="0"/>
      </c:catAx>
      <c:valAx>
        <c:axId val="226368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alpha val="24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26367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642101592059389E-2"/>
          <c:y val="0.1079590391905892"/>
          <c:w val="0.93091780460002449"/>
          <c:h val="0.751608283345111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N.P.K.</c:v>
                </c:pt>
              </c:strCache>
            </c:strRef>
          </c:tx>
          <c:spPr>
            <a:solidFill>
              <a:srgbClr val="53DC1D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3.7294120669972728E-3"/>
                  <c:y val="-1.142762019809369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FC8-4276-887E-DACFE6C5A79A}"/>
                </c:ext>
              </c:extLst>
            </c:dLbl>
            <c:dLbl>
              <c:idx val="1"/>
              <c:layout>
                <c:manualLayout>
                  <c:x val="1.8647060334986364E-3"/>
                  <c:y val="-2.856905049523439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FC8-4276-887E-DACFE6C5A79A}"/>
                </c:ext>
              </c:extLst>
            </c:dLbl>
            <c:dLbl>
              <c:idx val="2"/>
              <c:layout>
                <c:manualLayout>
                  <c:x val="1.8647060334984996E-3"/>
                  <c:y val="-2.571214544571093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FC8-4276-887E-DACFE6C5A79A}"/>
                </c:ext>
              </c:extLst>
            </c:dLbl>
            <c:dLbl>
              <c:idx val="3"/>
              <c:layout>
                <c:manualLayout>
                  <c:x val="1.8647060334986364E-3"/>
                  <c:y val="-2.571214544571093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FC8-4276-887E-DACFE6C5A7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Verdana" panose="020B0604030504040204" pitchFamily="34" charset="0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44450" cap="rnd">
                <a:solidFill>
                  <a:srgbClr val="00B050"/>
                </a:solidFill>
                <a:prstDash val="sysDash"/>
                <a:headEnd type="oval" w="med" len="lg"/>
                <a:tailEnd type="triangle" w="med" len="lg"/>
              </a:ln>
              <a:effectLst/>
            </c:spPr>
            <c:trendlineType val="poly"/>
            <c:order val="2"/>
            <c:dispRSqr val="0"/>
            <c:dispEq val="0"/>
          </c:trendline>
          <c:cat>
            <c:numRef>
              <c:f>Sayfa1!$A$2:$A$5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Sayfa1!$B$2:$B$5</c:f>
              <c:numCache>
                <c:formatCode>0.00</c:formatCode>
                <c:ptCount val="4"/>
                <c:pt idx="0">
                  <c:v>1000</c:v>
                </c:pt>
                <c:pt idx="1">
                  <c:v>1120.214505331784</c:v>
                </c:pt>
                <c:pt idx="2">
                  <c:v>1232.0688555945171</c:v>
                </c:pt>
                <c:pt idx="3">
                  <c:v>1234.9584048865261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FC8-4276-887E-DACFE6C5A7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0"/>
        <c:overlap val="-2"/>
        <c:axId val="226367744"/>
        <c:axId val="226368072"/>
      </c:barChart>
      <c:catAx>
        <c:axId val="226367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26368072"/>
        <c:crosses val="autoZero"/>
        <c:auto val="1"/>
        <c:lblAlgn val="ctr"/>
        <c:lblOffset val="100"/>
        <c:noMultiLvlLbl val="0"/>
      </c:catAx>
      <c:valAx>
        <c:axId val="226368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alpha val="24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2636774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43934456317058751"/>
          <c:y val="0.93473456652652087"/>
          <c:w val="0.13249910985981669"/>
          <c:h val="6.52654334734791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tr-T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9ECDC-DBE5-477E-B9E8-E73EA4022595}" type="datetimeFigureOut">
              <a:rPr lang="tr-TR" smtClean="0"/>
              <a:t>2.05.2023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C2DDFE-EF5D-4C5A-8C1B-BB29DA14AC4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4983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2DDFE-EF5D-4C5A-8C1B-BB29DA14AC4F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024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81998CC-E665-AB67-023E-FFD246FEB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A846D42C-4157-7B45-341D-5FC9B3300F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054ECB5-2A79-02E7-9B40-FFBD09E55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2.05.2023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4C8248D-ED92-2ED0-6AFB-4375148F5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E215240-CA25-D1C3-FA0B-A8DEB97BB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1965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C61F054-69B9-7143-70D9-147AA5C34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982BB03A-382A-72D4-2886-11C1C4DE83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A3FD7A4-9EDF-8029-CB2E-7C030C7A3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2.05.2023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413F5FF-0F37-2B26-D26E-4CA414ABF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E27CAB3-982A-35AD-94B7-4DC715DE2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16841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88A8758E-7606-3190-4ADE-A221F4B607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13FAF83C-F799-DC6B-2487-CCDA86CCF2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D53C27D-6333-F17A-1347-E59DAA5B7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2.05.2023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BD2515C-43A8-C4D4-3B78-10510B567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C8DB66F-A4BD-BF97-E5A4-1CF589650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2404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9BBD41F-C817-DCA4-01F5-766E4A668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87900AB-A8C9-76C8-AF90-501B60B40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D03547D-C52D-D630-D8B0-1BBDF546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2.05.2023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3AA6913-C256-2934-8220-9B798F8E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1A826BE-6AEB-4737-2833-FF56278CD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325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3455820-15D3-DA57-E021-25E3FB05E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2D6E764-7303-EAE9-F8B7-D20552EA6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A8A05C2-4E3B-689D-4C24-A48D501D1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2.05.2023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2050368-BCE7-9B3F-EAD9-15C23E3EA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8168B0D-B0F7-9372-F645-E799B0CF1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817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8B83606-39CA-EBE9-22DC-A62A17008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306D531-951C-404E-0963-6574A3C7BC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1FF9174F-E300-9412-F98E-2D6954A5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FD47AAB-E6AE-77A7-5761-956B17589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2.05.2023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E871526-0BC8-C7E4-D3E8-7CF448D61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92BC01FF-4507-5373-C37C-3D7E4A94D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293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D56F3F7-EE30-900F-13C6-9E3BE3EE8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C763FF5-04AB-E1CC-8A2F-8D5414604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A862C585-B0FD-67B0-73BD-F6F998AD3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836B5CEE-3E54-C639-C72F-E29C77C191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B7AE62DD-FAAB-1C0A-D356-FF1C144380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51F74765-4E00-FD6C-C6C4-5A04635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2.05.2023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0B073B9A-3AD8-C2B3-3D4C-1E95B4FC1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182B0F9F-5F4F-FE3C-0DAF-05B20E352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9046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AF87030-8CCA-34DC-B38C-DF2116555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AFAC5E31-C940-B3AD-BBCD-003264330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2.05.2023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8476A188-B15E-E0BC-9D19-5C0FFCFCC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261A655-353B-9006-86D1-1F9C7C26F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1158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598F1E5B-608B-F005-AB18-9BD274B6B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2.05.2023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04B20575-DB6E-4BC9-8EF7-2FDCFD6B6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17CA043C-A2A3-B3BF-356B-11AD6E5ED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876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E32BE8A-02A9-1965-BC3B-CAAD7865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DBEC3B9-8845-9A1E-0C79-8F5B16684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FF987CB6-22A8-BA09-3F0D-1FEA92DD33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6DD631C-BD3F-8792-4632-09BCD76A5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2.05.2023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93597A7-6961-8A25-4FB5-E253DDCA2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1E64887-E885-D685-6839-042D54B5A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23927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90BAB98-4564-DB53-09B2-251F5D9FD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D4388DCE-543A-8403-DB43-B5AF484019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128499F8-9735-4C66-5CEF-DF82A7FFB2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646E51E-5C64-3803-AF23-6E4CC93C5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2.05.2023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E220B98F-EC05-E9E2-4371-448C6A4B0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5199559-197F-8953-E51B-58186F5AD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0337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5A3D6F0F-3657-BFE6-CE42-5A924AEA0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CBE6A6F-3540-FFA4-606D-F8A27AE82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ACA9FDC-9E4D-DC70-7EB5-A4357EF54A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A111E-7F94-564B-B452-BFD77ED74D7E}" type="datetimeFigureOut">
              <a:rPr lang="tr-TR" smtClean="0"/>
              <a:t>2.05.2023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CE55DE6-4002-4B5F-94D7-A6C04787CE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BE0F469-CC8A-2E0E-7A30-450DF0C921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3999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emf"/><Relationship Id="rId7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hyperlink" Target="https://ludeca.com/blog/alignment/4595/3-benefits-of-precision-shaft-alignment" TargetMode="External"/><Relationship Id="rId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openxmlformats.org/officeDocument/2006/relationships/image" Target="../media/image9.emf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gitimgrafik.com/dedektif-png-resmi-2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9.emf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hyperlink" Target="https://blog.vantagecircle.com/rules-for-teamwork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anpoweroutsource.com/" TargetMode="Externa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https://spac.com.tr/cozumlerimiz/yalin-6-sigma" TargetMode="Externa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hyperlink" Target="https://www.reliableplant.com/Read/31274/implementing-rcm-obstacles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etmaintainx.com/blog/the-reasons-reliability-centered-maintenance-programs-fail/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metin, kişi içeren bir resim&#10;&#10;Açıklama otomatik olarak oluşturuldu">
            <a:extLst>
              <a:ext uri="{FF2B5EF4-FFF2-40B4-BE49-F238E27FC236}">
                <a16:creationId xmlns:a16="http://schemas.microsoft.com/office/drawing/2014/main" id="{38A409DF-CF70-1619-79CB-419325278A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9F078626-2D3F-A7BF-7E25-2571D95A4F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2533" y="208864"/>
            <a:ext cx="1354095" cy="47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59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90909C99-3A6A-178C-B275-6A4541012FC4}"/>
              </a:ext>
            </a:extLst>
          </p:cNvPr>
          <p:cNvSpPr txBox="1"/>
          <p:nvPr/>
        </p:nvSpPr>
        <p:spPr>
          <a:xfrm>
            <a:off x="3247168" y="282702"/>
            <a:ext cx="580838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200" b="1" dirty="0">
                <a:ea typeface="Verdana" panose="020B0604030504040204" pitchFamily="34" charset="0"/>
              </a:rPr>
              <a:t>Arıza Kaynaklarının Eliminasyonu</a:t>
            </a:r>
          </a:p>
          <a:p>
            <a:pPr algn="ctr"/>
            <a:r>
              <a:rPr lang="tr-TR" sz="2600" b="1" dirty="0">
                <a:ea typeface="Verdana" panose="020B0604030504040204" pitchFamily="34" charset="0"/>
              </a:rPr>
              <a:t>İç ve Dış Bariyerler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05DAE65-C1C8-FE16-2FA2-37A8325351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537"/>
          <a:stretch/>
        </p:blipFill>
        <p:spPr>
          <a:xfrm>
            <a:off x="1984285" y="1434918"/>
            <a:ext cx="8747070" cy="510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08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Resim 35">
            <a:extLst>
              <a:ext uri="{FF2B5EF4-FFF2-40B4-BE49-F238E27FC236}">
                <a16:creationId xmlns:a16="http://schemas.microsoft.com/office/drawing/2014/main" id="{48A87B46-D6F9-8263-A819-610464765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645" y="741406"/>
            <a:ext cx="9257672" cy="5661462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37" name="Metin kutusu 36">
            <a:extLst>
              <a:ext uri="{FF2B5EF4-FFF2-40B4-BE49-F238E27FC236}">
                <a16:creationId xmlns:a16="http://schemas.microsoft.com/office/drawing/2014/main" id="{3582D3E0-2E0D-E5FE-79DD-B21D9AB339F6}"/>
              </a:ext>
            </a:extLst>
          </p:cNvPr>
          <p:cNvSpPr txBox="1"/>
          <p:nvPr/>
        </p:nvSpPr>
        <p:spPr>
          <a:xfrm>
            <a:off x="4328811" y="295130"/>
            <a:ext cx="38270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tr-TR"/>
            </a:defPPr>
            <a:lvl1pPr algn="ctr">
              <a:defRPr sz="3200" b="1">
                <a:ea typeface="Verdana" panose="020B0604030504040204" pitchFamily="34" charset="0"/>
              </a:defRPr>
            </a:lvl1pPr>
          </a:lstStyle>
          <a:p>
            <a:r>
              <a:rPr lang="tr-TR" dirty="0"/>
              <a:t>Arıza Oluşum Evreleri</a:t>
            </a:r>
          </a:p>
        </p:txBody>
      </p:sp>
    </p:spTree>
    <p:extLst>
      <p:ext uri="{BB962C8B-B14F-4D97-AF65-F5344CB8AC3E}">
        <p14:creationId xmlns:p14="http://schemas.microsoft.com/office/powerpoint/2010/main" val="3951911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90909C99-3A6A-178C-B275-6A4541012FC4}"/>
              </a:ext>
            </a:extLst>
          </p:cNvPr>
          <p:cNvSpPr txBox="1"/>
          <p:nvPr/>
        </p:nvSpPr>
        <p:spPr>
          <a:xfrm>
            <a:off x="3254761" y="282702"/>
            <a:ext cx="579318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200" b="1" dirty="0">
                <a:ea typeface="Verdana" panose="020B0604030504040204" pitchFamily="34" charset="0"/>
              </a:rPr>
              <a:t>Hassas Bakım Uygulamaları</a:t>
            </a:r>
          </a:p>
          <a:p>
            <a:pPr algn="ctr"/>
            <a:r>
              <a:rPr lang="tr-TR" sz="2600" b="1" dirty="0">
                <a:ea typeface="Verdana" panose="020B0604030504040204" pitchFamily="34" charset="0"/>
              </a:rPr>
              <a:t>Hassas Kaplin ve Kayış-Kasnak Hizalama </a:t>
            </a:r>
          </a:p>
        </p:txBody>
      </p:sp>
      <p:grpSp>
        <p:nvGrpSpPr>
          <p:cNvPr id="14" name="Grup 13">
            <a:extLst>
              <a:ext uri="{FF2B5EF4-FFF2-40B4-BE49-F238E27FC236}">
                <a16:creationId xmlns:a16="http://schemas.microsoft.com/office/drawing/2014/main" id="{BF705613-6755-8D61-8115-E8334F5B6C10}"/>
              </a:ext>
            </a:extLst>
          </p:cNvPr>
          <p:cNvGrpSpPr/>
          <p:nvPr/>
        </p:nvGrpSpPr>
        <p:grpSpPr>
          <a:xfrm>
            <a:off x="1543041" y="1370517"/>
            <a:ext cx="9105917" cy="4963072"/>
            <a:chOff x="355917" y="1343382"/>
            <a:chExt cx="9392954" cy="5242077"/>
          </a:xfrm>
        </p:grpSpPr>
        <p:pic>
          <p:nvPicPr>
            <p:cNvPr id="10" name="Resim 9">
              <a:extLst>
                <a:ext uri="{FF2B5EF4-FFF2-40B4-BE49-F238E27FC236}">
                  <a16:creationId xmlns:a16="http://schemas.microsoft.com/office/drawing/2014/main" id="{40679353-F650-626F-8F45-13C8BFF54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6077" y="3834009"/>
              <a:ext cx="4438650" cy="2751450"/>
            </a:xfrm>
            <a:prstGeom prst="rect">
              <a:avLst/>
            </a:prstGeom>
          </p:spPr>
        </p:pic>
        <p:pic>
          <p:nvPicPr>
            <p:cNvPr id="3" name="Resim 2">
              <a:extLst>
                <a:ext uri="{FF2B5EF4-FFF2-40B4-BE49-F238E27FC236}">
                  <a16:creationId xmlns:a16="http://schemas.microsoft.com/office/drawing/2014/main" id="{FD9F366A-20A6-52C2-013A-7CDD91B94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5917" y="1343382"/>
              <a:ext cx="4438650" cy="2520007"/>
            </a:xfrm>
            <a:prstGeom prst="rect">
              <a:avLst/>
            </a:prstGeom>
          </p:spPr>
        </p:pic>
        <p:pic>
          <p:nvPicPr>
            <p:cNvPr id="8" name="Resim 7">
              <a:extLst>
                <a:ext uri="{FF2B5EF4-FFF2-40B4-BE49-F238E27FC236}">
                  <a16:creationId xmlns:a16="http://schemas.microsoft.com/office/drawing/2014/main" id="{4099E1CD-6258-EE7D-6327-34AE8AD25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4567" y="1343382"/>
              <a:ext cx="4954304" cy="5231916"/>
            </a:xfrm>
            <a:prstGeom prst="rect">
              <a:avLst/>
            </a:prstGeom>
          </p:spPr>
        </p:pic>
      </p:grp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46F3257E-27A8-4C0B-8E62-2E120BB59881}"/>
              </a:ext>
            </a:extLst>
          </p:cNvPr>
          <p:cNvSpPr txBox="1"/>
          <p:nvPr/>
        </p:nvSpPr>
        <p:spPr>
          <a:xfrm>
            <a:off x="5303520" y="6412488"/>
            <a:ext cx="67949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dirty="0"/>
              <a:t>Kaynak: </a:t>
            </a:r>
            <a:r>
              <a:rPr lang="tr-TR" sz="1400" dirty="0">
                <a:hlinkClick r:id="rId11"/>
              </a:rPr>
              <a:t>https://ludeca.com/blog/alignment/4595/3-benefits-of-precision-shaft-alignment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1063229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90909C99-3A6A-178C-B275-6A4541012FC4}"/>
              </a:ext>
            </a:extLst>
          </p:cNvPr>
          <p:cNvSpPr txBox="1"/>
          <p:nvPr/>
        </p:nvSpPr>
        <p:spPr>
          <a:xfrm>
            <a:off x="3230811" y="282702"/>
            <a:ext cx="584108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200" b="1" dirty="0">
                <a:ea typeface="Verdana" panose="020B0604030504040204" pitchFamily="34" charset="0"/>
              </a:rPr>
              <a:t>Hassas Bakım Uygulamaları</a:t>
            </a:r>
          </a:p>
          <a:p>
            <a:pPr algn="ctr"/>
            <a:r>
              <a:rPr lang="tr-TR" sz="2600" b="1" dirty="0">
                <a:ea typeface="Verdana" panose="020B0604030504040204" pitchFamily="34" charset="0"/>
              </a:rPr>
              <a:t>Atölyede ve Yerinde Balans Uygulamaları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BF7990F0-5B49-528B-879E-A1F987493F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83" b="1496"/>
          <a:stretch/>
        </p:blipFill>
        <p:spPr bwMode="auto">
          <a:xfrm>
            <a:off x="6594062" y="1599012"/>
            <a:ext cx="3553734" cy="43279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5255C543-21F1-965B-2726-D39B2F5CF8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38892" y="1343805"/>
            <a:ext cx="4327997" cy="483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72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90909C99-3A6A-178C-B275-6A4541012FC4}"/>
              </a:ext>
            </a:extLst>
          </p:cNvPr>
          <p:cNvSpPr txBox="1"/>
          <p:nvPr/>
        </p:nvSpPr>
        <p:spPr>
          <a:xfrm>
            <a:off x="2737375" y="282702"/>
            <a:ext cx="682795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200" b="1" dirty="0">
                <a:ea typeface="Verdana" panose="020B0604030504040204" pitchFamily="34" charset="0"/>
              </a:rPr>
              <a:t>Hassas Bakım Uygulamaları</a:t>
            </a:r>
          </a:p>
          <a:p>
            <a:pPr algn="ctr"/>
            <a:r>
              <a:rPr lang="tr-TR" sz="2600" b="1" dirty="0">
                <a:ea typeface="Verdana" panose="020B0604030504040204" pitchFamily="34" charset="0"/>
              </a:rPr>
              <a:t>Ultrasonik Ölçüme Dayalı Yağlama Uygulamaları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2F76928-A28C-D63F-58F8-943C3F4815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0189" y="4075832"/>
            <a:ext cx="4508155" cy="2179754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6B04EA19-620C-B7A2-F64C-9F9BB2F014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391" r="18779"/>
          <a:stretch/>
        </p:blipFill>
        <p:spPr>
          <a:xfrm>
            <a:off x="176967" y="1460591"/>
            <a:ext cx="4508155" cy="4794995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7ADD0A0E-D636-81E7-CBEF-37371F54F6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0190" y="1450805"/>
            <a:ext cx="4508156" cy="2576119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2E00DF8C-0558-DE6B-2D1B-F01F142A87ED}"/>
              </a:ext>
            </a:extLst>
          </p:cNvPr>
          <p:cNvSpPr txBox="1"/>
          <p:nvPr/>
        </p:nvSpPr>
        <p:spPr>
          <a:xfrm>
            <a:off x="9252362" y="2193949"/>
            <a:ext cx="2939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169747"/>
                </a:solidFill>
              </a:rPr>
              <a:t>GELENEKSEL YAĞLAMA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CDCF41C0-0A7F-2E47-552B-D02F56C4BF53}"/>
              </a:ext>
            </a:extLst>
          </p:cNvPr>
          <p:cNvSpPr txBox="1"/>
          <p:nvPr/>
        </p:nvSpPr>
        <p:spPr>
          <a:xfrm>
            <a:off x="9383411" y="4334712"/>
            <a:ext cx="2762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169747"/>
                </a:solidFill>
              </a:rPr>
              <a:t>DURUM İZLEMEYE DAYALI YAĞLAMA</a:t>
            </a:r>
          </a:p>
        </p:txBody>
      </p:sp>
      <p:sp>
        <p:nvSpPr>
          <p:cNvPr id="10" name="Ok: Aşağı 9">
            <a:extLst>
              <a:ext uri="{FF2B5EF4-FFF2-40B4-BE49-F238E27FC236}">
                <a16:creationId xmlns:a16="http://schemas.microsoft.com/office/drawing/2014/main" id="{4A674E51-55BE-A22C-027A-94883C09E195}"/>
              </a:ext>
            </a:extLst>
          </p:cNvPr>
          <p:cNvSpPr/>
          <p:nvPr/>
        </p:nvSpPr>
        <p:spPr>
          <a:xfrm>
            <a:off x="10500926" y="3139054"/>
            <a:ext cx="527639" cy="1081549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1245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B86B3D22-05B7-F241-2EAC-913B92635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792" y="1267587"/>
            <a:ext cx="3980291" cy="5443058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B33379E6-460C-755A-CF1B-C0F6AC513B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677" y="1293355"/>
            <a:ext cx="4395323" cy="2619632"/>
          </a:xfrm>
          <a:prstGeom prst="rect">
            <a:avLst/>
          </a:prstGeom>
          <a:noFill/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90909C99-3A6A-178C-B275-6A4541012FC4}"/>
              </a:ext>
            </a:extLst>
          </p:cNvPr>
          <p:cNvSpPr txBox="1"/>
          <p:nvPr/>
        </p:nvSpPr>
        <p:spPr>
          <a:xfrm>
            <a:off x="2348877" y="282702"/>
            <a:ext cx="760496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200" b="1" dirty="0">
                <a:ea typeface="Verdana" panose="020B0604030504040204" pitchFamily="34" charset="0"/>
              </a:rPr>
              <a:t>Durum İzleme Teknolojileri ve Uygulamaları</a:t>
            </a:r>
          </a:p>
          <a:p>
            <a:pPr algn="ctr"/>
            <a:r>
              <a:rPr lang="tr-TR" sz="2600" b="1" dirty="0">
                <a:ea typeface="Verdana" panose="020B0604030504040204" pitchFamily="34" charset="0"/>
              </a:rPr>
              <a:t>Titreşim Ölçüm ve Analizi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477E96E-CC16-B6E1-22D0-C6D8C8A58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967" y="3958755"/>
            <a:ext cx="4395323" cy="2726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5804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90909C99-3A6A-178C-B275-6A4541012FC4}"/>
              </a:ext>
            </a:extLst>
          </p:cNvPr>
          <p:cNvSpPr txBox="1"/>
          <p:nvPr/>
        </p:nvSpPr>
        <p:spPr>
          <a:xfrm>
            <a:off x="2115859" y="282702"/>
            <a:ext cx="807099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200" b="1" dirty="0">
                <a:ea typeface="Verdana" panose="020B0604030504040204" pitchFamily="34" charset="0"/>
              </a:rPr>
              <a:t>Durum İzleme Teknolojileri ve Uygulamaları</a:t>
            </a:r>
          </a:p>
          <a:p>
            <a:pPr algn="ctr"/>
            <a:r>
              <a:rPr lang="tr-TR" sz="2600" b="1" dirty="0">
                <a:ea typeface="Verdana" panose="020B0604030504040204" pitchFamily="34" charset="0"/>
              </a:rPr>
              <a:t>Online Titreşim Takibi ve Online Yağ Partikül Ölçüm Cihazı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3C5F9963-3A6C-92C9-BCBB-38E3A267B8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6269" y="1240625"/>
            <a:ext cx="8412424" cy="554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41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90909C99-3A6A-178C-B275-6A4541012FC4}"/>
              </a:ext>
            </a:extLst>
          </p:cNvPr>
          <p:cNvSpPr txBox="1"/>
          <p:nvPr/>
        </p:nvSpPr>
        <p:spPr>
          <a:xfrm>
            <a:off x="2348871" y="282702"/>
            <a:ext cx="760496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200" b="1" dirty="0">
                <a:ea typeface="Verdana" panose="020B0604030504040204" pitchFamily="34" charset="0"/>
              </a:rPr>
              <a:t>Durum İzleme Teknolojileri ve Uygulamaları</a:t>
            </a:r>
          </a:p>
          <a:p>
            <a:pPr algn="ctr"/>
            <a:r>
              <a:rPr lang="tr-TR" sz="2600" b="1" dirty="0">
                <a:ea typeface="Verdana" panose="020B0604030504040204" pitchFamily="34" charset="0"/>
              </a:rPr>
              <a:t>İnsan Faktörü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E2147110-B50E-CD0A-2CFB-18316405F1CA}"/>
              </a:ext>
            </a:extLst>
          </p:cNvPr>
          <p:cNvSpPr txBox="1"/>
          <p:nvPr/>
        </p:nvSpPr>
        <p:spPr>
          <a:xfrm>
            <a:off x="7131538" y="2301746"/>
            <a:ext cx="46939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tr-TR" sz="2400" b="1" dirty="0">
                <a:solidFill>
                  <a:srgbClr val="169747"/>
                </a:solidFill>
              </a:rPr>
              <a:t>ÖLÇÜM DOĞRULUĞU</a:t>
            </a:r>
          </a:p>
          <a:p>
            <a:pPr algn="ctr"/>
            <a:endParaRPr lang="tr-TR" sz="2400" b="1" dirty="0">
              <a:solidFill>
                <a:srgbClr val="169747"/>
              </a:solidFill>
            </a:endParaRP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tr-TR" sz="2400" b="1" dirty="0">
                <a:solidFill>
                  <a:srgbClr val="169747"/>
                </a:solidFill>
              </a:rPr>
              <a:t>GÖRSEL KONTROLLER</a:t>
            </a:r>
          </a:p>
          <a:p>
            <a:pPr marL="342900" indent="-342900" algn="ctr">
              <a:buFont typeface="Wingdings" panose="05000000000000000000" pitchFamily="2" charset="2"/>
              <a:buChar char="v"/>
            </a:pPr>
            <a:endParaRPr lang="tr-TR" sz="2400" b="1" dirty="0">
              <a:solidFill>
                <a:srgbClr val="169747"/>
              </a:solidFill>
            </a:endParaRP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tr-TR" sz="2400" b="1" dirty="0">
                <a:solidFill>
                  <a:srgbClr val="169747"/>
                </a:solidFill>
              </a:rPr>
              <a:t>İŞİTSEL KONTROLLER</a:t>
            </a:r>
          </a:p>
          <a:p>
            <a:pPr algn="ctr"/>
            <a:endParaRPr lang="tr-TR" sz="2400" b="1" dirty="0">
              <a:solidFill>
                <a:srgbClr val="169747"/>
              </a:solidFill>
            </a:endParaRP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tr-TR" sz="2400" b="1" dirty="0">
                <a:solidFill>
                  <a:srgbClr val="169747"/>
                </a:solidFill>
              </a:rPr>
              <a:t>SAHADAKİ HİKAYENİN AKTARIMI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77CF54EB-6BAC-FFAD-F53F-64672F1D0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38" y="351722"/>
            <a:ext cx="6858000" cy="6858000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440578EE-BDC9-CBBD-10B9-7ABC52DD7B92}"/>
              </a:ext>
            </a:extLst>
          </p:cNvPr>
          <p:cNvSpPr txBox="1"/>
          <p:nvPr/>
        </p:nvSpPr>
        <p:spPr>
          <a:xfrm>
            <a:off x="7533060" y="6449035"/>
            <a:ext cx="4693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dirty="0"/>
              <a:t>Görsel Kaynak: </a:t>
            </a:r>
            <a:r>
              <a:rPr lang="tr-TR" sz="1400" dirty="0">
                <a:hlinkClick r:id="rId6"/>
              </a:rPr>
              <a:t>https://egitimgrafik.com/dedektif-png-resmi-2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1219135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218D8BB8-476E-7113-88E7-9D1AFFA31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3318" y="1150511"/>
            <a:ext cx="9428957" cy="5289253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90909C99-3A6A-178C-B275-6A4541012FC4}"/>
              </a:ext>
            </a:extLst>
          </p:cNvPr>
          <p:cNvSpPr txBox="1"/>
          <p:nvPr/>
        </p:nvSpPr>
        <p:spPr>
          <a:xfrm>
            <a:off x="3565046" y="282702"/>
            <a:ext cx="517263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200" b="1" dirty="0">
                <a:ea typeface="Verdana" panose="020B0604030504040204" pitchFamily="34" charset="0"/>
              </a:rPr>
              <a:t>Tesis İyileştirme Çalışmaları</a:t>
            </a:r>
          </a:p>
          <a:p>
            <a:pPr algn="ctr"/>
            <a:r>
              <a:rPr lang="tr-TR" sz="2600" b="1" dirty="0">
                <a:ea typeface="Verdana" panose="020B0604030504040204" pitchFamily="34" charset="0"/>
              </a:rPr>
              <a:t>Kompoze Gübre Üretim Tesisi - 2020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440578EE-BDC9-CBBD-10B9-7ABC52DD7B92}"/>
              </a:ext>
            </a:extLst>
          </p:cNvPr>
          <p:cNvSpPr txBox="1"/>
          <p:nvPr/>
        </p:nvSpPr>
        <p:spPr>
          <a:xfrm>
            <a:off x="7203439" y="6440709"/>
            <a:ext cx="5020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dirty="0"/>
              <a:t>Görsel Kaynak: </a:t>
            </a:r>
            <a:r>
              <a:rPr lang="tr-TR" sz="1400" dirty="0">
                <a:hlinkClick r:id="rId7"/>
              </a:rPr>
              <a:t>https://blog.vantagecircle.com/rules-for-teamwork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4206490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9A09AB69-5EBF-1528-2B31-1334AA232D1C}"/>
              </a:ext>
            </a:extLst>
          </p:cNvPr>
          <p:cNvSpPr txBox="1"/>
          <p:nvPr/>
        </p:nvSpPr>
        <p:spPr>
          <a:xfrm>
            <a:off x="0" y="1136549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/>
              <a:t>Kompoze Gübre Üretim Tesisinde 2020 Yılı Ağustos Ayında Başlayan Çalışmaların Duruşlara Etkisi</a:t>
            </a:r>
          </a:p>
        </p:txBody>
      </p:sp>
      <p:graphicFrame>
        <p:nvGraphicFramePr>
          <p:cNvPr id="2" name="Grafik 1">
            <a:extLst>
              <a:ext uri="{FF2B5EF4-FFF2-40B4-BE49-F238E27FC236}">
                <a16:creationId xmlns:a16="http://schemas.microsoft.com/office/drawing/2014/main" id="{37FE11E3-934D-AA76-48FF-65A07B1E41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3739963"/>
              </p:ext>
            </p:extLst>
          </p:nvPr>
        </p:nvGraphicFramePr>
        <p:xfrm>
          <a:off x="220051" y="1329723"/>
          <a:ext cx="11878430" cy="5251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Şekil 2">
            <a:extLst>
              <a:ext uri="{FF2B5EF4-FFF2-40B4-BE49-F238E27FC236}">
                <a16:creationId xmlns:a16="http://schemas.microsoft.com/office/drawing/2014/main" id="{87BEED57-C4B8-FFFE-EF15-184C2A329F0B}"/>
              </a:ext>
            </a:extLst>
          </p:cNvPr>
          <p:cNvSpPr/>
          <p:nvPr/>
        </p:nvSpPr>
        <p:spPr>
          <a:xfrm rot="4380000">
            <a:off x="5417044" y="143237"/>
            <a:ext cx="4608000" cy="6840000"/>
          </a:xfrm>
          <a:prstGeom prst="swooshArrow">
            <a:avLst>
              <a:gd name="adj1" fmla="val 16310"/>
              <a:gd name="adj2" fmla="val 31370"/>
            </a:avLst>
          </a:prstGeom>
          <a:solidFill>
            <a:srgbClr val="47D421"/>
          </a:solidFill>
          <a:ln>
            <a:noFill/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endParaRPr lang="tr-TR" dirty="0"/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F5097A08-9C8D-1674-4F1F-23C42A0282CD}"/>
              </a:ext>
            </a:extLst>
          </p:cNvPr>
          <p:cNvSpPr/>
          <p:nvPr/>
        </p:nvSpPr>
        <p:spPr>
          <a:xfrm>
            <a:off x="9173681" y="2036337"/>
            <a:ext cx="2649537" cy="830991"/>
          </a:xfrm>
          <a:prstGeom prst="rect">
            <a:avLst/>
          </a:prstGeom>
          <a:noFill/>
        </p:spPr>
        <p:txBody>
          <a:bodyPr wrap="square" lIns="91434" tIns="45717" rIns="91434" bIns="45717">
            <a:spAutoFit/>
          </a:bodyPr>
          <a:lstStyle/>
          <a:p>
            <a:pPr algn="ctr"/>
            <a:r>
              <a:rPr lang="tr-TR" sz="2400" b="1" dirty="0">
                <a:solidFill>
                  <a:srgbClr val="169747"/>
                </a:solidFill>
              </a:rPr>
              <a:t>%87,18 Daha Az Arızi Duruş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9B7D477F-0EE3-4BB3-7793-062490A8E361}"/>
              </a:ext>
            </a:extLst>
          </p:cNvPr>
          <p:cNvSpPr txBox="1"/>
          <p:nvPr/>
        </p:nvSpPr>
        <p:spPr>
          <a:xfrm>
            <a:off x="2387279" y="360000"/>
            <a:ext cx="75281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200" b="1" dirty="0">
                <a:ea typeface="Verdana" panose="020B0604030504040204" pitchFamily="34" charset="0"/>
              </a:rPr>
              <a:t>Doğru Uygulamaların Arızi Duruşlara Etkisi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76F443D2-A6D3-AC28-5714-8904D2EE0EDC}"/>
              </a:ext>
            </a:extLst>
          </p:cNvPr>
          <p:cNvSpPr txBox="1"/>
          <p:nvPr/>
        </p:nvSpPr>
        <p:spPr>
          <a:xfrm>
            <a:off x="402706" y="6420524"/>
            <a:ext cx="4573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dirty="0"/>
              <a:t>Not: 2019 Yılı Fan Duruşları 100 birim olarak kabul edilmiştir.</a:t>
            </a:r>
          </a:p>
        </p:txBody>
      </p:sp>
    </p:spTree>
    <p:extLst>
      <p:ext uri="{BB962C8B-B14F-4D97-AF65-F5344CB8AC3E}">
        <p14:creationId xmlns:p14="http://schemas.microsoft.com/office/powerpoint/2010/main" val="2694142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kişi içeren bir resim&#10;&#10;Açıklama otomatik olarak oluşturuldu">
            <a:extLst>
              <a:ext uri="{FF2B5EF4-FFF2-40B4-BE49-F238E27FC236}">
                <a16:creationId xmlns:a16="http://schemas.microsoft.com/office/drawing/2014/main" id="{9D5058D0-61CE-74F8-14E7-A84B74F9A2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2B033A88-BCDA-3E3F-D05C-F0A0369534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622" y="-1210963"/>
            <a:ext cx="3768755" cy="5326929"/>
          </a:xfrm>
          <a:prstGeom prst="rect">
            <a:avLst/>
          </a:prstGeom>
        </p:spPr>
      </p:pic>
      <p:sp>
        <p:nvSpPr>
          <p:cNvPr id="15" name="Metin kutusu 14">
            <a:extLst>
              <a:ext uri="{FF2B5EF4-FFF2-40B4-BE49-F238E27FC236}">
                <a16:creationId xmlns:a16="http://schemas.microsoft.com/office/drawing/2014/main" id="{C006C6F2-1D39-8A95-BEFE-E0BCCF925C5C}"/>
              </a:ext>
            </a:extLst>
          </p:cNvPr>
          <p:cNvSpPr txBox="1"/>
          <p:nvPr/>
        </p:nvSpPr>
        <p:spPr>
          <a:xfrm>
            <a:off x="566056" y="4115966"/>
            <a:ext cx="109162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dirty="0">
                <a:solidFill>
                  <a:schemeClr val="bg1"/>
                </a:solidFill>
              </a:rPr>
              <a:t>Tesis Güvenilirliğinde Kestirimci Bakım Uygulamaları ve Üretime Etkisi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FB23CC33-89A8-3232-2585-68D69CEDF5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015"/>
          <a:stretch/>
        </p:blipFill>
        <p:spPr>
          <a:xfrm>
            <a:off x="4202061" y="2535007"/>
            <a:ext cx="3644228" cy="118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902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9B7D477F-0EE3-4BB3-7793-062490A8E361}"/>
              </a:ext>
            </a:extLst>
          </p:cNvPr>
          <p:cNvSpPr txBox="1"/>
          <p:nvPr/>
        </p:nvSpPr>
        <p:spPr>
          <a:xfrm>
            <a:off x="1588972" y="360000"/>
            <a:ext cx="9374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200" b="1" dirty="0">
                <a:ea typeface="Verdana" panose="020B0604030504040204" pitchFamily="34" charset="0"/>
              </a:rPr>
              <a:t>Doğru Uygulamaların Kapasite Kullanım Oranına Etkisi</a:t>
            </a:r>
          </a:p>
        </p:txBody>
      </p:sp>
      <p:graphicFrame>
        <p:nvGraphicFramePr>
          <p:cNvPr id="11" name="Grafik 10">
            <a:extLst>
              <a:ext uri="{FF2B5EF4-FFF2-40B4-BE49-F238E27FC236}">
                <a16:creationId xmlns:a16="http://schemas.microsoft.com/office/drawing/2014/main" id="{E000E914-3CBD-E2ED-BB56-13403FDD52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1389781"/>
              </p:ext>
            </p:extLst>
          </p:nvPr>
        </p:nvGraphicFramePr>
        <p:xfrm>
          <a:off x="1178351" y="1234896"/>
          <a:ext cx="9520845" cy="5061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Dikdörtgen 12">
            <a:extLst>
              <a:ext uri="{FF2B5EF4-FFF2-40B4-BE49-F238E27FC236}">
                <a16:creationId xmlns:a16="http://schemas.microsoft.com/office/drawing/2014/main" id="{D5C182F4-97CF-0646-82AA-86DE1FD6BD99}"/>
              </a:ext>
            </a:extLst>
          </p:cNvPr>
          <p:cNvSpPr/>
          <p:nvPr/>
        </p:nvSpPr>
        <p:spPr>
          <a:xfrm>
            <a:off x="10419172" y="2125653"/>
            <a:ext cx="1679309" cy="1200323"/>
          </a:xfrm>
          <a:prstGeom prst="rect">
            <a:avLst/>
          </a:prstGeom>
          <a:noFill/>
        </p:spPr>
        <p:txBody>
          <a:bodyPr wrap="square" lIns="91434" tIns="45717" rIns="91434" bIns="45717">
            <a:spAutoFit/>
          </a:bodyPr>
          <a:lstStyle/>
          <a:p>
            <a:pPr algn="ctr"/>
            <a:r>
              <a:rPr lang="tr-TR" sz="2400" b="1" dirty="0">
                <a:solidFill>
                  <a:srgbClr val="169747"/>
                </a:solidFill>
              </a:rPr>
              <a:t>%23,5 Üretim Artışı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9409F4AD-69A6-4FD7-403D-A2F663948DDF}"/>
              </a:ext>
            </a:extLst>
          </p:cNvPr>
          <p:cNvSpPr txBox="1"/>
          <p:nvPr/>
        </p:nvSpPr>
        <p:spPr>
          <a:xfrm>
            <a:off x="573492" y="6420524"/>
            <a:ext cx="4232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dirty="0"/>
              <a:t>Not: 2019 Yılı üretimi 1000 birim olarak kabul edilmiştir.</a:t>
            </a:r>
          </a:p>
        </p:txBody>
      </p:sp>
    </p:spTree>
    <p:extLst>
      <p:ext uri="{BB962C8B-B14F-4D97-AF65-F5344CB8AC3E}">
        <p14:creationId xmlns:p14="http://schemas.microsoft.com/office/powerpoint/2010/main" val="3565682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07BA0C1B-1A29-95B3-E0D2-3000A221BE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0602" y="1315444"/>
            <a:ext cx="8688475" cy="4955146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488C5E7A-E457-FE22-EC09-72411C7354B2}"/>
              </a:ext>
            </a:extLst>
          </p:cNvPr>
          <p:cNvSpPr txBox="1"/>
          <p:nvPr/>
        </p:nvSpPr>
        <p:spPr>
          <a:xfrm>
            <a:off x="9506647" y="6476545"/>
            <a:ext cx="2711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dirty="0"/>
              <a:t>Görsel Kaynak: depositphotos.com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90909C99-3A6A-178C-B275-6A4541012FC4}"/>
              </a:ext>
            </a:extLst>
          </p:cNvPr>
          <p:cNvSpPr txBox="1"/>
          <p:nvPr/>
        </p:nvSpPr>
        <p:spPr>
          <a:xfrm>
            <a:off x="2271305" y="282702"/>
            <a:ext cx="77600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200" b="1" dirty="0">
                <a:ea typeface="Verdana" panose="020B0604030504040204" pitchFamily="34" charset="0"/>
              </a:rPr>
              <a:t>Tesis Çalışırken Güvenilirlik Sistem Kurulumu</a:t>
            </a:r>
          </a:p>
        </p:txBody>
      </p:sp>
    </p:spTree>
    <p:extLst>
      <p:ext uri="{BB962C8B-B14F-4D97-AF65-F5344CB8AC3E}">
        <p14:creationId xmlns:p14="http://schemas.microsoft.com/office/powerpoint/2010/main" val="15897673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 descr="metin, kişi, kask içeren bir resim&#10;&#10;Açıklama otomatik olarak oluşturuldu">
            <a:extLst>
              <a:ext uri="{FF2B5EF4-FFF2-40B4-BE49-F238E27FC236}">
                <a16:creationId xmlns:a16="http://schemas.microsoft.com/office/drawing/2014/main" id="{BC3E2CC6-6E8D-A747-D2F5-6FDBFAA025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06525AE6-99F1-9EC7-5DEF-5CF00262D1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2533" y="208864"/>
            <a:ext cx="1354095" cy="47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71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C3215BF3-A1A6-B85D-4C08-6A7750EB4D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85"/>
          <a:stretch/>
        </p:blipFill>
        <p:spPr>
          <a:xfrm>
            <a:off x="2015316" y="147355"/>
            <a:ext cx="7620000" cy="6255513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54" name="Metin kutusu 53">
            <a:extLst>
              <a:ext uri="{FF2B5EF4-FFF2-40B4-BE49-F238E27FC236}">
                <a16:creationId xmlns:a16="http://schemas.microsoft.com/office/drawing/2014/main" id="{16CC9F9A-28C0-DA98-B445-3593D4DABC71}"/>
              </a:ext>
            </a:extLst>
          </p:cNvPr>
          <p:cNvSpPr txBox="1"/>
          <p:nvPr/>
        </p:nvSpPr>
        <p:spPr>
          <a:xfrm>
            <a:off x="5322363" y="282702"/>
            <a:ext cx="1658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200" b="1" dirty="0">
                <a:ea typeface="Verdana" panose="020B0604030504040204" pitchFamily="34" charset="0"/>
              </a:rPr>
              <a:t>Hedefler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D356AE34-DB1A-D6DB-D679-1C66FC17DDC1}"/>
              </a:ext>
            </a:extLst>
          </p:cNvPr>
          <p:cNvSpPr txBox="1"/>
          <p:nvPr/>
        </p:nvSpPr>
        <p:spPr>
          <a:xfrm>
            <a:off x="8415549" y="6402868"/>
            <a:ext cx="3741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dirty="0"/>
              <a:t>Görsel Kaynak: </a:t>
            </a:r>
            <a:r>
              <a:rPr lang="tr-TR" sz="1400" dirty="0">
                <a:hlinkClick r:id="rId6"/>
              </a:rPr>
              <a:t>https://manpoweroutsource.com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3182719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grpSp>
        <p:nvGrpSpPr>
          <p:cNvPr id="56" name="Grup 55">
            <a:extLst>
              <a:ext uri="{FF2B5EF4-FFF2-40B4-BE49-F238E27FC236}">
                <a16:creationId xmlns:a16="http://schemas.microsoft.com/office/drawing/2014/main" id="{A61029BE-7C09-A864-557D-A29C4C07541D}"/>
              </a:ext>
            </a:extLst>
          </p:cNvPr>
          <p:cNvGrpSpPr/>
          <p:nvPr/>
        </p:nvGrpSpPr>
        <p:grpSpPr>
          <a:xfrm>
            <a:off x="1932343" y="1029733"/>
            <a:ext cx="9231686" cy="5429029"/>
            <a:chOff x="1186723" y="1310472"/>
            <a:chExt cx="9231686" cy="5429029"/>
          </a:xfrm>
        </p:grpSpPr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493A1149-5253-DA12-4102-55BE60434F56}"/>
                </a:ext>
              </a:extLst>
            </p:cNvPr>
            <p:cNvSpPr/>
            <p:nvPr/>
          </p:nvSpPr>
          <p:spPr>
            <a:xfrm>
              <a:off x="1200013" y="1310473"/>
              <a:ext cx="1656000" cy="79200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 w="9525">
              <a:noFill/>
            </a:ln>
            <a:effectLst>
              <a:softEdge rad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+mn-cs"/>
                </a:rPr>
                <a:t>Hazırlık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+mn-cs"/>
                </a:rPr>
                <a:t>Süreci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158C49DD-D631-3BE9-C43F-2F2255D29559}"/>
                </a:ext>
              </a:extLst>
            </p:cNvPr>
            <p:cNvSpPr/>
            <p:nvPr/>
          </p:nvSpPr>
          <p:spPr>
            <a:xfrm>
              <a:off x="6202843" y="1310472"/>
              <a:ext cx="1656000" cy="792000"/>
            </a:xfrm>
            <a:prstGeom prst="rect">
              <a:avLst/>
            </a:prstGeom>
            <a:solidFill>
              <a:srgbClr val="00B050"/>
            </a:solidFill>
            <a:ln w="952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+mn-cs"/>
                </a:rPr>
                <a:t>Güvenilirlik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+mn-cs"/>
                </a:rPr>
                <a:t>Stratejisi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11" name="Rectangle 12">
              <a:extLst>
                <a:ext uri="{FF2B5EF4-FFF2-40B4-BE49-F238E27FC236}">
                  <a16:creationId xmlns:a16="http://schemas.microsoft.com/office/drawing/2014/main" id="{7F4058E4-480F-3D11-A434-A867C05C1EF0}"/>
                </a:ext>
              </a:extLst>
            </p:cNvPr>
            <p:cNvSpPr/>
            <p:nvPr/>
          </p:nvSpPr>
          <p:spPr>
            <a:xfrm>
              <a:off x="8762409" y="1326642"/>
              <a:ext cx="1656000" cy="792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</a:ln>
            <a:effectLst>
              <a:softEdge rad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+mn-cs"/>
                </a:rPr>
                <a:t>Hassas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+mn-cs"/>
                </a:rPr>
                <a:t>Bakım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+mn-cs"/>
                </a:rPr>
                <a:t>ve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+mn-cs"/>
                </a:rPr>
                <a:t>İşletim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12" name="Rectangle 13">
              <a:extLst>
                <a:ext uri="{FF2B5EF4-FFF2-40B4-BE49-F238E27FC236}">
                  <a16:creationId xmlns:a16="http://schemas.microsoft.com/office/drawing/2014/main" id="{E4BB2B49-6E9D-98D1-27E1-9C91B1E9B31A}"/>
                </a:ext>
              </a:extLst>
            </p:cNvPr>
            <p:cNvSpPr/>
            <p:nvPr/>
          </p:nvSpPr>
          <p:spPr>
            <a:xfrm>
              <a:off x="3709852" y="1326637"/>
              <a:ext cx="1656000" cy="792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</a:ln>
            <a:effectLst>
              <a:outerShdw blurRad="50800" dist="25400" dir="5400000" algn="ctr" rotWithShape="0">
                <a:schemeClr val="accent6">
                  <a:lumMod val="20000"/>
                  <a:lumOff val="80000"/>
                  <a:alpha val="12000"/>
                </a:scheme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+mn-cs"/>
                </a:rPr>
                <a:t>Varlık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+mn-cs"/>
                </a:rPr>
                <a:t>Güvenilirliği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13" name="Rectangle 14">
              <a:extLst>
                <a:ext uri="{FF2B5EF4-FFF2-40B4-BE49-F238E27FC236}">
                  <a16:creationId xmlns:a16="http://schemas.microsoft.com/office/drawing/2014/main" id="{68EBD9D5-81A5-45DC-D2E0-9EC003E14C8A}"/>
                </a:ext>
              </a:extLst>
            </p:cNvPr>
            <p:cNvSpPr/>
            <p:nvPr/>
          </p:nvSpPr>
          <p:spPr>
            <a:xfrm>
              <a:off x="1186723" y="2365620"/>
              <a:ext cx="1656000" cy="360000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 w="9525">
              <a:noFill/>
            </a:ln>
            <a:effectLst>
              <a:softEdge rad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sz="1400" b="1" dirty="0">
                  <a:solidFill>
                    <a:prstClr val="white"/>
                  </a:solidFill>
                  <a:latin typeface="Rockwell" panose="02060603020205020403"/>
                </a:rPr>
                <a:t>Hedefi Belirle.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tr-TR" sz="1400" b="1" dirty="0">
                <a:solidFill>
                  <a:prstClr val="white"/>
                </a:solidFill>
                <a:latin typeface="Rockwell" panose="02060603020205020403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sz="1400" b="1" dirty="0">
                  <a:solidFill>
                    <a:prstClr val="white"/>
                  </a:solidFill>
                  <a:latin typeface="Rockwell" panose="02060603020205020403"/>
                </a:rPr>
                <a:t>Sınırları Çiz.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tr-TR" sz="1400" b="1" dirty="0">
                <a:solidFill>
                  <a:prstClr val="white"/>
                </a:solidFill>
                <a:latin typeface="Rockwell" panose="02060603020205020403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sz="1400" b="1" dirty="0">
                  <a:solidFill>
                    <a:prstClr val="white"/>
                  </a:solidFill>
                  <a:latin typeface="Rockwell" panose="02060603020205020403"/>
                </a:rPr>
                <a:t>Yönetimi Oluştur.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tr-TR" sz="1400" b="1" dirty="0">
                <a:solidFill>
                  <a:prstClr val="white"/>
                </a:solidFill>
                <a:latin typeface="Rockwell" panose="02060603020205020403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sz="1400" b="1" dirty="0">
                  <a:solidFill>
                    <a:prstClr val="white"/>
                  </a:solidFill>
                  <a:latin typeface="Rockwell" panose="02060603020205020403"/>
                </a:rPr>
                <a:t>Kadro İhtiyacını Planla.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tr-TR" sz="1400" b="1" dirty="0">
                <a:solidFill>
                  <a:prstClr val="white"/>
                </a:solidFill>
                <a:latin typeface="Rockwell" panose="02060603020205020403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sz="1400" b="1" dirty="0">
                  <a:solidFill>
                    <a:prstClr val="white"/>
                  </a:solidFill>
                  <a:latin typeface="Rockwell" panose="02060603020205020403"/>
                </a:rPr>
                <a:t>Eğitim Planı Yap.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+mn-cs"/>
                </a:rPr>
                <a:t>Kültürü Oluştur.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17" name="Rectangle 21">
              <a:extLst>
                <a:ext uri="{FF2B5EF4-FFF2-40B4-BE49-F238E27FC236}">
                  <a16:creationId xmlns:a16="http://schemas.microsoft.com/office/drawing/2014/main" id="{AF2D330A-D640-96EC-C712-C40D725C28AF}"/>
                </a:ext>
              </a:extLst>
            </p:cNvPr>
            <p:cNvSpPr/>
            <p:nvPr/>
          </p:nvSpPr>
          <p:spPr>
            <a:xfrm>
              <a:off x="3709852" y="2351268"/>
              <a:ext cx="1656000" cy="3600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</a:ln>
            <a:effectLst>
              <a:outerShdw blurRad="50800" dist="25400" dir="5400000" algn="ctr" rotWithShape="0">
                <a:schemeClr val="accent6">
                  <a:lumMod val="20000"/>
                  <a:lumOff val="80000"/>
                  <a:alpha val="12000"/>
                </a:scheme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sz="1400" b="1" dirty="0">
                  <a:solidFill>
                    <a:prstClr val="white"/>
                  </a:solidFill>
                  <a:latin typeface="Rockwell" panose="02060603020205020403"/>
                </a:rPr>
                <a:t>Varlık Listeni Oluştur.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+mn-cs"/>
                </a:rPr>
                <a:t>Kritiklik Analizlerini Yap.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+mn-cs"/>
                </a:rPr>
                <a:t>Arıza Mod ve Etki Analizlerini Yap.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tr-TR" sz="1400" b="1" dirty="0">
                <a:solidFill>
                  <a:prstClr val="white"/>
                </a:solidFill>
                <a:latin typeface="Rockwell" panose="02060603020205020403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+mn-cs"/>
                </a:rPr>
                <a:t>Arıza </a:t>
              </a:r>
              <a:r>
                <a:rPr lang="tr-TR" sz="1400" b="1" dirty="0">
                  <a:solidFill>
                    <a:prstClr val="white"/>
                  </a:solidFill>
                  <a:latin typeface="Rockwell" panose="02060603020205020403"/>
                </a:rPr>
                <a:t>Olası </a:t>
              </a:r>
              <a:r>
                <a:rPr kumimoji="0" lang="tr-T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+mn-cs"/>
                </a:rPr>
                <a:t>Kök-Neden Eliminasyonu Yap. 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20" name="Rectangle 25">
              <a:extLst>
                <a:ext uri="{FF2B5EF4-FFF2-40B4-BE49-F238E27FC236}">
                  <a16:creationId xmlns:a16="http://schemas.microsoft.com/office/drawing/2014/main" id="{8F5E835B-3830-1B2E-2BEF-360BE28488BB}"/>
                </a:ext>
              </a:extLst>
            </p:cNvPr>
            <p:cNvSpPr/>
            <p:nvPr/>
          </p:nvSpPr>
          <p:spPr>
            <a:xfrm>
              <a:off x="6202843" y="2365620"/>
              <a:ext cx="1656000" cy="3600000"/>
            </a:xfrm>
            <a:prstGeom prst="rect">
              <a:avLst/>
            </a:prstGeom>
            <a:solidFill>
              <a:srgbClr val="00B050"/>
            </a:solidFill>
            <a:ln w="952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+mn-cs"/>
                </a:rPr>
                <a:t>Kritikliğe ve </a:t>
              </a:r>
              <a:endParaRPr lang="tr-TR" sz="1400" b="1" dirty="0">
                <a:solidFill>
                  <a:prstClr val="white"/>
                </a:solidFill>
                <a:latin typeface="Rockwell" panose="02060603020205020403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+mn-cs"/>
                </a:rPr>
                <a:t>Maliy</a:t>
              </a:r>
              <a:r>
                <a:rPr lang="tr-TR" sz="1400" b="1" dirty="0">
                  <a:solidFill>
                    <a:prstClr val="white"/>
                  </a:solidFill>
                  <a:latin typeface="Rockwell" panose="02060603020205020403"/>
                </a:rPr>
                <a:t>etlere Göre Ekipman Bazlı </a:t>
              </a:r>
              <a:r>
                <a:rPr kumimoji="0" lang="tr-T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+mn-cs"/>
                </a:rPr>
                <a:t>Kontrol ve Bakım Stratejini Belirle.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tr-TR" sz="1400" b="1" dirty="0">
                <a:solidFill>
                  <a:prstClr val="white"/>
                </a:solidFill>
                <a:latin typeface="Rockwell" panose="02060603020205020403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+mn-cs"/>
                </a:rPr>
                <a:t>Stratejileri Sürekli Güncel Tut.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27" name="Rectangle 33">
              <a:extLst>
                <a:ext uri="{FF2B5EF4-FFF2-40B4-BE49-F238E27FC236}">
                  <a16:creationId xmlns:a16="http://schemas.microsoft.com/office/drawing/2014/main" id="{B847B0AE-856B-AF19-ADB9-D8F60DD2B50C}"/>
                </a:ext>
              </a:extLst>
            </p:cNvPr>
            <p:cNvSpPr/>
            <p:nvPr/>
          </p:nvSpPr>
          <p:spPr>
            <a:xfrm>
              <a:off x="8762409" y="2351268"/>
              <a:ext cx="1656000" cy="3600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</a:ln>
            <a:effectLst>
              <a:softEdge rad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+mn-cs"/>
                </a:rPr>
                <a:t>Doğru </a:t>
              </a:r>
              <a:r>
                <a:rPr kumimoji="0" lang="tr-TR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+mn-cs"/>
                </a:rPr>
                <a:t>Satınalma</a:t>
              </a:r>
              <a:r>
                <a:rPr kumimoji="0" lang="tr-T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+mn-cs"/>
                </a:rPr>
                <a:t> /Tasarım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+mn-cs"/>
                </a:rPr>
                <a:t>Mükemmel Hizalama, Yağlama,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sz="1400" b="1" dirty="0">
                  <a:solidFill>
                    <a:prstClr val="white"/>
                  </a:solidFill>
                  <a:latin typeface="Rockwell" panose="02060603020205020403"/>
                </a:rPr>
                <a:t>Montaj,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+mn-cs"/>
                </a:rPr>
                <a:t>İşletme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tr-TR" sz="1400" b="1" noProof="0" dirty="0">
                <a:solidFill>
                  <a:prstClr val="white"/>
                </a:solidFill>
                <a:latin typeface="Rockwell" panose="02060603020205020403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400" b="1" i="0" u="none" strike="noStrike" kern="120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+mn-cs"/>
                </a:rPr>
                <a:t>Sahadan Kesintisiz </a:t>
              </a:r>
              <a:r>
                <a:rPr lang="tr-TR" sz="1400" b="1" dirty="0">
                  <a:solidFill>
                    <a:prstClr val="white"/>
                  </a:solidFill>
                  <a:latin typeface="Rockwell" panose="02060603020205020403"/>
                </a:rPr>
                <a:t>Veri İletimi (Sistem Geri Besleme)</a:t>
              </a:r>
              <a:r>
                <a:rPr kumimoji="0" lang="tr-T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47" name="Right Arrow 10">
              <a:extLst>
                <a:ext uri="{FF2B5EF4-FFF2-40B4-BE49-F238E27FC236}">
                  <a16:creationId xmlns:a16="http://schemas.microsoft.com/office/drawing/2014/main" id="{4918B0A6-FE61-14A6-AA41-682B4C519F9F}"/>
                </a:ext>
              </a:extLst>
            </p:cNvPr>
            <p:cNvSpPr/>
            <p:nvPr/>
          </p:nvSpPr>
          <p:spPr>
            <a:xfrm>
              <a:off x="2968023" y="1536819"/>
              <a:ext cx="672134" cy="355855"/>
            </a:xfrm>
            <a:prstGeom prst="rightArrow">
              <a:avLst/>
            </a:prstGeom>
            <a:solidFill>
              <a:srgbClr val="00B05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8" name="Bent Arrow 15">
              <a:extLst>
                <a:ext uri="{FF2B5EF4-FFF2-40B4-BE49-F238E27FC236}">
                  <a16:creationId xmlns:a16="http://schemas.microsoft.com/office/drawing/2014/main" id="{B0D063C3-415E-7FE0-3411-4B05D414C310}"/>
                </a:ext>
              </a:extLst>
            </p:cNvPr>
            <p:cNvSpPr/>
            <p:nvPr/>
          </p:nvSpPr>
          <p:spPr>
            <a:xfrm rot="10800000">
              <a:off x="9430150" y="6050556"/>
              <a:ext cx="432000" cy="432000"/>
            </a:xfrm>
            <a:prstGeom prst="bentArrow">
              <a:avLst/>
            </a:prstGeom>
            <a:solidFill>
              <a:srgbClr val="00B05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9" name="Bent Arrow 61">
              <a:extLst>
                <a:ext uri="{FF2B5EF4-FFF2-40B4-BE49-F238E27FC236}">
                  <a16:creationId xmlns:a16="http://schemas.microsoft.com/office/drawing/2014/main" id="{59F529D3-99F1-FAAA-4203-AA00AF7AE36D}"/>
                </a:ext>
              </a:extLst>
            </p:cNvPr>
            <p:cNvSpPr/>
            <p:nvPr/>
          </p:nvSpPr>
          <p:spPr>
            <a:xfrm rot="16200000">
              <a:off x="1818833" y="6028096"/>
              <a:ext cx="432000" cy="432000"/>
            </a:xfrm>
            <a:prstGeom prst="bentArrow">
              <a:avLst/>
            </a:prstGeom>
            <a:solidFill>
              <a:srgbClr val="00B05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0" name="Rectangle 62">
              <a:extLst>
                <a:ext uri="{FF2B5EF4-FFF2-40B4-BE49-F238E27FC236}">
                  <a16:creationId xmlns:a16="http://schemas.microsoft.com/office/drawing/2014/main" id="{B173C00F-2AB6-C8F3-FA09-40F2677DF08C}"/>
                </a:ext>
              </a:extLst>
            </p:cNvPr>
            <p:cNvSpPr/>
            <p:nvPr/>
          </p:nvSpPr>
          <p:spPr>
            <a:xfrm>
              <a:off x="2359182" y="6183895"/>
              <a:ext cx="6966080" cy="555606"/>
            </a:xfrm>
            <a:prstGeom prst="rect">
              <a:avLst/>
            </a:prstGeom>
            <a:solidFill>
              <a:srgbClr val="00B050"/>
            </a:solidFill>
            <a:ln w="9525">
              <a:noFill/>
            </a:ln>
            <a:effectLst>
              <a:outerShdw blurRad="50800" dist="25400" dir="5400000" algn="ctr" rotWithShape="0">
                <a:schemeClr val="accent6">
                  <a:lumMod val="20000"/>
                  <a:lumOff val="80000"/>
                  <a:alpha val="12000"/>
                </a:scheme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 dirty="0" err="1">
                  <a:solidFill>
                    <a:prstClr val="white"/>
                  </a:solidFill>
                  <a:latin typeface="Rockwell" panose="02060603020205020403"/>
                </a:rPr>
                <a:t>Sürekli</a:t>
              </a:r>
              <a:r>
                <a:rPr lang="en-US" sz="1400" b="1" dirty="0">
                  <a:solidFill>
                    <a:prstClr val="white"/>
                  </a:solidFill>
                  <a:latin typeface="Rockwell" panose="02060603020205020403"/>
                </a:rPr>
                <a:t> </a:t>
              </a:r>
              <a:r>
                <a:rPr lang="en-US" sz="1400" b="1" dirty="0" err="1">
                  <a:solidFill>
                    <a:prstClr val="white"/>
                  </a:solidFill>
                  <a:latin typeface="Rockwell" panose="02060603020205020403"/>
                </a:rPr>
                <a:t>İyileştirme</a:t>
              </a:r>
              <a:endParaRPr lang="en-US" sz="1400" b="1" dirty="0">
                <a:solidFill>
                  <a:prstClr val="white"/>
                </a:solidFill>
                <a:latin typeface="Rockwell" panose="02060603020205020403"/>
              </a:endParaRPr>
            </a:p>
          </p:txBody>
        </p:sp>
        <p:sp>
          <p:nvSpPr>
            <p:cNvPr id="51" name="Right Arrow 10">
              <a:extLst>
                <a:ext uri="{FF2B5EF4-FFF2-40B4-BE49-F238E27FC236}">
                  <a16:creationId xmlns:a16="http://schemas.microsoft.com/office/drawing/2014/main" id="{7567E566-0612-2CD9-5C4F-ABBD503A07A5}"/>
                </a:ext>
              </a:extLst>
            </p:cNvPr>
            <p:cNvSpPr/>
            <p:nvPr/>
          </p:nvSpPr>
          <p:spPr>
            <a:xfrm>
              <a:off x="5461858" y="1544709"/>
              <a:ext cx="672134" cy="355855"/>
            </a:xfrm>
            <a:prstGeom prst="rightArrow">
              <a:avLst/>
            </a:prstGeom>
            <a:solidFill>
              <a:srgbClr val="00B05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2" name="Right Arrow 10">
              <a:extLst>
                <a:ext uri="{FF2B5EF4-FFF2-40B4-BE49-F238E27FC236}">
                  <a16:creationId xmlns:a16="http://schemas.microsoft.com/office/drawing/2014/main" id="{C174C5E2-0361-885B-5AB8-CC1EF86B25A9}"/>
                </a:ext>
              </a:extLst>
            </p:cNvPr>
            <p:cNvSpPr/>
            <p:nvPr/>
          </p:nvSpPr>
          <p:spPr>
            <a:xfrm>
              <a:off x="7955705" y="1535940"/>
              <a:ext cx="672134" cy="355855"/>
            </a:xfrm>
            <a:prstGeom prst="rightArrow">
              <a:avLst/>
            </a:prstGeom>
            <a:solidFill>
              <a:srgbClr val="00B05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</p:grpSp>
      <p:sp>
        <p:nvSpPr>
          <p:cNvPr id="54" name="Metin kutusu 53">
            <a:extLst>
              <a:ext uri="{FF2B5EF4-FFF2-40B4-BE49-F238E27FC236}">
                <a16:creationId xmlns:a16="http://schemas.microsoft.com/office/drawing/2014/main" id="{16CC9F9A-28C0-DA98-B445-3593D4DABC71}"/>
              </a:ext>
            </a:extLst>
          </p:cNvPr>
          <p:cNvSpPr txBox="1"/>
          <p:nvPr/>
        </p:nvSpPr>
        <p:spPr>
          <a:xfrm>
            <a:off x="4085350" y="282702"/>
            <a:ext cx="4132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200" b="1" dirty="0">
                <a:ea typeface="Verdana" panose="020B0604030504040204" pitchFamily="34" charset="0"/>
              </a:rPr>
              <a:t>Güvenilirlik Yol Haritası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2F6AC1D9-22E3-AAFF-81C6-ED3FCA53B3B8}"/>
              </a:ext>
            </a:extLst>
          </p:cNvPr>
          <p:cNvSpPr txBox="1"/>
          <p:nvPr/>
        </p:nvSpPr>
        <p:spPr>
          <a:xfrm>
            <a:off x="8283711" y="6458762"/>
            <a:ext cx="38147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dirty="0"/>
              <a:t>Kaynak: </a:t>
            </a:r>
            <a:r>
              <a:rPr lang="tr-TR" sz="1400" dirty="0" err="1"/>
              <a:t>Jason</a:t>
            </a:r>
            <a:r>
              <a:rPr lang="tr-TR" sz="1400" dirty="0"/>
              <a:t> </a:t>
            </a:r>
            <a:r>
              <a:rPr lang="tr-TR" sz="1400" dirty="0" err="1"/>
              <a:t>Tranter</a:t>
            </a:r>
            <a:r>
              <a:rPr lang="tr-TR" sz="1400" dirty="0"/>
              <a:t>, </a:t>
            </a:r>
            <a:r>
              <a:rPr lang="tr-TR" sz="1400" dirty="0" err="1"/>
              <a:t>The</a:t>
            </a:r>
            <a:r>
              <a:rPr lang="tr-TR" sz="1400" dirty="0"/>
              <a:t> </a:t>
            </a:r>
            <a:r>
              <a:rPr lang="tr-TR" sz="1400" dirty="0" err="1"/>
              <a:t>RoadMap</a:t>
            </a:r>
            <a:r>
              <a:rPr lang="tr-TR" sz="1400" dirty="0"/>
              <a:t> </a:t>
            </a:r>
            <a:r>
              <a:rPr lang="tr-TR" sz="1400" dirty="0" err="1"/>
              <a:t>to</a:t>
            </a:r>
            <a:r>
              <a:rPr lang="tr-TR" sz="1400" dirty="0"/>
              <a:t> </a:t>
            </a:r>
            <a:r>
              <a:rPr lang="tr-TR" sz="1400" dirty="0" err="1"/>
              <a:t>Reliability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329270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54" name="Metin kutusu 53">
            <a:extLst>
              <a:ext uri="{FF2B5EF4-FFF2-40B4-BE49-F238E27FC236}">
                <a16:creationId xmlns:a16="http://schemas.microsoft.com/office/drawing/2014/main" id="{16CC9F9A-28C0-DA98-B445-3593D4DABC71}"/>
              </a:ext>
            </a:extLst>
          </p:cNvPr>
          <p:cNvSpPr txBox="1"/>
          <p:nvPr/>
        </p:nvSpPr>
        <p:spPr>
          <a:xfrm>
            <a:off x="4945371" y="282702"/>
            <a:ext cx="24120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200" b="1" dirty="0">
                <a:ea typeface="Verdana" panose="020B0604030504040204" pitchFamily="34" charset="0"/>
              </a:rPr>
              <a:t>Yalın 6 Sigma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D356AE34-DB1A-D6DB-D679-1C66FC17DDC1}"/>
              </a:ext>
            </a:extLst>
          </p:cNvPr>
          <p:cNvSpPr txBox="1"/>
          <p:nvPr/>
        </p:nvSpPr>
        <p:spPr>
          <a:xfrm>
            <a:off x="7357378" y="6353064"/>
            <a:ext cx="4844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/>
              <a:t>Görsel Kaynak: </a:t>
            </a:r>
            <a:r>
              <a:rPr lang="tr-TR" sz="1400" dirty="0">
                <a:hlinkClick r:id="rId5"/>
              </a:rPr>
              <a:t>https://spac.com.tr/cozumlerimiz/yalin-6-sigma</a:t>
            </a:r>
            <a:endParaRPr lang="tr-TR" sz="1400" dirty="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1D2714D4-FF43-05B4-A0BC-50EF48652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5874" y="801712"/>
            <a:ext cx="4191000" cy="4191000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AF58E043-3591-7F9B-43D7-E8E22F379E68}"/>
              </a:ext>
            </a:extLst>
          </p:cNvPr>
          <p:cNvSpPr txBox="1"/>
          <p:nvPr/>
        </p:nvSpPr>
        <p:spPr>
          <a:xfrm>
            <a:off x="514145" y="5010675"/>
            <a:ext cx="11274458" cy="126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tr-TR" sz="2400" dirty="0"/>
              <a:t>Eğer bir şeyi ölçmezseniz, onu anlayamazsınız. Anlayamazsanız, kontrol edemezsiniz. Kontrol edemezseniz, iyileştiremezsiniz.																H. James Harrington</a:t>
            </a:r>
          </a:p>
        </p:txBody>
      </p:sp>
    </p:spTree>
    <p:extLst>
      <p:ext uri="{BB962C8B-B14F-4D97-AF65-F5344CB8AC3E}">
        <p14:creationId xmlns:p14="http://schemas.microsoft.com/office/powerpoint/2010/main" val="2766741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9A09AB69-5EBF-1528-2B31-1334AA232D1C}"/>
              </a:ext>
            </a:extLst>
          </p:cNvPr>
          <p:cNvSpPr txBox="1"/>
          <p:nvPr/>
        </p:nvSpPr>
        <p:spPr>
          <a:xfrm>
            <a:off x="6979292" y="1536174"/>
            <a:ext cx="483650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/>
              <a:t>Yapılan bazı araştırmalara göre </a:t>
            </a:r>
            <a:r>
              <a:rPr lang="tr-TR" sz="2400" b="1" dirty="0"/>
              <a:t>Güvenilirlik Sistemi </a:t>
            </a:r>
            <a:r>
              <a:rPr lang="tr-TR" sz="2400" dirty="0"/>
              <a:t>kurulumu amacıyla yola çıkan firmaların </a:t>
            </a:r>
            <a:r>
              <a:rPr lang="tr-TR" sz="13600" b="1" dirty="0">
                <a:solidFill>
                  <a:srgbClr val="FF0000"/>
                </a:solidFill>
              </a:rPr>
              <a:t>%70</a:t>
            </a:r>
            <a:r>
              <a:rPr lang="tr-TR" sz="2400" b="1" dirty="0"/>
              <a:t>’i</a:t>
            </a:r>
            <a:r>
              <a:rPr lang="tr-TR" sz="13600" b="1" dirty="0"/>
              <a:t> </a:t>
            </a:r>
          </a:p>
          <a:p>
            <a:pPr algn="ctr"/>
            <a:r>
              <a:rPr lang="tr-TR" sz="2400" dirty="0"/>
              <a:t>beklediği çıktıları elde edememektedir.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82D37B57-5B28-5597-8BB9-D8F05A3E1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212" y="1359285"/>
            <a:ext cx="6759080" cy="4503237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D2929892-D4BE-8822-651E-F40379B662D7}"/>
              </a:ext>
            </a:extLst>
          </p:cNvPr>
          <p:cNvSpPr txBox="1"/>
          <p:nvPr/>
        </p:nvSpPr>
        <p:spPr>
          <a:xfrm>
            <a:off x="0" y="615699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dirty="0"/>
              <a:t>Kaynak 1: </a:t>
            </a:r>
            <a:r>
              <a:rPr lang="tr-TR" sz="1400" dirty="0">
                <a:hlinkClick r:id="rId6"/>
              </a:rPr>
              <a:t>https://www.getmaintainx.com/blog/the-reasons-reliability-centered-maintenance-programs-fail/</a:t>
            </a:r>
            <a:endParaRPr lang="tr-TR" sz="1400" dirty="0"/>
          </a:p>
          <a:p>
            <a:r>
              <a:rPr lang="tr-TR" sz="1400" dirty="0"/>
              <a:t>Kaynak 2: </a:t>
            </a:r>
            <a:r>
              <a:rPr lang="tr-TR" sz="1400" dirty="0">
                <a:hlinkClick r:id="rId7"/>
              </a:rPr>
              <a:t>https://www.reliableplant.com/Read/31274/implementing-rcm-obstacles</a:t>
            </a:r>
            <a:r>
              <a:rPr lang="tr-TR" sz="1400" dirty="0"/>
              <a:t> 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74BDDECA-48A1-D091-4F29-978E86CDA5CC}"/>
              </a:ext>
            </a:extLst>
          </p:cNvPr>
          <p:cNvSpPr txBox="1"/>
          <p:nvPr/>
        </p:nvSpPr>
        <p:spPr>
          <a:xfrm>
            <a:off x="3752931" y="360000"/>
            <a:ext cx="47756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tr-TR"/>
            </a:defPPr>
            <a:lvl1pPr algn="ctr">
              <a:defRPr sz="3200" b="1">
                <a:ea typeface="Verdana" panose="020B0604030504040204" pitchFamily="34" charset="0"/>
              </a:defRPr>
            </a:lvl1pPr>
          </a:lstStyle>
          <a:p>
            <a:r>
              <a:rPr lang="tr-TR" dirty="0"/>
              <a:t>Başarı Mı ? Başarısızlık Mı?</a:t>
            </a:r>
          </a:p>
        </p:txBody>
      </p:sp>
    </p:spTree>
    <p:extLst>
      <p:ext uri="{BB962C8B-B14F-4D97-AF65-F5344CB8AC3E}">
        <p14:creationId xmlns:p14="http://schemas.microsoft.com/office/powerpoint/2010/main" val="2565176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9A09AB69-5EBF-1528-2B31-1334AA232D1C}"/>
              </a:ext>
            </a:extLst>
          </p:cNvPr>
          <p:cNvSpPr txBox="1"/>
          <p:nvPr/>
        </p:nvSpPr>
        <p:spPr>
          <a:xfrm>
            <a:off x="9498023" y="6402868"/>
            <a:ext cx="2728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dirty="0"/>
              <a:t>Görsel Kaynak: canstockphoto.com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5FBD1F0-2B9B-0515-9125-C4A7B8F02D59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b="8576"/>
          <a:stretch/>
        </p:blipFill>
        <p:spPr>
          <a:xfrm>
            <a:off x="2351394" y="1016321"/>
            <a:ext cx="7560000" cy="5400000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9660C719-5AC7-B90A-34AF-728BBC3D9548}"/>
              </a:ext>
            </a:extLst>
          </p:cNvPr>
          <p:cNvSpPr txBox="1"/>
          <p:nvPr/>
        </p:nvSpPr>
        <p:spPr>
          <a:xfrm>
            <a:off x="1853366" y="360000"/>
            <a:ext cx="85747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tr-TR"/>
            </a:defPPr>
            <a:lvl1pPr algn="ctr">
              <a:defRPr sz="3200" b="1">
                <a:ea typeface="Verdana" panose="020B0604030504040204" pitchFamily="34" charset="0"/>
              </a:defRPr>
            </a:lvl1pPr>
          </a:lstStyle>
          <a:p>
            <a:r>
              <a:rPr lang="tr-TR" dirty="0"/>
              <a:t>Yatırım Aşamasında Güvenilirlik Sistem Kurulumu</a:t>
            </a:r>
          </a:p>
        </p:txBody>
      </p:sp>
    </p:spTree>
    <p:extLst>
      <p:ext uri="{BB962C8B-B14F-4D97-AF65-F5344CB8AC3E}">
        <p14:creationId xmlns:p14="http://schemas.microsoft.com/office/powerpoint/2010/main" val="4090206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9A09AB69-5EBF-1528-2B31-1334AA232D1C}"/>
              </a:ext>
            </a:extLst>
          </p:cNvPr>
          <p:cNvSpPr txBox="1"/>
          <p:nvPr/>
        </p:nvSpPr>
        <p:spPr>
          <a:xfrm>
            <a:off x="9720320" y="6476545"/>
            <a:ext cx="25552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dirty="0"/>
              <a:t>Görsel Kaynak: istockphoto.com 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32FDBA88-79EB-72E2-52A3-C6E8A9356C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969" y="1015200"/>
            <a:ext cx="6052747" cy="5400000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C0F1145E-84F0-2D0C-D5FE-8938E46DAE5F}"/>
              </a:ext>
            </a:extLst>
          </p:cNvPr>
          <p:cNvSpPr txBox="1"/>
          <p:nvPr/>
        </p:nvSpPr>
        <p:spPr>
          <a:xfrm>
            <a:off x="2271305" y="360000"/>
            <a:ext cx="77600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200" b="1" dirty="0">
                <a:ea typeface="Verdana" panose="020B0604030504040204" pitchFamily="34" charset="0"/>
              </a:rPr>
              <a:t>Tesis Çalışırken Güvenilirlik Sistem Kurulumu</a:t>
            </a:r>
          </a:p>
        </p:txBody>
      </p:sp>
    </p:spTree>
    <p:extLst>
      <p:ext uri="{BB962C8B-B14F-4D97-AF65-F5344CB8AC3E}">
        <p14:creationId xmlns:p14="http://schemas.microsoft.com/office/powerpoint/2010/main" val="53164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9A09AB69-5EBF-1528-2B31-1334AA232D1C}"/>
              </a:ext>
            </a:extLst>
          </p:cNvPr>
          <p:cNvSpPr txBox="1"/>
          <p:nvPr/>
        </p:nvSpPr>
        <p:spPr>
          <a:xfrm>
            <a:off x="5507421" y="1284516"/>
            <a:ext cx="6411042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r-TR" sz="2400" dirty="0">
                <a:ea typeface="Verdana" panose="020B0604030504040204" pitchFamily="34" charset="0"/>
              </a:rPr>
              <a:t>Son 1 Yılda Üretim Kaybına Yol Açan Ekipmanlar Nelerdir?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r-TR" sz="2400" dirty="0">
                <a:ea typeface="Verdana" panose="020B0604030504040204" pitchFamily="34" charset="0"/>
              </a:rPr>
              <a:t>Hangi Arızalar Görülmüştür?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r-TR" sz="2400" dirty="0">
                <a:ea typeface="Verdana" panose="020B0604030504040204" pitchFamily="34" charset="0"/>
              </a:rPr>
              <a:t>Kök-Nedenleri Nelerdir?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r-TR" sz="2400" dirty="0">
                <a:ea typeface="Verdana" panose="020B0604030504040204" pitchFamily="34" charset="0"/>
              </a:rPr>
              <a:t>Kök-Nedenleri Yok Edilebilir Mi? Nasıl?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r-TR" sz="2400" dirty="0">
                <a:ea typeface="Verdana" panose="020B0604030504040204" pitchFamily="34" charset="0"/>
              </a:rPr>
              <a:t>Hangi Yöntemlerle ve Periyotlarda Takip Etmeliyiz?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r-TR" sz="2400" dirty="0">
                <a:ea typeface="Verdana" panose="020B0604030504040204" pitchFamily="34" charset="0"/>
              </a:rPr>
              <a:t>Süreçlerde Neleri İyileştirebiliriz?</a:t>
            </a:r>
          </a:p>
          <a:p>
            <a:pPr algn="ctr"/>
            <a:endParaRPr lang="tr-TR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9E3472A-29D2-C8E8-E093-10B65991CF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536" y="1199674"/>
            <a:ext cx="5105303" cy="5415586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46CB28E1-2EC0-27C2-3109-7AFA5ABF7503}"/>
              </a:ext>
            </a:extLst>
          </p:cNvPr>
          <p:cNvSpPr txBox="1"/>
          <p:nvPr/>
        </p:nvSpPr>
        <p:spPr>
          <a:xfrm>
            <a:off x="2271305" y="360000"/>
            <a:ext cx="77600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200" b="1" dirty="0">
                <a:ea typeface="Verdana" panose="020B0604030504040204" pitchFamily="34" charset="0"/>
              </a:rPr>
              <a:t>Tesis Çalışırken Güvenilirlik Sistem Kurulumu</a:t>
            </a:r>
          </a:p>
        </p:txBody>
      </p:sp>
    </p:spTree>
    <p:extLst>
      <p:ext uri="{BB962C8B-B14F-4D97-AF65-F5344CB8AC3E}">
        <p14:creationId xmlns:p14="http://schemas.microsoft.com/office/powerpoint/2010/main" val="24079655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2969</TotalTime>
  <Words>494</Words>
  <Application>Microsoft Office PowerPoint</Application>
  <PresentationFormat>Geniş ekran</PresentationFormat>
  <Paragraphs>109</Paragraphs>
  <Slides>22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Rockwell</vt:lpstr>
      <vt:lpstr>Verdana</vt:lpstr>
      <vt:lpstr>Wingdings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Melek Karadağ</dc:creator>
  <cp:lastModifiedBy>Hakan KARACA</cp:lastModifiedBy>
  <cp:revision>87</cp:revision>
  <dcterms:created xsi:type="dcterms:W3CDTF">2023-03-08T14:19:06Z</dcterms:created>
  <dcterms:modified xsi:type="dcterms:W3CDTF">2023-05-02T14:44:20Z</dcterms:modified>
</cp:coreProperties>
</file>