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358" r:id="rId3"/>
    <p:sldId id="359" r:id="rId4"/>
    <p:sldId id="360" r:id="rId5"/>
    <p:sldId id="361" r:id="rId6"/>
    <p:sldId id="362" r:id="rId7"/>
    <p:sldId id="363" r:id="rId8"/>
    <p:sldId id="365" r:id="rId9"/>
    <p:sldId id="366" r:id="rId10"/>
    <p:sldId id="364" r:id="rId11"/>
    <p:sldId id="367" r:id="rId12"/>
    <p:sldId id="368" r:id="rId13"/>
    <p:sldId id="369" r:id="rId14"/>
    <p:sldId id="370" r:id="rId15"/>
    <p:sldId id="371" r:id="rId16"/>
    <p:sldId id="372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8" r:id="rId30"/>
    <p:sldId id="387" r:id="rId31"/>
    <p:sldId id="389" r:id="rId32"/>
    <p:sldId id="386" r:id="rId33"/>
    <p:sldId id="32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ullanıcısı" initials="WK" lastIdx="14" clrIdx="0">
    <p:extLst>
      <p:ext uri="{19B8F6BF-5375-455C-9EA6-DF929625EA0E}">
        <p15:presenceInfo xmlns:p15="http://schemas.microsoft.com/office/powerpoint/2012/main" userId="Windows Kullanıcıs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5238" autoAdjust="0"/>
  </p:normalViewPr>
  <p:slideViewPr>
    <p:cSldViewPr snapToGrid="0">
      <p:cViewPr varScale="1">
        <p:scale>
          <a:sx n="108" d="100"/>
          <a:sy n="108" d="100"/>
        </p:scale>
        <p:origin x="1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New Oil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Sheet1!$A$3:$A$8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0.20000000000000001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31-D143-AE00-B8E6196B61F5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Oxidised Oil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Sheet1!$A$3:$A$8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</c:numCache>
            </c:numRef>
          </c:cat>
          <c:val>
            <c:numRef>
              <c:f>Sheet1!$C$3:$C$8</c:f>
              <c:numCache>
                <c:formatCode>General</c:formatCode>
                <c:ptCount val="6"/>
                <c:pt idx="0">
                  <c:v>0.2</c:v>
                </c:pt>
                <c:pt idx="1">
                  <c:v>0.35</c:v>
                </c:pt>
                <c:pt idx="2">
                  <c:v>0.43</c:v>
                </c:pt>
                <c:pt idx="3">
                  <c:v>0.45</c:v>
                </c:pt>
                <c:pt idx="4">
                  <c:v>0.45</c:v>
                </c:pt>
                <c:pt idx="5">
                  <c:v>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31-D143-AE00-B8E6196B6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7159952"/>
        <c:axId val="1033492272"/>
      </c:lineChart>
      <c:catAx>
        <c:axId val="96715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R"/>
          </a:p>
        </c:txPr>
        <c:crossAx val="1033492272"/>
        <c:crosses val="autoZero"/>
        <c:auto val="1"/>
        <c:lblAlgn val="ctr"/>
        <c:lblOffset val="100"/>
        <c:noMultiLvlLbl val="0"/>
      </c:catAx>
      <c:valAx>
        <c:axId val="103349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R"/>
          </a:p>
        </c:txPr>
        <c:crossAx val="96715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T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T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D8D9D-2171-40D5-8C9A-568646CFB41A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A367A-A511-40E4-AF66-DFE425A2B7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35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A367A-A511-40E4-AF66-DFE425A2B7F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17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17/06/relationships/model3d" Target="../media/model3d3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888067" y="1494755"/>
            <a:ext cx="7766936" cy="1646302"/>
          </a:xfrm>
        </p:spPr>
        <p:txBody>
          <a:bodyPr/>
          <a:lstStyle/>
          <a:p>
            <a:r>
              <a:rPr lang="tr-TR" sz="4000" b="1" dirty="0"/>
              <a:t>ENDÜSTRİYEL YAĞDA</a:t>
            </a:r>
            <a:br>
              <a:rPr lang="tr-TR" sz="4000" b="1" dirty="0"/>
            </a:br>
            <a:r>
              <a:rPr lang="tr-TR" sz="4000" b="1" dirty="0"/>
              <a:t>VERNİKLEŞME GİDERME TEKNOLOJİSİ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07067" y="4669019"/>
            <a:ext cx="7766936" cy="1096899"/>
          </a:xfrm>
        </p:spPr>
        <p:txBody>
          <a:bodyPr>
            <a:normAutofit fontScale="62500" lnSpcReduction="20000"/>
          </a:bodyPr>
          <a:lstStyle/>
          <a:p>
            <a:r>
              <a:rPr lang="tr-TR" sz="2100" b="1" dirty="0"/>
              <a:t>TOROS FİLTRASYON TEKNOLOJİLERİ A.Ş.</a:t>
            </a:r>
          </a:p>
          <a:p>
            <a:r>
              <a:rPr lang="tr-TR" b="1" dirty="0"/>
              <a:t>ERTAN KURT</a:t>
            </a:r>
          </a:p>
          <a:p>
            <a:endParaRPr lang="tr-TR" b="1" dirty="0"/>
          </a:p>
          <a:p>
            <a:r>
              <a:rPr lang="tr-TR" b="1" dirty="0"/>
              <a:t>2023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7" y="3259396"/>
            <a:ext cx="4584879" cy="3268276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53" y="6184391"/>
            <a:ext cx="3587503" cy="673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4FEE4-FF99-FD81-F189-1FC3FB787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26" y="334255"/>
            <a:ext cx="1945394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SICAKLIK ETKİSİ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" y="1640840"/>
            <a:ext cx="11628119" cy="4759959"/>
          </a:xfrm>
        </p:spPr>
        <p:txBody>
          <a:bodyPr>
            <a:normAutofit/>
          </a:bodyPr>
          <a:lstStyle/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Varnish Temp Solubility">
            <a:hlinkClick r:id="" action="ppaction://media"/>
            <a:extLst>
              <a:ext uri="{FF2B5EF4-FFF2-40B4-BE49-F238E27FC236}">
                <a16:creationId xmlns:a16="http://schemas.microsoft.com/office/drawing/2014/main" id="{EF20E036-593A-3E5F-5961-1B7DC0561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934" y="1868159"/>
            <a:ext cx="5972386" cy="3349001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1339023-84C5-D99A-B9D9-040BD514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8665" y="2299334"/>
            <a:ext cx="38385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406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SERVO VALF ÜZERİNDE VERNİK ETKİSİ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" y="1640840"/>
            <a:ext cx="11628119" cy="4759959"/>
          </a:xfrm>
        </p:spPr>
        <p:txBody>
          <a:bodyPr>
            <a:normAutofit/>
          </a:bodyPr>
          <a:lstStyle/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741FC20-1BA0-B348-B1D1-CBF1A11F64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861154"/>
              </p:ext>
            </p:extLst>
          </p:nvPr>
        </p:nvGraphicFramePr>
        <p:xfrm>
          <a:off x="1689321" y="1280159"/>
          <a:ext cx="8073684" cy="393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0A781AFD-608B-E0C7-7D6E-F62E897544D3}"/>
              </a:ext>
            </a:extLst>
          </p:cNvPr>
          <p:cNvSpPr txBox="1">
            <a:spLocks/>
          </p:cNvSpPr>
          <p:nvPr/>
        </p:nvSpPr>
        <p:spPr>
          <a:xfrm>
            <a:off x="320040" y="1793240"/>
            <a:ext cx="10182639" cy="4759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TR" sz="800" b="1" dirty="0">
              <a:ea typeface="Times New Roman" panose="02020603050405020304" pitchFamily="18" charset="0"/>
            </a:endParaRPr>
          </a:p>
          <a:p>
            <a:pPr marL="3585210" lvl="8" indent="0" algn="just">
              <a:buNone/>
            </a:pPr>
            <a:r>
              <a:rPr lang="en-TR" b="1" dirty="0">
                <a:ea typeface="Times New Roman" panose="02020603050405020304" pitchFamily="18" charset="0"/>
              </a:rPr>
              <a:t>											   TAZE YAĞ</a:t>
            </a:r>
          </a:p>
          <a:p>
            <a:pPr marL="3585210" lvl="8" indent="0" algn="just">
              <a:buNone/>
            </a:pPr>
            <a:endParaRPr lang="en-TR" sz="800" b="1" dirty="0">
              <a:ea typeface="Times New Roman" panose="02020603050405020304" pitchFamily="18" charset="0"/>
            </a:endParaRPr>
          </a:p>
          <a:p>
            <a:pPr marL="3585210" lvl="8" indent="0" algn="just">
              <a:buNone/>
            </a:pPr>
            <a:r>
              <a:rPr lang="en-TR" b="1" dirty="0">
                <a:ea typeface="Times New Roman" panose="02020603050405020304" pitchFamily="18" charset="0"/>
              </a:rPr>
              <a:t>											   OKSİTLENMİŞ YAĞ</a:t>
            </a: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0" indent="0" algn="ctr">
              <a:buFont typeface="Wingdings 3" charset="2"/>
              <a:buNone/>
            </a:pPr>
            <a:r>
              <a:rPr lang="tr-TR" b="1" dirty="0">
                <a:ea typeface="Times New Roman" panose="02020603050405020304" pitchFamily="18" charset="0"/>
              </a:rPr>
              <a:t>SERVO VALF ZAMAN / SÜRTÜNME KATSAYISI GRAFİĞİ</a:t>
            </a:r>
            <a:endParaRPr lang="en-TR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8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/>
              <a:t>VERNİKLEŞME DEĞERLENDİRME TESTLERİ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325886"/>
            <a:ext cx="9411545" cy="5074914"/>
          </a:xfrm>
        </p:spPr>
        <p:txBody>
          <a:bodyPr>
            <a:normAutofit/>
          </a:bodyPr>
          <a:lstStyle/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Viskozite</a:t>
            </a:r>
            <a:endParaRPr lang="en-TR" sz="1800" b="1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ICP Element Analizi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(Kirletici ve katkı seviyelerini kontrol etmek için)</a:t>
            </a:r>
            <a:endParaRPr lang="en-TR" sz="1800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FTIR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(</a:t>
            </a:r>
            <a:r>
              <a:rPr lang="tr-TR" sz="1800" dirty="0" err="1">
                <a:effectLst/>
                <a:ea typeface="Times New Roman" panose="02020603050405020304" pitchFamily="18" charset="0"/>
              </a:rPr>
              <a:t>Oksidasyon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, </a:t>
            </a:r>
            <a:r>
              <a:rPr lang="tr-TR" sz="1800" dirty="0" err="1">
                <a:effectLst/>
                <a:ea typeface="Times New Roman" panose="02020603050405020304" pitchFamily="18" charset="0"/>
              </a:rPr>
              <a:t>nitrasyon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ve katkı seviyelerini kontrol etmek için)</a:t>
            </a:r>
            <a:endParaRPr lang="en-TR" sz="1800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TAN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(toplam asit numarası)</a:t>
            </a:r>
            <a:endParaRPr lang="en-TR" sz="1800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TBN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(toplam baz numarası)</a:t>
            </a:r>
            <a:endParaRPr lang="en-TR" sz="1800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RPVOT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(</a:t>
            </a:r>
            <a:r>
              <a:rPr lang="tr-TR" sz="1800" dirty="0" err="1">
                <a:effectLst/>
                <a:ea typeface="Times New Roman" panose="02020603050405020304" pitchFamily="18" charset="0"/>
              </a:rPr>
              <a:t>oksidasyon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kararlılığı)</a:t>
            </a:r>
            <a:endParaRPr lang="en-TR" sz="1800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RULER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(katkı paketlerinin kontrolü)</a:t>
            </a:r>
            <a:endParaRPr lang="en-TR" sz="1800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Su içeriği</a:t>
            </a:r>
            <a:endParaRPr lang="en-TR" sz="1800" b="1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 err="1">
                <a:effectLst/>
                <a:ea typeface="Times New Roman" panose="02020603050405020304" pitchFamily="18" charset="0"/>
              </a:rPr>
              <a:t>Micropatch</a:t>
            </a:r>
            <a:r>
              <a:rPr lang="tr-TR" sz="1800" b="1" dirty="0">
                <a:effectLst/>
                <a:ea typeface="Times New Roman" panose="02020603050405020304" pitchFamily="18" charset="0"/>
              </a:rPr>
              <a:t> &amp; </a:t>
            </a:r>
            <a:r>
              <a:rPr lang="tr-TR" sz="1800" b="1" dirty="0" err="1">
                <a:effectLst/>
                <a:ea typeface="Times New Roman" panose="02020603050405020304" pitchFamily="18" charset="0"/>
              </a:rPr>
              <a:t>Ferrography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(partikül analizi ve mikroskobik metal tayini)</a:t>
            </a:r>
            <a:endParaRPr lang="en-TR" sz="1800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MPC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(</a:t>
            </a:r>
            <a:r>
              <a:rPr lang="tr-TR" sz="1800" dirty="0" err="1">
                <a:effectLst/>
                <a:ea typeface="Times New Roman" panose="02020603050405020304" pitchFamily="18" charset="0"/>
              </a:rPr>
              <a:t>vernikleşme</a:t>
            </a:r>
            <a:r>
              <a:rPr lang="tr-TR" sz="1800" dirty="0">
                <a:effectLst/>
                <a:ea typeface="Times New Roman" panose="02020603050405020304" pitchFamily="18" charset="0"/>
              </a:rPr>
              <a:t> seviyesi)</a:t>
            </a:r>
            <a:endParaRPr lang="en-TR" sz="1800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b="1" dirty="0">
                <a:effectLst/>
                <a:ea typeface="Times New Roman" panose="02020603050405020304" pitchFamily="18" charset="0"/>
              </a:rPr>
              <a:t>Görünüm ve koku</a:t>
            </a:r>
            <a:endParaRPr lang="en-TR" sz="1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923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VERNİKLEŞME GİDERME YÖNTEMLERİ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325886"/>
            <a:ext cx="9411545" cy="50749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sz="4000" b="1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4000" b="1" dirty="0">
                <a:effectLst/>
                <a:ea typeface="Times New Roman" panose="02020603050405020304" pitchFamily="18" charset="0"/>
              </a:rPr>
              <a:t>YAĞ DEĞİŞİMİ / TAZE YAĞ EKLENMESİ</a:t>
            </a:r>
            <a:endParaRPr lang="en-TR" sz="40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76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VERNİKLEŞME GİDERME YÖNTEMLERİ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325886"/>
            <a:ext cx="9411545" cy="50749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sz="4000" b="1" strike="sngStrike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4000" b="1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YAĞ DEĞİŞİMİ / TAZE YAĞ EKLENMESİ</a:t>
            </a:r>
            <a:endParaRPr lang="en-TR" sz="4000" b="1" strike="sngStrike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11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VERNİKLEŞME GİDERME YÖNTEMLERİ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325886"/>
            <a:ext cx="9411545" cy="50749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sz="4000" b="1" strike="sngStrike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4000" b="1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YAĞ DEĞİŞİMİ / TAZE YAĞ EKLENMESİ</a:t>
            </a:r>
          </a:p>
          <a:p>
            <a:pPr marL="0" indent="0" algn="ctr">
              <a:buNone/>
            </a:pPr>
            <a:endParaRPr lang="tr-TR" sz="40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r-TR" sz="4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ÖNCELİK SİSTEMDEKİ VERNİKLEŞMENİN ORTADAN KALDIRILMASI</a:t>
            </a:r>
            <a:endParaRPr lang="en-TR" sz="4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9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VERNİKLEŞME GİDERME YÖNTEMLERİ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325886"/>
            <a:ext cx="9411545" cy="50749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TÜRBÜLANSLI FLUSHING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2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VERNİKLEŞME GİDERME YÖNTEMLERİ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325886"/>
            <a:ext cx="9411545" cy="50749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b="1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TÜRBÜLANSLI FLUSHING</a:t>
            </a:r>
          </a:p>
          <a:p>
            <a:pPr marL="0" indent="0" algn="just">
              <a:buNone/>
            </a:pPr>
            <a:endParaRPr lang="tr-TR" sz="40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r-TR" sz="4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KİMYASAL DESTEKLİ TÜRBÜLANSLI FLUSHING</a:t>
            </a:r>
          </a:p>
          <a:p>
            <a:pPr marL="0" indent="0" algn="just">
              <a:buNone/>
            </a:pPr>
            <a:endParaRPr lang="tr-TR" sz="4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34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VERNİKLEŞME GİDERME YÖNTEMLERİ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325886"/>
            <a:ext cx="9411545" cy="50749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b="1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TÜRBÜLANSLI FLUSHING</a:t>
            </a:r>
          </a:p>
          <a:p>
            <a:pPr marL="0" indent="0" algn="just">
              <a:buNone/>
            </a:pPr>
            <a:endParaRPr lang="tr-TR" sz="40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r-TR" sz="4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KİMYASAL DESTEKLİ TÜRBÜLANSLI FLUSHING</a:t>
            </a:r>
          </a:p>
          <a:p>
            <a:pPr marL="0" indent="0">
              <a:buNone/>
            </a:pPr>
            <a:endParaRPr lang="tr-TR" sz="40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r-TR" sz="4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</a:rPr>
              <a:t>RİSK?</a:t>
            </a:r>
          </a:p>
          <a:p>
            <a:pPr marL="0" indent="0" algn="just">
              <a:buNone/>
            </a:pPr>
            <a:endParaRPr lang="tr-TR" sz="4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92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VERNİKLEŞME GİDERME YÖNTEMLERİ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325886"/>
            <a:ext cx="9411545" cy="50749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KİMYASAL DESTEKLİ TÜRBÜLANSLI FLUSHING</a:t>
            </a:r>
          </a:p>
          <a:p>
            <a:pPr marL="0" indent="0">
              <a:buNone/>
            </a:pPr>
            <a:endParaRPr lang="tr-TR" sz="40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r-TR" sz="4800" b="1" dirty="0">
                <a:solidFill>
                  <a:schemeClr val="accent4"/>
                </a:solidFill>
                <a:effectLst/>
                <a:ea typeface="Times New Roman" panose="02020603050405020304" pitchFamily="18" charset="0"/>
              </a:rPr>
              <a:t>RİSK:</a:t>
            </a:r>
          </a:p>
          <a:p>
            <a:pPr marL="0" indent="0" algn="ctr">
              <a:buNone/>
            </a:pPr>
            <a:r>
              <a:rPr lang="tr-TR" sz="4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SİSTEM DEVRE DIŞI KALMA / BAKIM</a:t>
            </a:r>
          </a:p>
          <a:p>
            <a:pPr marL="0" indent="0" algn="ctr">
              <a:buNone/>
            </a:pPr>
            <a:r>
              <a:rPr lang="tr-TR" sz="4000" b="1" dirty="0">
                <a:solidFill>
                  <a:schemeClr val="tx1"/>
                </a:solidFill>
                <a:ea typeface="Times New Roman" panose="02020603050405020304" pitchFamily="18" charset="0"/>
              </a:rPr>
              <a:t>KALINTI İHTİMALİ</a:t>
            </a:r>
            <a:endParaRPr lang="tr-TR" sz="4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Arrow">
                <a:extLst>
                  <a:ext uri="{FF2B5EF4-FFF2-40B4-BE49-F238E27FC236}">
                    <a16:creationId xmlns:a16="http://schemas.microsoft.com/office/drawing/2014/main" id="{FF526A70-1142-6498-65EF-FD817EE4BD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9748326"/>
                  </p:ext>
                </p:extLst>
              </p:nvPr>
            </p:nvGraphicFramePr>
            <p:xfrm>
              <a:off x="2103122" y="4902199"/>
              <a:ext cx="1252272" cy="122060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52272" cy="1220602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416732" ay="3328379" az="873652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839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Arrow">
                <a:extLst>
                  <a:ext uri="{FF2B5EF4-FFF2-40B4-BE49-F238E27FC236}">
                    <a16:creationId xmlns:a16="http://schemas.microsoft.com/office/drawing/2014/main" id="{FF526A70-1142-6498-65EF-FD817EE4BD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3122" y="4902199"/>
                <a:ext cx="1252272" cy="12206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Arrow">
                <a:extLst>
                  <a:ext uri="{FF2B5EF4-FFF2-40B4-BE49-F238E27FC236}">
                    <a16:creationId xmlns:a16="http://schemas.microsoft.com/office/drawing/2014/main" id="{28873F44-C70E-DE60-EE64-DFA7EB158E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0337440"/>
                  </p:ext>
                </p:extLst>
              </p:nvPr>
            </p:nvGraphicFramePr>
            <p:xfrm>
              <a:off x="241249" y="4169978"/>
              <a:ext cx="1252272" cy="122060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52272" cy="1220602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416732" ay="3328379" az="873652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839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Arrow">
                <a:extLst>
                  <a:ext uri="{FF2B5EF4-FFF2-40B4-BE49-F238E27FC236}">
                    <a16:creationId xmlns:a16="http://schemas.microsoft.com/office/drawing/2014/main" id="{28873F44-C70E-DE60-EE64-DFA7EB158E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249" y="4169978"/>
                <a:ext cx="1252272" cy="12206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553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VERNİKLEŞME &amp; OKSİDASYON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4" y="1640840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tr-TR" b="1" dirty="0"/>
              <a:t>		KOLESTEROL						VERNİK</a:t>
            </a:r>
          </a:p>
        </p:txBody>
      </p:sp>
      <p:sp>
        <p:nvSpPr>
          <p:cNvPr id="4" name="Sağ Ok 3"/>
          <p:cNvSpPr/>
          <p:nvPr/>
        </p:nvSpPr>
        <p:spPr>
          <a:xfrm>
            <a:off x="3840480" y="1657669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İçerik Yer Tutucusu 4">
            <a:extLst>
              <a:ext uri="{FF2B5EF4-FFF2-40B4-BE49-F238E27FC236}">
                <a16:creationId xmlns:a16="http://schemas.microsoft.com/office/drawing/2014/main" id="{F5314B97-20CC-616B-BA72-6688EFB3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06" y="2438400"/>
            <a:ext cx="2308016" cy="3881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D2F570-6AC9-43ED-8192-4FED1DE55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94" y="2204720"/>
            <a:ext cx="5216277" cy="3333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254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REÇİNE &amp; ION EXCHANGE FİLTRELER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45280" y="1325886"/>
            <a:ext cx="5943598" cy="5074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VERNİKLEŞMİŞ YAĞ</a:t>
            </a: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REÇİNE </a:t>
            </a:r>
            <a:r>
              <a:rPr lang="tr-TR" sz="2000" b="1" i="1" dirty="0">
                <a:solidFill>
                  <a:schemeClr val="tx1"/>
                </a:solidFill>
                <a:ea typeface="Times New Roman" panose="02020603050405020304" pitchFamily="18" charset="0"/>
              </a:rPr>
              <a:t>(POLAR BAĞLI İYONLAR)</a:t>
            </a: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ADSORPSİYON </a:t>
            </a:r>
            <a:r>
              <a:rPr lang="tr-TR" sz="2000" b="1" i="1" dirty="0">
                <a:solidFill>
                  <a:schemeClr val="tx1"/>
                </a:solidFill>
                <a:ea typeface="Times New Roman" panose="02020603050405020304" pitchFamily="18" charset="0"/>
              </a:rPr>
              <a:t>(YÜZEY BAĞLAMA)</a:t>
            </a: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VERNİKTEN ARINMIŞ YAĞ</a:t>
            </a: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ICB-EPT-filter4 copy">
            <a:extLst>
              <a:ext uri="{FF2B5EF4-FFF2-40B4-BE49-F238E27FC236}">
                <a16:creationId xmlns:a16="http://schemas.microsoft.com/office/drawing/2014/main" id="{04FCEE2A-4671-E2C9-F13F-474746F76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847" r="12500"/>
          <a:stretch>
            <a:fillRect/>
          </a:stretch>
        </p:blipFill>
        <p:spPr bwMode="auto">
          <a:xfrm>
            <a:off x="1432560" y="1036320"/>
            <a:ext cx="2926715" cy="58019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ağ Ok 3">
            <a:extLst>
              <a:ext uri="{FF2B5EF4-FFF2-40B4-BE49-F238E27FC236}">
                <a16:creationId xmlns:a16="http://schemas.microsoft.com/office/drawing/2014/main" id="{1DD748F0-51A9-AB14-27E1-C32157807F3E}"/>
              </a:ext>
            </a:extLst>
          </p:cNvPr>
          <p:cNvSpPr/>
          <p:nvPr/>
        </p:nvSpPr>
        <p:spPr>
          <a:xfrm rot="5400000">
            <a:off x="5089527" y="1994701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3">
            <a:extLst>
              <a:ext uri="{FF2B5EF4-FFF2-40B4-BE49-F238E27FC236}">
                <a16:creationId xmlns:a16="http://schemas.microsoft.com/office/drawing/2014/main" id="{37678A49-F5A1-D980-7703-2DE8B2D32D92}"/>
              </a:ext>
            </a:extLst>
          </p:cNvPr>
          <p:cNvSpPr/>
          <p:nvPr/>
        </p:nvSpPr>
        <p:spPr>
          <a:xfrm rot="5400000">
            <a:off x="5089527" y="3264975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3">
            <a:extLst>
              <a:ext uri="{FF2B5EF4-FFF2-40B4-BE49-F238E27FC236}">
                <a16:creationId xmlns:a16="http://schemas.microsoft.com/office/drawing/2014/main" id="{C717E403-3CC5-96CE-51C1-06E4B8AA3ED4}"/>
              </a:ext>
            </a:extLst>
          </p:cNvPr>
          <p:cNvSpPr/>
          <p:nvPr/>
        </p:nvSpPr>
        <p:spPr>
          <a:xfrm rot="5400000">
            <a:off x="5089527" y="4565315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588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97439" cy="13208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/>
              <a:t>REÇİNE &amp; ION EXCHANGE FİLTRELER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3796" y="2590799"/>
            <a:ext cx="4369724" cy="37566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ÇÖZÜNÜR VERNİK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ffectLst/>
                <a:ea typeface="Times New Roman" panose="02020603050405020304" pitchFamily="18" charset="0"/>
              </a:rPr>
              <a:t>YÜKSEK VERİM</a:t>
            </a:r>
          </a:p>
        </p:txBody>
      </p:sp>
      <p:pic>
        <p:nvPicPr>
          <p:cNvPr id="6" name="Graphic 5" descr="Smiling face with solid fill">
            <a:extLst>
              <a:ext uri="{FF2B5EF4-FFF2-40B4-BE49-F238E27FC236}">
                <a16:creationId xmlns:a16="http://schemas.microsoft.com/office/drawing/2014/main" id="{FB40DDB0-0A8F-ACD2-1570-3746BE7C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7228" y="1270000"/>
            <a:ext cx="914400" cy="914400"/>
          </a:xfrm>
          <a:prstGeom prst="rect">
            <a:avLst/>
          </a:prstGeom>
        </p:spPr>
      </p:pic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8E81FD53-4188-1133-6869-8ABC47C72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733" y="2590799"/>
            <a:ext cx="457200" cy="457200"/>
          </a:xfrm>
          <a:prstGeom prst="rect">
            <a:avLst/>
          </a:prstGeom>
        </p:spPr>
      </p:pic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62664A6F-78D9-66DC-2B7B-85493B62A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266" y="34179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1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97439" cy="13208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/>
              <a:t>REÇİNE &amp; ION EXCHANGE FİLTRELER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3796" y="2590799"/>
            <a:ext cx="4369724" cy="37566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ÇÖZÜNÜR VERNİK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ffectLst/>
                <a:ea typeface="Times New Roman" panose="02020603050405020304" pitchFamily="18" charset="0"/>
              </a:rPr>
              <a:t>YÜKSEK VERİM</a:t>
            </a:r>
          </a:p>
        </p:txBody>
      </p:sp>
      <p:pic>
        <p:nvPicPr>
          <p:cNvPr id="6" name="Graphic 5" descr="Smiling face with solid fill">
            <a:extLst>
              <a:ext uri="{FF2B5EF4-FFF2-40B4-BE49-F238E27FC236}">
                <a16:creationId xmlns:a16="http://schemas.microsoft.com/office/drawing/2014/main" id="{FB40DDB0-0A8F-ACD2-1570-3746BE7C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7228" y="1270000"/>
            <a:ext cx="914400" cy="914400"/>
          </a:xfrm>
          <a:prstGeom prst="rect">
            <a:avLst/>
          </a:prstGeom>
        </p:spPr>
      </p:pic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8E81FD53-4188-1133-6869-8ABC47C72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733" y="2590799"/>
            <a:ext cx="457200" cy="457200"/>
          </a:xfrm>
          <a:prstGeom prst="rect">
            <a:avLst/>
          </a:prstGeom>
        </p:spPr>
      </p:pic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62664A6F-78D9-66DC-2B7B-85493B62A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266" y="3417914"/>
            <a:ext cx="457200" cy="457200"/>
          </a:xfrm>
          <a:prstGeom prst="rect">
            <a:avLst/>
          </a:prstGeom>
        </p:spPr>
      </p:pic>
      <p:pic>
        <p:nvPicPr>
          <p:cNvPr id="5" name="Graphic 4" descr="Sad face with solid fill">
            <a:extLst>
              <a:ext uri="{FF2B5EF4-FFF2-40B4-BE49-F238E27FC236}">
                <a16:creationId xmlns:a16="http://schemas.microsoft.com/office/drawing/2014/main" id="{14E7F5EF-4B4C-BA3A-1B01-2605F997F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6327" y="1270000"/>
            <a:ext cx="914400" cy="914400"/>
          </a:xfrm>
          <a:prstGeom prst="rect">
            <a:avLst/>
          </a:prstGeom>
        </p:spPr>
      </p:pic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7EF86306-F940-2202-A890-0BBB760F57DE}"/>
              </a:ext>
            </a:extLst>
          </p:cNvPr>
          <p:cNvSpPr txBox="1">
            <a:spLocks/>
          </p:cNvSpPr>
          <p:nvPr/>
        </p:nvSpPr>
        <p:spPr>
          <a:xfrm>
            <a:off x="5303520" y="2590798"/>
            <a:ext cx="4369724" cy="3756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YAN ÜRÜN: SU</a:t>
            </a:r>
          </a:p>
          <a:p>
            <a:pPr marL="0" indent="0">
              <a:buFont typeface="Wingdings 3" charset="2"/>
              <a:buNone/>
            </a:pPr>
            <a:endParaRPr lang="en-TR" sz="2000" i="1" dirty="0">
              <a:ea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en-TR" sz="2000" i="1" dirty="0">
                <a:ea typeface="Times New Roman" panose="02020603050405020304" pitchFamily="18" charset="0"/>
              </a:rPr>
              <a:t>KATI PARTİKÜL</a:t>
            </a:r>
          </a:p>
          <a:p>
            <a:pPr marL="0" indent="0">
              <a:buFont typeface="Wingdings 3" charset="2"/>
              <a:buNone/>
            </a:pPr>
            <a:endParaRPr lang="en-TR" sz="2000" i="1" dirty="0">
              <a:ea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en-TR" sz="2000" i="1" dirty="0">
                <a:ea typeface="Times New Roman" panose="02020603050405020304" pitchFamily="18" charset="0"/>
              </a:rPr>
              <a:t>İLK YATIRIM MALİYETİ</a:t>
            </a:r>
          </a:p>
          <a:p>
            <a:pPr marL="0" indent="0">
              <a:buFont typeface="Wingdings 3" charset="2"/>
              <a:buNone/>
            </a:pPr>
            <a:endParaRPr lang="en-TR" sz="2000" i="1" dirty="0">
              <a:ea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en-TR" sz="2000" i="1" dirty="0">
                <a:ea typeface="Times New Roman" panose="02020603050405020304" pitchFamily="18" charset="0"/>
              </a:rPr>
              <a:t>İŞLETME (SARF) MALİYETİ</a:t>
            </a:r>
          </a:p>
        </p:txBody>
      </p:sp>
      <p:pic>
        <p:nvPicPr>
          <p:cNvPr id="12" name="Graphic 11" descr="Sad face with no fill">
            <a:extLst>
              <a:ext uri="{FF2B5EF4-FFF2-40B4-BE49-F238E27FC236}">
                <a16:creationId xmlns:a16="http://schemas.microsoft.com/office/drawing/2014/main" id="{53A3854F-5022-1C4B-D922-63654BF14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8457" y="2590799"/>
            <a:ext cx="457200" cy="457200"/>
          </a:xfrm>
          <a:prstGeom prst="rect">
            <a:avLst/>
          </a:prstGeom>
        </p:spPr>
      </p:pic>
      <p:pic>
        <p:nvPicPr>
          <p:cNvPr id="13" name="Graphic 12" descr="Sad face with no fill">
            <a:extLst>
              <a:ext uri="{FF2B5EF4-FFF2-40B4-BE49-F238E27FC236}">
                <a16:creationId xmlns:a16="http://schemas.microsoft.com/office/drawing/2014/main" id="{58539B43-A537-F0AA-0259-8CC29F5720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9990" y="3429000"/>
            <a:ext cx="457200" cy="457200"/>
          </a:xfrm>
          <a:prstGeom prst="rect">
            <a:avLst/>
          </a:prstGeom>
        </p:spPr>
      </p:pic>
      <p:pic>
        <p:nvPicPr>
          <p:cNvPr id="14" name="Graphic 13" descr="Sad face with no fill">
            <a:extLst>
              <a:ext uri="{FF2B5EF4-FFF2-40B4-BE49-F238E27FC236}">
                <a16:creationId xmlns:a16="http://schemas.microsoft.com/office/drawing/2014/main" id="{A6311C8B-723B-B078-11E4-A04724C0F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6911" y="4317999"/>
            <a:ext cx="457200" cy="457200"/>
          </a:xfrm>
          <a:prstGeom prst="rect">
            <a:avLst/>
          </a:prstGeom>
        </p:spPr>
      </p:pic>
      <p:pic>
        <p:nvPicPr>
          <p:cNvPr id="4" name="Graphic 3" descr="Sad face with no fill">
            <a:extLst>
              <a:ext uri="{FF2B5EF4-FFF2-40B4-BE49-F238E27FC236}">
                <a16:creationId xmlns:a16="http://schemas.microsoft.com/office/drawing/2014/main" id="{5F226C8C-2326-B590-42C8-E69A38BFF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6911" y="5156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36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4320" y="609600"/>
            <a:ext cx="9814558" cy="85344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/>
              <a:t>KARBON PARTİKÜL FİLTRASYONU / ELEKTROFOREZ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09976" y="1325886"/>
            <a:ext cx="5778902" cy="5074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VERNİKLEŞMİŞ YAĞ </a:t>
            </a:r>
            <a:r>
              <a:rPr lang="tr-TR" sz="2000" b="1" i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(MİKRO-DİZELLEŞME)</a:t>
            </a: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KOLLEKTÖR </a:t>
            </a:r>
            <a:r>
              <a:rPr lang="tr-TR" sz="2000" b="1" i="1" dirty="0">
                <a:solidFill>
                  <a:schemeClr val="tx1"/>
                </a:solidFill>
                <a:ea typeface="Times New Roman" panose="02020603050405020304" pitchFamily="18" charset="0"/>
              </a:rPr>
              <a:t>(POLAR BAĞLI İYONLAR)</a:t>
            </a: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ADSORPSİYON </a:t>
            </a:r>
            <a:r>
              <a:rPr lang="tr-TR" sz="2000" b="1" i="1" dirty="0">
                <a:solidFill>
                  <a:schemeClr val="tx1"/>
                </a:solidFill>
                <a:ea typeface="Times New Roman" panose="02020603050405020304" pitchFamily="18" charset="0"/>
              </a:rPr>
              <a:t>(YÜZEY BAĞLAMA)</a:t>
            </a: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VERNİKTEN ARINMIŞ YAĞ</a:t>
            </a: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Sağ Ok 3">
            <a:extLst>
              <a:ext uri="{FF2B5EF4-FFF2-40B4-BE49-F238E27FC236}">
                <a16:creationId xmlns:a16="http://schemas.microsoft.com/office/drawing/2014/main" id="{1DD748F0-51A9-AB14-27E1-C32157807F3E}"/>
              </a:ext>
            </a:extLst>
          </p:cNvPr>
          <p:cNvSpPr/>
          <p:nvPr/>
        </p:nvSpPr>
        <p:spPr>
          <a:xfrm rot="5400000">
            <a:off x="5089527" y="1994701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3">
            <a:extLst>
              <a:ext uri="{FF2B5EF4-FFF2-40B4-BE49-F238E27FC236}">
                <a16:creationId xmlns:a16="http://schemas.microsoft.com/office/drawing/2014/main" id="{37678A49-F5A1-D980-7703-2DE8B2D32D92}"/>
              </a:ext>
            </a:extLst>
          </p:cNvPr>
          <p:cNvSpPr/>
          <p:nvPr/>
        </p:nvSpPr>
        <p:spPr>
          <a:xfrm rot="5400000">
            <a:off x="5089527" y="3264975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3">
            <a:extLst>
              <a:ext uri="{FF2B5EF4-FFF2-40B4-BE49-F238E27FC236}">
                <a16:creationId xmlns:a16="http://schemas.microsoft.com/office/drawing/2014/main" id="{C717E403-3CC5-96CE-51C1-06E4B8AA3ED4}"/>
              </a:ext>
            </a:extLst>
          </p:cNvPr>
          <p:cNvSpPr/>
          <p:nvPr/>
        </p:nvSpPr>
        <p:spPr>
          <a:xfrm rot="5400000">
            <a:off x="5089527" y="4565315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5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3AE1B21C-6DA5-735B-6A2A-0289D79E6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4" y="1325884"/>
            <a:ext cx="3745116" cy="5074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54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97439" cy="13208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/>
              <a:t>KARBON PARTİKÜL FİLTRASYONU / ELEKTROFOREZ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3796" y="2590799"/>
            <a:ext cx="4369724" cy="37566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ÇÖZÜNÜR VERNİK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i="1" dirty="0">
              <a:ea typeface="Times New Roman" panose="02020603050405020304" pitchFamily="18" charset="0"/>
            </a:endParaRPr>
          </a:p>
        </p:txBody>
      </p:sp>
      <p:pic>
        <p:nvPicPr>
          <p:cNvPr id="6" name="Graphic 5" descr="Smiling face with solid fill">
            <a:extLst>
              <a:ext uri="{FF2B5EF4-FFF2-40B4-BE49-F238E27FC236}">
                <a16:creationId xmlns:a16="http://schemas.microsoft.com/office/drawing/2014/main" id="{FB40DDB0-0A8F-ACD2-1570-3746BE7C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7228" y="1270000"/>
            <a:ext cx="914400" cy="914400"/>
          </a:xfrm>
          <a:prstGeom prst="rect">
            <a:avLst/>
          </a:prstGeom>
        </p:spPr>
      </p:pic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8E81FD53-4188-1133-6869-8ABC47C72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733" y="259079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82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97439" cy="13208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/>
              <a:t>KARBON PARTİKÜL FİLTRASYONU / ELEKTROFOREZ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3796" y="2590799"/>
            <a:ext cx="4369724" cy="37566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ÇÖZÜNÜR VERNİK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i="1" dirty="0">
              <a:ea typeface="Times New Roman" panose="02020603050405020304" pitchFamily="18" charset="0"/>
            </a:endParaRPr>
          </a:p>
        </p:txBody>
      </p:sp>
      <p:pic>
        <p:nvPicPr>
          <p:cNvPr id="6" name="Graphic 5" descr="Smiling face with solid fill">
            <a:extLst>
              <a:ext uri="{FF2B5EF4-FFF2-40B4-BE49-F238E27FC236}">
                <a16:creationId xmlns:a16="http://schemas.microsoft.com/office/drawing/2014/main" id="{FB40DDB0-0A8F-ACD2-1570-3746BE7C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7228" y="1270000"/>
            <a:ext cx="914400" cy="914400"/>
          </a:xfrm>
          <a:prstGeom prst="rect">
            <a:avLst/>
          </a:prstGeom>
        </p:spPr>
      </p:pic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8E81FD53-4188-1133-6869-8ABC47C72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733" y="2590799"/>
            <a:ext cx="457200" cy="457200"/>
          </a:xfrm>
          <a:prstGeom prst="rect">
            <a:avLst/>
          </a:prstGeom>
        </p:spPr>
      </p:pic>
      <p:pic>
        <p:nvPicPr>
          <p:cNvPr id="5" name="Graphic 4" descr="Sad face with solid fill">
            <a:extLst>
              <a:ext uri="{FF2B5EF4-FFF2-40B4-BE49-F238E27FC236}">
                <a16:creationId xmlns:a16="http://schemas.microsoft.com/office/drawing/2014/main" id="{14E7F5EF-4B4C-BA3A-1B01-2605F997F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6327" y="1270000"/>
            <a:ext cx="914400" cy="914400"/>
          </a:xfrm>
          <a:prstGeom prst="rect">
            <a:avLst/>
          </a:prstGeom>
        </p:spPr>
      </p:pic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7EF86306-F940-2202-A890-0BBB760F57DE}"/>
              </a:ext>
            </a:extLst>
          </p:cNvPr>
          <p:cNvSpPr txBox="1">
            <a:spLocks/>
          </p:cNvSpPr>
          <p:nvPr/>
        </p:nvSpPr>
        <p:spPr>
          <a:xfrm>
            <a:off x="5303520" y="2590798"/>
            <a:ext cx="4369724" cy="4023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SUYA KARŞI HASSASİYET</a:t>
            </a:r>
          </a:p>
          <a:p>
            <a:pPr marL="0" indent="0">
              <a:buFont typeface="Wingdings 3" charset="2"/>
              <a:buNone/>
            </a:pPr>
            <a:endParaRPr lang="en-TR" sz="2000" i="1" dirty="0">
              <a:ea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en-TR" sz="2000" i="1" dirty="0">
                <a:ea typeface="Times New Roman" panose="02020603050405020304" pitchFamily="18" charset="0"/>
              </a:rPr>
              <a:t>&lt; 40</a:t>
            </a:r>
            <a:r>
              <a:rPr lang="en-TR" sz="2000" i="1" baseline="30000" dirty="0">
                <a:ea typeface="Times New Roman" panose="02020603050405020304" pitchFamily="18" charset="0"/>
              </a:rPr>
              <a:t>o</a:t>
            </a:r>
            <a:r>
              <a:rPr lang="en-TR" sz="2000" i="1" dirty="0">
                <a:ea typeface="Times New Roman" panose="02020603050405020304" pitchFamily="18" charset="0"/>
              </a:rPr>
              <a:t>C ÇALIŞMA</a:t>
            </a:r>
          </a:p>
          <a:p>
            <a:pPr marL="0" indent="0">
              <a:buFont typeface="Wingdings 3" charset="2"/>
              <a:buNone/>
            </a:pPr>
            <a:endParaRPr lang="en-TR" sz="2000" i="1" dirty="0">
              <a:ea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en-TR" sz="2000" i="1" dirty="0">
                <a:ea typeface="Times New Roman" panose="02020603050405020304" pitchFamily="18" charset="0"/>
              </a:rPr>
              <a:t>KATI PARTİKÜL</a:t>
            </a:r>
          </a:p>
          <a:p>
            <a:pPr marL="0" indent="0">
              <a:buFont typeface="Wingdings 3" charset="2"/>
              <a:buNone/>
            </a:pPr>
            <a:endParaRPr lang="en-TR" sz="2000" i="1" dirty="0">
              <a:ea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en-TR" sz="2000" i="1" dirty="0">
                <a:ea typeface="Times New Roman" panose="02020603050405020304" pitchFamily="18" charset="0"/>
              </a:rPr>
              <a:t>İLK YATIRIM MALİYETİ</a:t>
            </a:r>
          </a:p>
          <a:p>
            <a:pPr marL="0" indent="0">
              <a:buFont typeface="Wingdings 3" charset="2"/>
              <a:buNone/>
            </a:pPr>
            <a:endParaRPr lang="en-TR" sz="2000" i="1" dirty="0">
              <a:ea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en-TR" sz="2000" i="1" dirty="0">
                <a:ea typeface="Times New Roman" panose="02020603050405020304" pitchFamily="18" charset="0"/>
              </a:rPr>
              <a:t>İŞLETME (SARF) MALİYETİ</a:t>
            </a:r>
          </a:p>
        </p:txBody>
      </p:sp>
      <p:pic>
        <p:nvPicPr>
          <p:cNvPr id="12" name="Graphic 11" descr="Sad face with no fill">
            <a:extLst>
              <a:ext uri="{FF2B5EF4-FFF2-40B4-BE49-F238E27FC236}">
                <a16:creationId xmlns:a16="http://schemas.microsoft.com/office/drawing/2014/main" id="{53A3854F-5022-1C4B-D922-63654BF14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8457" y="2590799"/>
            <a:ext cx="457200" cy="457200"/>
          </a:xfrm>
          <a:prstGeom prst="rect">
            <a:avLst/>
          </a:prstGeom>
        </p:spPr>
      </p:pic>
      <p:pic>
        <p:nvPicPr>
          <p:cNvPr id="13" name="Graphic 12" descr="Sad face with no fill">
            <a:extLst>
              <a:ext uri="{FF2B5EF4-FFF2-40B4-BE49-F238E27FC236}">
                <a16:creationId xmlns:a16="http://schemas.microsoft.com/office/drawing/2014/main" id="{58539B43-A537-F0AA-0259-8CC29F5720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9990" y="3429000"/>
            <a:ext cx="457200" cy="457200"/>
          </a:xfrm>
          <a:prstGeom prst="rect">
            <a:avLst/>
          </a:prstGeom>
        </p:spPr>
      </p:pic>
      <p:pic>
        <p:nvPicPr>
          <p:cNvPr id="14" name="Graphic 13" descr="Sad face with no fill">
            <a:extLst>
              <a:ext uri="{FF2B5EF4-FFF2-40B4-BE49-F238E27FC236}">
                <a16:creationId xmlns:a16="http://schemas.microsoft.com/office/drawing/2014/main" id="{A6311C8B-723B-B078-11E4-A04724C0F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6911" y="4317999"/>
            <a:ext cx="457200" cy="457200"/>
          </a:xfrm>
          <a:prstGeom prst="rect">
            <a:avLst/>
          </a:prstGeom>
        </p:spPr>
      </p:pic>
      <p:pic>
        <p:nvPicPr>
          <p:cNvPr id="4" name="Graphic 3" descr="Sad face with no fill">
            <a:extLst>
              <a:ext uri="{FF2B5EF4-FFF2-40B4-BE49-F238E27FC236}">
                <a16:creationId xmlns:a16="http://schemas.microsoft.com/office/drawing/2014/main" id="{5F226C8C-2326-B590-42C8-E69A38BFF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6911" y="5156200"/>
            <a:ext cx="457200" cy="457200"/>
          </a:xfrm>
          <a:prstGeom prst="rect">
            <a:avLst/>
          </a:prstGeom>
        </p:spPr>
      </p:pic>
      <p:pic>
        <p:nvPicPr>
          <p:cNvPr id="10" name="Graphic 9" descr="Sad face with no fill">
            <a:extLst>
              <a:ext uri="{FF2B5EF4-FFF2-40B4-BE49-F238E27FC236}">
                <a16:creationId xmlns:a16="http://schemas.microsoft.com/office/drawing/2014/main" id="{B82E4E9F-FCCF-3035-C15B-0283351E1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6911" y="599440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2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16">
            <a:extLst>
              <a:ext uri="{FF2B5EF4-FFF2-40B4-BE49-F238E27FC236}">
                <a16:creationId xmlns:a16="http://schemas.microsoft.com/office/drawing/2014/main" id="{E128E287-6207-4CCF-6BC8-755E1109D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0312" y="2044495"/>
            <a:ext cx="5605160" cy="3162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4320" y="609600"/>
            <a:ext cx="981455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PP/SELÜLOZ DİP FİLTRELER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09976" y="1325886"/>
            <a:ext cx="5778902" cy="5074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VERNİKLEŞMİŞ YAĞ</a:t>
            </a:r>
            <a:endParaRPr lang="tr-TR" sz="2000" b="1" i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PP / SELÜLOZ DİP FİLTRE ELEMANI</a:t>
            </a:r>
            <a:endParaRPr lang="tr-TR" sz="2000" b="1" i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ÇÖZÜNÜR VERNİK / ÇÖZÜNMEZ VERNİK / KATI PARTİKÜL / TORTU / SU TUTMA</a:t>
            </a:r>
            <a:endParaRPr lang="tr-TR" sz="2000" b="1" i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VERNİKTEN ARINMIŞ YAĞ</a:t>
            </a: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Sağ Ok 3">
            <a:extLst>
              <a:ext uri="{FF2B5EF4-FFF2-40B4-BE49-F238E27FC236}">
                <a16:creationId xmlns:a16="http://schemas.microsoft.com/office/drawing/2014/main" id="{1DD748F0-51A9-AB14-27E1-C32157807F3E}"/>
              </a:ext>
            </a:extLst>
          </p:cNvPr>
          <p:cNvSpPr/>
          <p:nvPr/>
        </p:nvSpPr>
        <p:spPr>
          <a:xfrm rot="5400000">
            <a:off x="5089527" y="1994701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3">
            <a:extLst>
              <a:ext uri="{FF2B5EF4-FFF2-40B4-BE49-F238E27FC236}">
                <a16:creationId xmlns:a16="http://schemas.microsoft.com/office/drawing/2014/main" id="{37678A49-F5A1-D980-7703-2DE8B2D32D92}"/>
              </a:ext>
            </a:extLst>
          </p:cNvPr>
          <p:cNvSpPr/>
          <p:nvPr/>
        </p:nvSpPr>
        <p:spPr>
          <a:xfrm rot="5400000">
            <a:off x="5089527" y="3264975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3">
            <a:extLst>
              <a:ext uri="{FF2B5EF4-FFF2-40B4-BE49-F238E27FC236}">
                <a16:creationId xmlns:a16="http://schemas.microsoft.com/office/drawing/2014/main" id="{C717E403-3CC5-96CE-51C1-06E4B8AA3ED4}"/>
              </a:ext>
            </a:extLst>
          </p:cNvPr>
          <p:cNvSpPr/>
          <p:nvPr/>
        </p:nvSpPr>
        <p:spPr>
          <a:xfrm rot="5400000">
            <a:off x="5089527" y="4885355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4332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97439" cy="13208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/>
              <a:t>PP/SELÜLOZ DİP FİLTRELER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3796" y="2164079"/>
            <a:ext cx="4369724" cy="4660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ÇÖZÜNÜR VERNİK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4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ÇÖZÜNMEZ VERNİK (TORTU)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4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KATI PARTİKÜL/AŞINMA METALİ</a:t>
            </a:r>
          </a:p>
          <a:p>
            <a:pPr marL="0" indent="0">
              <a:buNone/>
            </a:pPr>
            <a:endParaRPr lang="tr-TR" sz="14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SERBEST VE EMÜLSİYE SU</a:t>
            </a:r>
          </a:p>
          <a:p>
            <a:pPr marL="0" indent="0">
              <a:buNone/>
            </a:pPr>
            <a:endParaRPr lang="tr-TR" sz="14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ffectLst/>
                <a:ea typeface="Times New Roman" panose="02020603050405020304" pitchFamily="18" charset="0"/>
              </a:rPr>
              <a:t>SICAKLIKTAN BAĞIMSIZ</a:t>
            </a:r>
          </a:p>
          <a:p>
            <a:pPr marL="0" indent="0">
              <a:buNone/>
            </a:pPr>
            <a:endParaRPr lang="tr-TR" sz="14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ffectLst/>
                <a:ea typeface="Times New Roman" panose="02020603050405020304" pitchFamily="18" charset="0"/>
              </a:rPr>
              <a:t>YÜKSEK VERİM</a:t>
            </a:r>
          </a:p>
        </p:txBody>
      </p:sp>
      <p:pic>
        <p:nvPicPr>
          <p:cNvPr id="6" name="Graphic 5" descr="Smiling face with solid fill">
            <a:extLst>
              <a:ext uri="{FF2B5EF4-FFF2-40B4-BE49-F238E27FC236}">
                <a16:creationId xmlns:a16="http://schemas.microsoft.com/office/drawing/2014/main" id="{FB40DDB0-0A8F-ACD2-1570-3746BE7C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7228" y="1270000"/>
            <a:ext cx="914400" cy="914400"/>
          </a:xfrm>
          <a:prstGeom prst="rect">
            <a:avLst/>
          </a:prstGeom>
        </p:spPr>
      </p:pic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8E81FD53-4188-1133-6869-8ABC47C72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733" y="2133599"/>
            <a:ext cx="457200" cy="457200"/>
          </a:xfrm>
          <a:prstGeom prst="rect">
            <a:avLst/>
          </a:prstGeom>
        </p:spPr>
      </p:pic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62664A6F-78D9-66DC-2B7B-85493B62A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266" y="2914994"/>
            <a:ext cx="457200" cy="457200"/>
          </a:xfrm>
          <a:prstGeom prst="rect">
            <a:avLst/>
          </a:prstGeom>
        </p:spPr>
      </p:pic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id="{3EAA50AE-9F07-3C5D-C7C3-860869F10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187" y="3688080"/>
            <a:ext cx="457200" cy="457200"/>
          </a:xfrm>
          <a:prstGeom prst="rect">
            <a:avLst/>
          </a:prstGeom>
        </p:spPr>
      </p:pic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79CB55C0-20BC-15E4-6D86-D65F18738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720" y="4454235"/>
            <a:ext cx="457200" cy="457200"/>
          </a:xfrm>
          <a:prstGeom prst="rect">
            <a:avLst/>
          </a:prstGeom>
        </p:spPr>
      </p:pic>
      <p:pic>
        <p:nvPicPr>
          <p:cNvPr id="15" name="Graphic 14" descr="Smiling face with no fill">
            <a:extLst>
              <a:ext uri="{FF2B5EF4-FFF2-40B4-BE49-F238E27FC236}">
                <a16:creationId xmlns:a16="http://schemas.microsoft.com/office/drawing/2014/main" id="{960D6B9B-C8E4-7632-831E-A71721AD7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720" y="5235630"/>
            <a:ext cx="457200" cy="457200"/>
          </a:xfrm>
          <a:prstGeom prst="rect">
            <a:avLst/>
          </a:prstGeom>
        </p:spPr>
      </p:pic>
      <p:pic>
        <p:nvPicPr>
          <p:cNvPr id="16" name="Graphic 15" descr="Smiling face with no fill">
            <a:extLst>
              <a:ext uri="{FF2B5EF4-FFF2-40B4-BE49-F238E27FC236}">
                <a16:creationId xmlns:a16="http://schemas.microsoft.com/office/drawing/2014/main" id="{2890A6FA-590E-044E-E5F3-BF626A665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253" y="60170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0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97439" cy="13208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/>
              <a:t>PP/SELÜLOZ DİP FİLTRELER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3796" y="2164079"/>
            <a:ext cx="4369724" cy="4660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ÇÖZÜNÜR VERNİK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4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ÇÖZÜNMEZ VERNİK (TORTU)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4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KATI PARTİKÜL/AŞINMA METALİ</a:t>
            </a:r>
          </a:p>
          <a:p>
            <a:pPr marL="0" indent="0">
              <a:buNone/>
            </a:pPr>
            <a:endParaRPr lang="tr-TR" sz="14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SERBEST VE EMÜLSİYE SU</a:t>
            </a:r>
          </a:p>
          <a:p>
            <a:pPr marL="0" indent="0">
              <a:buNone/>
            </a:pPr>
            <a:endParaRPr lang="tr-TR" sz="14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ffectLst/>
                <a:ea typeface="Times New Roman" panose="02020603050405020304" pitchFamily="18" charset="0"/>
              </a:rPr>
              <a:t>SICAKLIKTAN BAĞIMSIZ</a:t>
            </a:r>
          </a:p>
          <a:p>
            <a:pPr marL="0" indent="0">
              <a:buNone/>
            </a:pPr>
            <a:endParaRPr lang="tr-TR" sz="14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ffectLst/>
                <a:ea typeface="Times New Roman" panose="02020603050405020304" pitchFamily="18" charset="0"/>
              </a:rPr>
              <a:t>YÜKSEK VERİM</a:t>
            </a:r>
          </a:p>
        </p:txBody>
      </p:sp>
      <p:pic>
        <p:nvPicPr>
          <p:cNvPr id="6" name="Graphic 5" descr="Smiling face with solid fill">
            <a:extLst>
              <a:ext uri="{FF2B5EF4-FFF2-40B4-BE49-F238E27FC236}">
                <a16:creationId xmlns:a16="http://schemas.microsoft.com/office/drawing/2014/main" id="{FB40DDB0-0A8F-ACD2-1570-3746BE7C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7228" y="1270000"/>
            <a:ext cx="914400" cy="914400"/>
          </a:xfrm>
          <a:prstGeom prst="rect">
            <a:avLst/>
          </a:prstGeom>
        </p:spPr>
      </p:pic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8E81FD53-4188-1133-6869-8ABC47C72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733" y="2133599"/>
            <a:ext cx="457200" cy="457200"/>
          </a:xfrm>
          <a:prstGeom prst="rect">
            <a:avLst/>
          </a:prstGeom>
        </p:spPr>
      </p:pic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62664A6F-78D9-66DC-2B7B-85493B62A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266" y="2914994"/>
            <a:ext cx="457200" cy="457200"/>
          </a:xfrm>
          <a:prstGeom prst="rect">
            <a:avLst/>
          </a:prstGeom>
        </p:spPr>
      </p:pic>
      <p:pic>
        <p:nvPicPr>
          <p:cNvPr id="5" name="Graphic 4" descr="Sad face with solid fill">
            <a:extLst>
              <a:ext uri="{FF2B5EF4-FFF2-40B4-BE49-F238E27FC236}">
                <a16:creationId xmlns:a16="http://schemas.microsoft.com/office/drawing/2014/main" id="{14E7F5EF-4B4C-BA3A-1B01-2605F997F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6327" y="1270000"/>
            <a:ext cx="914400" cy="914400"/>
          </a:xfrm>
          <a:prstGeom prst="rect">
            <a:avLst/>
          </a:prstGeom>
        </p:spPr>
      </p:pic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7EF86306-F940-2202-A890-0BBB760F57DE}"/>
              </a:ext>
            </a:extLst>
          </p:cNvPr>
          <p:cNvSpPr txBox="1">
            <a:spLocks/>
          </p:cNvSpPr>
          <p:nvPr/>
        </p:nvSpPr>
        <p:spPr>
          <a:xfrm>
            <a:off x="5303520" y="2926078"/>
            <a:ext cx="4369724" cy="3756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NİSPETEN DAHA YAVAŞ BİR OPERASYON SÜRECİ</a:t>
            </a:r>
          </a:p>
        </p:txBody>
      </p:sp>
      <p:pic>
        <p:nvPicPr>
          <p:cNvPr id="12" name="Graphic 11" descr="Sad face with no fill">
            <a:extLst>
              <a:ext uri="{FF2B5EF4-FFF2-40B4-BE49-F238E27FC236}">
                <a16:creationId xmlns:a16="http://schemas.microsoft.com/office/drawing/2014/main" id="{53A3854F-5022-1C4B-D922-63654BF14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8457" y="2895599"/>
            <a:ext cx="457200" cy="457200"/>
          </a:xfrm>
          <a:prstGeom prst="rect">
            <a:avLst/>
          </a:prstGeom>
        </p:spPr>
      </p:pic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id="{3EAA50AE-9F07-3C5D-C7C3-860869F10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187" y="3688080"/>
            <a:ext cx="457200" cy="457200"/>
          </a:xfrm>
          <a:prstGeom prst="rect">
            <a:avLst/>
          </a:prstGeom>
        </p:spPr>
      </p:pic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79CB55C0-20BC-15E4-6D86-D65F18738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720" y="4454235"/>
            <a:ext cx="457200" cy="457200"/>
          </a:xfrm>
          <a:prstGeom prst="rect">
            <a:avLst/>
          </a:prstGeom>
        </p:spPr>
      </p:pic>
      <p:pic>
        <p:nvPicPr>
          <p:cNvPr id="15" name="Graphic 14" descr="Smiling face with no fill">
            <a:extLst>
              <a:ext uri="{FF2B5EF4-FFF2-40B4-BE49-F238E27FC236}">
                <a16:creationId xmlns:a16="http://schemas.microsoft.com/office/drawing/2014/main" id="{960D6B9B-C8E4-7632-831E-A71721AD7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720" y="5235630"/>
            <a:ext cx="457200" cy="457200"/>
          </a:xfrm>
          <a:prstGeom prst="rect">
            <a:avLst/>
          </a:prstGeom>
        </p:spPr>
      </p:pic>
      <p:pic>
        <p:nvPicPr>
          <p:cNvPr id="16" name="Graphic 15" descr="Smiling face with no fill">
            <a:extLst>
              <a:ext uri="{FF2B5EF4-FFF2-40B4-BE49-F238E27FC236}">
                <a16:creationId xmlns:a16="http://schemas.microsoft.com/office/drawing/2014/main" id="{2890A6FA-590E-044E-E5F3-BF626A665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253" y="60170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36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4320" y="609600"/>
            <a:ext cx="9814558" cy="85344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ÇÖZÜNÜRLÜK ARTTIRICI AKIŞKANLAR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09976" y="1325886"/>
            <a:ext cx="5778902" cy="5074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%3~5 ORANINDA YAĞA KATKI </a:t>
            </a:r>
            <a:r>
              <a:rPr lang="tr-TR" sz="2000" b="1" i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(ÇALIŞAN SİSTEM)</a:t>
            </a: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TORTULARIN KATMAN KATMAN ÇÖZÜNÜMÜ</a:t>
            </a:r>
            <a:endParaRPr lang="tr-TR" sz="2000" b="1" i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YAĞ İÇERİSİNDEKİ VERNİK ÇÖZÜNÜMÜ</a:t>
            </a:r>
            <a:endParaRPr lang="tr-TR" sz="2000" b="1" i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VERNİKTEN ARINMIŞ YAĞ</a:t>
            </a:r>
            <a:endParaRPr lang="tr-TR" sz="20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Sağ Ok 3">
            <a:extLst>
              <a:ext uri="{FF2B5EF4-FFF2-40B4-BE49-F238E27FC236}">
                <a16:creationId xmlns:a16="http://schemas.microsoft.com/office/drawing/2014/main" id="{1DD748F0-51A9-AB14-27E1-C32157807F3E}"/>
              </a:ext>
            </a:extLst>
          </p:cNvPr>
          <p:cNvSpPr/>
          <p:nvPr/>
        </p:nvSpPr>
        <p:spPr>
          <a:xfrm rot="5400000">
            <a:off x="5089527" y="1994701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3">
            <a:extLst>
              <a:ext uri="{FF2B5EF4-FFF2-40B4-BE49-F238E27FC236}">
                <a16:creationId xmlns:a16="http://schemas.microsoft.com/office/drawing/2014/main" id="{37678A49-F5A1-D980-7703-2DE8B2D32D92}"/>
              </a:ext>
            </a:extLst>
          </p:cNvPr>
          <p:cNvSpPr/>
          <p:nvPr/>
        </p:nvSpPr>
        <p:spPr>
          <a:xfrm rot="5400000">
            <a:off x="5089527" y="3264975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3">
            <a:extLst>
              <a:ext uri="{FF2B5EF4-FFF2-40B4-BE49-F238E27FC236}">
                <a16:creationId xmlns:a16="http://schemas.microsoft.com/office/drawing/2014/main" id="{C717E403-3CC5-96CE-51C1-06E4B8AA3ED4}"/>
              </a:ext>
            </a:extLst>
          </p:cNvPr>
          <p:cNvSpPr/>
          <p:nvPr/>
        </p:nvSpPr>
        <p:spPr>
          <a:xfrm rot="5400000">
            <a:off x="5089527" y="4595795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42657-152F-2B4E-AB60-94903ACF2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42" y="1325886"/>
            <a:ext cx="1626235" cy="162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61303E-5E65-D8C8-547C-D4432AEB7E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42" y="3088145"/>
            <a:ext cx="1647825" cy="163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960E6-7B23-F730-DE15-D20316F26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3137" r="4761" b="4597"/>
          <a:stretch>
            <a:fillRect/>
          </a:stretch>
        </p:blipFill>
        <p:spPr bwMode="auto">
          <a:xfrm>
            <a:off x="1712594" y="4855484"/>
            <a:ext cx="1573530" cy="1600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27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VERNİKLEŞME &amp; OKSİDASYON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4" y="1640840"/>
            <a:ext cx="8596668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tr-TR" b="1" dirty="0"/>
              <a:t>VERNİKLEŞMEYE SEBEP OLABİLECEK BOZULMA SÜRECİNİ BAŞLATABİLECEK BAZI ORTAK FAKTÖRLER:</a:t>
            </a:r>
            <a:endParaRPr lang="en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Sıcaklık</a:t>
            </a:r>
            <a:endParaRPr lang="en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Nem</a:t>
            </a:r>
            <a:endParaRPr lang="en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Kirleticiler</a:t>
            </a:r>
            <a:endParaRPr lang="en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Havalandırma/Oksijen</a:t>
            </a:r>
            <a:endParaRPr lang="en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/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Aşınma Metalleri</a:t>
            </a:r>
          </a:p>
          <a:p>
            <a:pPr marL="270510" algn="just"/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</a:rPr>
              <a:t>Statik Elektrik</a:t>
            </a:r>
          </a:p>
          <a:p>
            <a:pPr marL="270510" algn="just"/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Mikro-</a:t>
            </a:r>
            <a:r>
              <a:rPr lang="tr-T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dizelleşme</a:t>
            </a:r>
            <a:endParaRPr lang="en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44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97439" cy="13208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/>
              <a:t>ÇÖZÜNÜRLÜK ARTTIRICI AKIŞKANLAR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3796" y="2164079"/>
            <a:ext cx="4369724" cy="40843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ÇÖZÜNÜR VERNİK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ÇÖZÜNMEZ VERNİK (TORTU)</a:t>
            </a: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000" i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24 SAAT İÇERİSİNDE ETKİ</a:t>
            </a:r>
          </a:p>
          <a:p>
            <a:pPr marL="0" indent="0">
              <a:buNone/>
            </a:pP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ffectLst/>
                <a:ea typeface="Times New Roman" panose="02020603050405020304" pitchFamily="18" charset="0"/>
              </a:rPr>
              <a:t>SİSTEM YAĞI İLE TAM UYUM</a:t>
            </a:r>
          </a:p>
          <a:p>
            <a:pPr marL="0" indent="0">
              <a:buNone/>
            </a:pPr>
            <a:endParaRPr lang="tr-TR" sz="2000" i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000" i="1" dirty="0">
                <a:effectLst/>
                <a:ea typeface="Times New Roman" panose="02020603050405020304" pitchFamily="18" charset="0"/>
              </a:rPr>
              <a:t>YÜKSEK VERİM</a:t>
            </a:r>
          </a:p>
        </p:txBody>
      </p:sp>
      <p:pic>
        <p:nvPicPr>
          <p:cNvPr id="6" name="Graphic 5" descr="Smiling face with solid fill">
            <a:extLst>
              <a:ext uri="{FF2B5EF4-FFF2-40B4-BE49-F238E27FC236}">
                <a16:creationId xmlns:a16="http://schemas.microsoft.com/office/drawing/2014/main" id="{FB40DDB0-0A8F-ACD2-1570-3746BE7C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7228" y="1270000"/>
            <a:ext cx="914400" cy="914400"/>
          </a:xfrm>
          <a:prstGeom prst="rect">
            <a:avLst/>
          </a:prstGeom>
        </p:spPr>
      </p:pic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8E81FD53-4188-1133-6869-8ABC47C72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733" y="2133599"/>
            <a:ext cx="457200" cy="457200"/>
          </a:xfrm>
          <a:prstGeom prst="rect">
            <a:avLst/>
          </a:prstGeom>
        </p:spPr>
      </p:pic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62664A6F-78D9-66DC-2B7B-85493B62A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266" y="2991194"/>
            <a:ext cx="457200" cy="457200"/>
          </a:xfrm>
          <a:prstGeom prst="rect">
            <a:avLst/>
          </a:prstGeom>
        </p:spPr>
      </p:pic>
      <p:pic>
        <p:nvPicPr>
          <p:cNvPr id="5" name="Graphic 4" descr="Sad face with solid fill">
            <a:extLst>
              <a:ext uri="{FF2B5EF4-FFF2-40B4-BE49-F238E27FC236}">
                <a16:creationId xmlns:a16="http://schemas.microsoft.com/office/drawing/2014/main" id="{14E7F5EF-4B4C-BA3A-1B01-2605F997F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6327" y="1270000"/>
            <a:ext cx="914400" cy="914400"/>
          </a:xfrm>
          <a:prstGeom prst="rect">
            <a:avLst/>
          </a:prstGeom>
        </p:spPr>
      </p:pic>
      <p:pic>
        <p:nvPicPr>
          <p:cNvPr id="12" name="Graphic 11" descr="Sad face with no fill">
            <a:extLst>
              <a:ext uri="{FF2B5EF4-FFF2-40B4-BE49-F238E27FC236}">
                <a16:creationId xmlns:a16="http://schemas.microsoft.com/office/drawing/2014/main" id="{53A3854F-5022-1C4B-D922-63654BF14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6320" y="2133599"/>
            <a:ext cx="457200" cy="457200"/>
          </a:xfrm>
          <a:prstGeom prst="rect">
            <a:avLst/>
          </a:prstGeom>
        </p:spPr>
      </p:pic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id="{3EAA50AE-9F07-3C5D-C7C3-860869F10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187" y="3855720"/>
            <a:ext cx="457200" cy="457200"/>
          </a:xfrm>
          <a:prstGeom prst="rect">
            <a:avLst/>
          </a:prstGeom>
        </p:spPr>
      </p:pic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79CB55C0-20BC-15E4-6D86-D65F18738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720" y="4713315"/>
            <a:ext cx="457200" cy="457200"/>
          </a:xfrm>
          <a:prstGeom prst="rect">
            <a:avLst/>
          </a:prstGeom>
        </p:spPr>
      </p:pic>
      <p:pic>
        <p:nvPicPr>
          <p:cNvPr id="15" name="Graphic 14" descr="Smiling face with no fill">
            <a:extLst>
              <a:ext uri="{FF2B5EF4-FFF2-40B4-BE49-F238E27FC236}">
                <a16:creationId xmlns:a16="http://schemas.microsoft.com/office/drawing/2014/main" id="{960D6B9B-C8E4-7632-831E-A71721AD7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720" y="5586150"/>
            <a:ext cx="457200" cy="457200"/>
          </a:xfrm>
          <a:prstGeom prst="rect">
            <a:avLst/>
          </a:prstGeom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C7A5F24-D572-4B1B-A2D6-631F1AAEE2CC}"/>
              </a:ext>
            </a:extLst>
          </p:cNvPr>
          <p:cNvSpPr txBox="1">
            <a:spLocks/>
          </p:cNvSpPr>
          <p:nvPr/>
        </p:nvSpPr>
        <p:spPr>
          <a:xfrm>
            <a:off x="5351396" y="2164079"/>
            <a:ext cx="3884661" cy="4660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TORTU VE KATI PARTİKÜL İÇİN HARİCİ ÜNİTE İHTİYACI</a:t>
            </a:r>
          </a:p>
          <a:p>
            <a:pPr marL="0" indent="0">
              <a:buFont typeface="Wingdings 3" charset="2"/>
              <a:buNone/>
            </a:pPr>
            <a:endParaRPr lang="tr-TR" sz="2000" i="1" dirty="0">
              <a:ea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tr-TR" sz="2000" i="1" dirty="0">
                <a:ea typeface="Times New Roman" panose="02020603050405020304" pitchFamily="18" charset="0"/>
              </a:rPr>
              <a:t>İLK YATIRIM MALİYETİ</a:t>
            </a:r>
          </a:p>
        </p:txBody>
      </p:sp>
      <p:pic>
        <p:nvPicPr>
          <p:cNvPr id="13" name="Graphic 12" descr="Sad face with no fill">
            <a:extLst>
              <a:ext uri="{FF2B5EF4-FFF2-40B4-BE49-F238E27FC236}">
                <a16:creationId xmlns:a16="http://schemas.microsoft.com/office/drawing/2014/main" id="{92194660-5470-9D1F-D4F8-19B992EBB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6320" y="329184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45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D7C1-0EDD-2E98-AAC8-B6A921D26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5" name="Content Placeholder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3D27B1B0-023A-83FA-9CE0-3177763B5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557" y="285007"/>
            <a:ext cx="10770165" cy="6068291"/>
          </a:xfrm>
        </p:spPr>
      </p:pic>
    </p:spTree>
    <p:extLst>
      <p:ext uri="{BB962C8B-B14F-4D97-AF65-F5344CB8AC3E}">
        <p14:creationId xmlns:p14="http://schemas.microsoft.com/office/powerpoint/2010/main" val="3971449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ED03E84-75F4-F2E1-BE22-D314D5CD8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3" y="3502"/>
            <a:ext cx="10503776" cy="50561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8322" y="2209828"/>
            <a:ext cx="10972800" cy="4404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VERNİKLEŞMENİN SEBEP OLDUĞU YÜKSEK MALİYETLER</a:t>
            </a:r>
          </a:p>
          <a:p>
            <a:pPr marL="0" indent="0">
              <a:buNone/>
            </a:pPr>
            <a:endParaRPr lang="tr-T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200" b="1" dirty="0">
                <a:effectLst/>
                <a:ea typeface="Times New Roman" panose="02020603050405020304" pitchFamily="18" charset="0"/>
              </a:rPr>
              <a:t>BASKI YATAĞI</a:t>
            </a:r>
            <a:r>
              <a:rPr lang="tr-TR" sz="2200" dirty="0">
                <a:effectLst/>
                <a:ea typeface="Times New Roman" panose="02020603050405020304" pitchFamily="18" charset="0"/>
              </a:rPr>
              <a:t>			</a:t>
            </a:r>
            <a:r>
              <a:rPr lang="tr-TR" sz="2200" b="1" dirty="0">
                <a:effectLst/>
                <a:ea typeface="Times New Roman" panose="02020603050405020304" pitchFamily="18" charset="0"/>
              </a:rPr>
              <a:t>YATAK KOVANI	</a:t>
            </a:r>
            <a:r>
              <a:rPr lang="tr-TR" sz="2200" dirty="0">
                <a:effectLst/>
                <a:ea typeface="Times New Roman" panose="02020603050405020304" pitchFamily="18" charset="0"/>
              </a:rPr>
              <a:t>  </a:t>
            </a:r>
            <a:r>
              <a:rPr lang="tr-TR" sz="2200" b="1" dirty="0">
                <a:effectLst/>
                <a:ea typeface="Times New Roman" panose="02020603050405020304" pitchFamily="18" charset="0"/>
              </a:rPr>
              <a:t>FİLTREDEKİ TORTU</a:t>
            </a:r>
            <a:r>
              <a:rPr lang="tr-TR" sz="2200" dirty="0">
                <a:effectLst/>
                <a:ea typeface="Times New Roman" panose="02020603050405020304" pitchFamily="18" charset="0"/>
              </a:rPr>
              <a:t>	  </a:t>
            </a:r>
            <a:r>
              <a:rPr lang="tr-TR" sz="2200" b="1" dirty="0">
                <a:effectLst/>
                <a:ea typeface="Times New Roman" panose="02020603050405020304" pitchFamily="18" charset="0"/>
              </a:rPr>
              <a:t>VALF MAKARASI</a:t>
            </a:r>
            <a:endParaRPr lang="en-TR" sz="2200" b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200" dirty="0">
                <a:effectLst/>
                <a:ea typeface="Times New Roman" panose="02020603050405020304" pitchFamily="18" charset="0"/>
              </a:rPr>
              <a:t>RAFİNERİNİN			KOMPRESÖR		  GAZ TÜRBİNİNDE		  GAZ TÜRBİNİNİN</a:t>
            </a:r>
            <a:endParaRPr lang="en-TR" sz="22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200" dirty="0">
                <a:effectLst/>
                <a:ea typeface="Times New Roman" panose="02020603050405020304" pitchFamily="18" charset="0"/>
              </a:rPr>
              <a:t>DEVRE DIŞI </a:t>
            </a: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ARIZASINA SEBEP	  DEVRE DIŞI OLMASINA	  DEVREYE GİRMESİNİ</a:t>
            </a:r>
          </a:p>
          <a:p>
            <a:pPr marL="0" indent="0">
              <a:buNone/>
            </a:pPr>
            <a:r>
              <a:rPr lang="tr-TR" sz="1800" dirty="0">
                <a:effectLst/>
                <a:ea typeface="Times New Roman" panose="02020603050405020304" pitchFamily="18" charset="0"/>
              </a:rPr>
              <a:t>KALMASINA SEBEP OLDU.	</a:t>
            </a: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OLDU.				  SEBEP OLDU.			  ENGELLEDİ.</a:t>
            </a:r>
            <a:endParaRPr lang="en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F64D294-5030-420F-079C-3EE207DB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733678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i="1" dirty="0"/>
              <a:t>SEVGİLER…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308282"/>
            <a:ext cx="8253480" cy="1549718"/>
          </a:xfrm>
          <a:prstGeom prst="rect">
            <a:avLst/>
          </a:prstGeom>
        </p:spPr>
      </p:pic>
      <p:pic>
        <p:nvPicPr>
          <p:cNvPr id="6" name="Marvin Gaye - Lets Get It 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3320" y="6083141"/>
            <a:ext cx="609600" cy="6096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i="1" dirty="0"/>
              <a:t>ERTAN KURT</a:t>
            </a:r>
          </a:p>
          <a:p>
            <a:pPr marL="0" indent="0">
              <a:buNone/>
            </a:pPr>
            <a:r>
              <a:rPr lang="tr-TR" b="1" i="1" dirty="0"/>
              <a:t>+90 533 689 12 59</a:t>
            </a:r>
          </a:p>
          <a:p>
            <a:pPr marL="0" indent="0">
              <a:buNone/>
            </a:pPr>
            <a:r>
              <a:rPr lang="tr-TR" b="1" i="1" dirty="0" err="1"/>
              <a:t>ertan.kurt@torosfiltrasyon.com</a:t>
            </a:r>
            <a:endParaRPr lang="tr-TR" b="1" i="1" dirty="0"/>
          </a:p>
          <a:p>
            <a:pPr marL="0" indent="0">
              <a:buNone/>
            </a:pPr>
            <a:r>
              <a:rPr lang="tr-TR" b="1" dirty="0" err="1"/>
              <a:t>https</a:t>
            </a:r>
            <a:r>
              <a:rPr lang="tr-TR" b="1" dirty="0"/>
              <a:t>://</a:t>
            </a:r>
            <a:r>
              <a:rPr lang="tr-TR" b="1" dirty="0" err="1"/>
              <a:t>www.linkedin.com</a:t>
            </a:r>
            <a:r>
              <a:rPr lang="tr-TR" b="1" dirty="0"/>
              <a:t>/</a:t>
            </a:r>
            <a:r>
              <a:rPr lang="tr-TR" b="1" dirty="0" err="1"/>
              <a:t>company</a:t>
            </a:r>
            <a:r>
              <a:rPr lang="tr-TR" b="1" dirty="0"/>
              <a:t>/</a:t>
            </a:r>
            <a:r>
              <a:rPr lang="tr-TR" b="1" dirty="0" err="1"/>
              <a:t>torosfiltrasyon</a:t>
            </a:r>
            <a:r>
              <a:rPr lang="tr-TR" b="1" dirty="0"/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7D63C-F4E0-37BE-6E5B-E5421C89F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358" y="1791322"/>
            <a:ext cx="7025456" cy="18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VERNİKLEŞME &amp; OKSİDASYON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640840"/>
            <a:ext cx="9411545" cy="3880773"/>
          </a:xfrm>
        </p:spPr>
        <p:txBody>
          <a:bodyPr/>
          <a:lstStyle/>
          <a:p>
            <a:pPr marL="0" indent="0" algn="just">
              <a:buNone/>
            </a:pP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TR" sz="1800" b="1" dirty="0">
                <a:solidFill>
                  <a:srgbClr val="FF0000"/>
                </a:solidFill>
              </a:rPr>
              <a:t>						   </a:t>
            </a:r>
            <a:r>
              <a:rPr lang="en-TR" sz="5400" b="1" dirty="0">
                <a:solidFill>
                  <a:srgbClr val="FF0000"/>
                </a:solidFill>
              </a:rPr>
              <a:t>+.    </a:t>
            </a:r>
            <a:r>
              <a:rPr lang="en-TR" sz="1400" b="1" dirty="0">
                <a:solidFill>
                  <a:srgbClr val="FF0000"/>
                </a:solidFill>
              </a:rPr>
              <a:t> </a:t>
            </a:r>
            <a:r>
              <a:rPr lang="en-TR" sz="5400" b="1" dirty="0">
                <a:solidFill>
                  <a:srgbClr val="FF0000"/>
                </a:solidFill>
              </a:rPr>
              <a:t>=       </a:t>
            </a:r>
            <a:r>
              <a:rPr lang="en-TR" sz="3200" b="1" dirty="0">
                <a:solidFill>
                  <a:srgbClr val="FF0000"/>
                </a:solidFill>
              </a:rPr>
              <a:t> </a:t>
            </a:r>
            <a:r>
              <a:rPr lang="en-TR" sz="5400" b="1" dirty="0">
                <a:solidFill>
                  <a:srgbClr val="FF0000"/>
                </a:solidFill>
              </a:rPr>
              <a:t>&amp;</a:t>
            </a:r>
            <a:endParaRPr lang="en-TR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T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TR" sz="1800" b="1" dirty="0">
                <a:effectLst/>
                <a:ea typeface="Times New Roman" panose="02020603050405020304" pitchFamily="18" charset="0"/>
              </a:rPr>
              <a:t>		OKSİJEN					YAĞ				ASİT				TORTU</a:t>
            </a:r>
          </a:p>
        </p:txBody>
      </p:sp>
      <p:pic>
        <p:nvPicPr>
          <p:cNvPr id="4097" name="Picture 17" descr="A picture containing drawing, sport, pan&#10;&#10;Description automatically generated">
            <a:extLst>
              <a:ext uri="{FF2B5EF4-FFF2-40B4-BE49-F238E27FC236}">
                <a16:creationId xmlns:a16="http://schemas.microsoft.com/office/drawing/2014/main" id="{4D9DBA67-39C3-EA38-3C79-5AF4A6AF1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427" y="2670810"/>
            <a:ext cx="2964245" cy="121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16" descr="A picture containing light, food&#10;&#10;Description automatically generated">
            <a:extLst>
              <a:ext uri="{FF2B5EF4-FFF2-40B4-BE49-F238E27FC236}">
                <a16:creationId xmlns:a16="http://schemas.microsoft.com/office/drawing/2014/main" id="{4DDFA20F-D51A-B129-B868-EE81E0F90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02947" y="2670810"/>
            <a:ext cx="1218492" cy="121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83DB2CAA-38B7-D922-C1B4-03C11F9A0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13" y="2670810"/>
            <a:ext cx="1218492" cy="121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15" descr="A picture containing sitting, chocolate, food, table&#10;&#10;Description automatically generated">
            <a:extLst>
              <a:ext uri="{FF2B5EF4-FFF2-40B4-BE49-F238E27FC236}">
                <a16:creationId xmlns:a16="http://schemas.microsoft.com/office/drawing/2014/main" id="{1FCDBE9F-F8BA-44FF-82CB-134B3B31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12" y="2670810"/>
            <a:ext cx="2176567" cy="122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9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OKSİDASYONUN ETKİLERİ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3" y="1640840"/>
            <a:ext cx="9411545" cy="3880773"/>
          </a:xfrm>
        </p:spPr>
        <p:txBody>
          <a:bodyPr/>
          <a:lstStyle/>
          <a:p>
            <a:pPr marL="270510" algn="just"/>
            <a:r>
              <a:rPr lang="en-TR" sz="1800" b="1" dirty="0">
                <a:effectLst/>
                <a:ea typeface="Times New Roman" panose="02020603050405020304" pitchFamily="18" charset="0"/>
              </a:rPr>
              <a:t>ASİTLERİN METAL YÜZEYDEKİ KOROZYONU</a:t>
            </a:r>
          </a:p>
          <a:p>
            <a:pPr marL="0" indent="0" algn="just">
              <a:buNone/>
            </a:pPr>
            <a:endParaRPr lang="en-TR" sz="1800" b="1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en-TR" sz="1800" b="1" dirty="0">
                <a:effectLst/>
                <a:ea typeface="Times New Roman" panose="02020603050405020304" pitchFamily="18" charset="0"/>
              </a:rPr>
              <a:t>ÇAMUR TORTUNUN YAĞ GEÇİŞLERİNİ ENGELLEMESİ</a:t>
            </a:r>
          </a:p>
          <a:p>
            <a:pPr marL="270510" algn="just"/>
            <a:endParaRPr lang="en-TR" sz="1800" b="1" dirty="0">
              <a:effectLst/>
              <a:ea typeface="Times New Roman" panose="02020603050405020304" pitchFamily="18" charset="0"/>
            </a:endParaRPr>
          </a:p>
          <a:p>
            <a:pPr marL="270510" algn="just"/>
            <a:r>
              <a:rPr lang="en-TR" b="1" dirty="0">
                <a:ea typeface="Times New Roman" panose="02020603050405020304" pitchFamily="18" charset="0"/>
              </a:rPr>
              <a:t>OKSİDASYON YAN ÜRÜNLERİNİN YENİ YAĞ </a:t>
            </a:r>
          </a:p>
          <a:p>
            <a:pPr marL="0" indent="0" algn="just">
              <a:buNone/>
            </a:pPr>
            <a:r>
              <a:rPr lang="en-TR" b="1" dirty="0">
                <a:ea typeface="Times New Roman" panose="02020603050405020304" pitchFamily="18" charset="0"/>
              </a:rPr>
              <a:t>İLAVESİNİN ÖMRÜNÜ KISALTMASI</a:t>
            </a: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r>
              <a:rPr lang="en-TR" sz="1800" b="1" dirty="0">
                <a:effectLst/>
                <a:ea typeface="Times New Roman" panose="02020603050405020304" pitchFamily="18" charset="0"/>
              </a:rPr>
              <a:t>YAĞLAMA PERFORMANSINI DÜŞÜRMESİ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D314A-4725-8D2C-A34B-212FC8037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752" y="1255106"/>
            <a:ext cx="3918140" cy="294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EFAADA18-1D5A-E08E-81B9-8CCE55900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05" y="4263813"/>
            <a:ext cx="3918140" cy="2441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7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VERNİK TORTU ÖRNEKLERİ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" y="1640840"/>
            <a:ext cx="11628119" cy="3880773"/>
          </a:xfrm>
        </p:spPr>
        <p:txBody>
          <a:bodyPr/>
          <a:lstStyle/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TR" sz="1800" b="1" dirty="0">
                <a:effectLst/>
                <a:ea typeface="Times New Roman" panose="02020603050405020304" pitchFamily="18" charset="0"/>
              </a:rPr>
              <a:t>ÇAMUR ŞEKLİNDE				SERT VE KIRILGAN		TANK TAVANI	 </a:t>
            </a:r>
            <a:r>
              <a:rPr lang="en-TR" sz="1800" b="1" i="1" dirty="0">
                <a:effectLst/>
                <a:ea typeface="Times New Roman" panose="02020603050405020304" pitchFamily="18" charset="0"/>
              </a:rPr>
              <a:t>(SARKIT)</a:t>
            </a:r>
            <a:r>
              <a:rPr lang="en-TR" sz="1800" b="1" dirty="0">
                <a:effectLst/>
                <a:ea typeface="Times New Roman" panose="02020603050405020304" pitchFamily="18" charset="0"/>
              </a:rPr>
              <a:t>		TANK TABANI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DSC03533">
            <a:extLst>
              <a:ext uri="{FF2B5EF4-FFF2-40B4-BE49-F238E27FC236}">
                <a16:creationId xmlns:a16="http://schemas.microsoft.com/office/drawing/2014/main" id="{FC4AFFB9-34AB-338B-E8EC-BE9027947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73" y="1443096"/>
            <a:ext cx="2836260" cy="272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E79386-9884-F065-D0EC-F8BC68BE4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09" y="1463409"/>
            <a:ext cx="2635098" cy="2685682"/>
          </a:xfrm>
          <a:prstGeom prst="rect">
            <a:avLst/>
          </a:prstGeom>
          <a:noFill/>
          <a:ln w="9525" algn="ctr">
            <a:solidFill>
              <a:srgbClr val="44546A"/>
            </a:solidFill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ADF56-4CF9-721E-1D8B-30DD2744E62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740" y="1461878"/>
            <a:ext cx="2693917" cy="2690388"/>
          </a:xfrm>
          <a:prstGeom prst="rect">
            <a:avLst/>
          </a:prstGeom>
          <a:noFill/>
          <a:ln w="9525" algn="ctr">
            <a:solidFill>
              <a:srgbClr val="44546A"/>
            </a:solidFill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BD55C-A9CD-E8BE-F9F6-68F9EDEB2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1" y="1437547"/>
            <a:ext cx="2812732" cy="2719798"/>
          </a:xfrm>
          <a:prstGeom prst="rect">
            <a:avLst/>
          </a:prstGeom>
          <a:noFill/>
          <a:ln w="9525" algn="ctr">
            <a:solidFill>
              <a:srgbClr val="44546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4269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MİKRO-DİZELLEŞME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" y="1640840"/>
            <a:ext cx="11628119" cy="4759959"/>
          </a:xfrm>
        </p:spPr>
        <p:txBody>
          <a:bodyPr>
            <a:normAutofit/>
          </a:bodyPr>
          <a:lstStyle/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270510" algn="just"/>
            <a:endParaRPr lang="en-TR" b="1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1800" b="1" dirty="0">
                <a:effectLst/>
                <a:ea typeface="Times New Roman" panose="02020603050405020304" pitchFamily="18" charset="0"/>
              </a:rPr>
              <a:t>HAVA PARTİKÜLLERİ			YÜKSEK BASINÇ			PATLAMA			YÜKSEK SICAKLIK</a:t>
            </a:r>
            <a:endParaRPr lang="en-TR" sz="1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5D1CD9-A2CD-63E4-8B71-2C677480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69" y="1336387"/>
            <a:ext cx="5666531" cy="3719067"/>
          </a:xfrm>
          <a:prstGeom prst="rect">
            <a:avLst/>
          </a:prstGeom>
        </p:spPr>
      </p:pic>
      <p:sp>
        <p:nvSpPr>
          <p:cNvPr id="12" name="Sağ Ok 3">
            <a:extLst>
              <a:ext uri="{FF2B5EF4-FFF2-40B4-BE49-F238E27FC236}">
                <a16:creationId xmlns:a16="http://schemas.microsoft.com/office/drawing/2014/main" id="{54EEE1D4-0510-7E35-4441-E689D0F183AC}"/>
              </a:ext>
            </a:extLst>
          </p:cNvPr>
          <p:cNvSpPr/>
          <p:nvPr/>
        </p:nvSpPr>
        <p:spPr>
          <a:xfrm>
            <a:off x="2606040" y="5644734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3">
            <a:extLst>
              <a:ext uri="{FF2B5EF4-FFF2-40B4-BE49-F238E27FC236}">
                <a16:creationId xmlns:a16="http://schemas.microsoft.com/office/drawing/2014/main" id="{785E36FB-D2E3-BBB9-BB4E-C7C2778897AD}"/>
              </a:ext>
            </a:extLst>
          </p:cNvPr>
          <p:cNvSpPr/>
          <p:nvPr/>
        </p:nvSpPr>
        <p:spPr>
          <a:xfrm>
            <a:off x="5349240" y="5644734"/>
            <a:ext cx="701040" cy="36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Fire">
                <a:extLst>
                  <a:ext uri="{FF2B5EF4-FFF2-40B4-BE49-F238E27FC236}">
                    <a16:creationId xmlns:a16="http://schemas.microsoft.com/office/drawing/2014/main" id="{40D49AE6-C509-68F0-1A0A-BB7DBF6CC8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7100023"/>
                  </p:ext>
                </p:extLst>
              </p:nvPr>
            </p:nvGraphicFramePr>
            <p:xfrm>
              <a:off x="7302733" y="4858898"/>
              <a:ext cx="957347" cy="176033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57347" cy="1760339"/>
                    </a:xfrm>
                    <a:prstGeom prst="rect">
                      <a:avLst/>
                    </a:prstGeom>
                  </am3d:spPr>
                  <am3d:camera>
                    <am3d:pos x="0" y="0" z="54928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87218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307829" ay="1583403" az="60475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0982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Fire">
                <a:extLst>
                  <a:ext uri="{FF2B5EF4-FFF2-40B4-BE49-F238E27FC236}">
                    <a16:creationId xmlns:a16="http://schemas.microsoft.com/office/drawing/2014/main" id="{40D49AE6-C509-68F0-1A0A-BB7DBF6CC8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2733" y="4858898"/>
                <a:ext cx="957347" cy="17603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3489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VERNİK BİRİKİMİ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" y="1640840"/>
            <a:ext cx="11628119" cy="47599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TR" sz="1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9E222F-A733-CBA1-04AA-050E55E6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54" y="1442719"/>
            <a:ext cx="7965536" cy="2580006"/>
          </a:xfrm>
          <a:prstGeom prst="rect">
            <a:avLst/>
          </a:prstGeom>
          <a:noFill/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90A6700-87D2-410F-0776-A4CDEE21A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980394"/>
              </p:ext>
            </p:extLst>
          </p:nvPr>
        </p:nvGraphicFramePr>
        <p:xfrm>
          <a:off x="1844040" y="4744084"/>
          <a:ext cx="6568440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8522">
                  <a:extLst>
                    <a:ext uri="{9D8B030D-6E8A-4147-A177-3AD203B41FA5}">
                      <a16:colId xmlns:a16="http://schemas.microsoft.com/office/drawing/2014/main" val="1245731937"/>
                    </a:ext>
                  </a:extLst>
                </a:gridCol>
                <a:gridCol w="1176437">
                  <a:extLst>
                    <a:ext uri="{9D8B030D-6E8A-4147-A177-3AD203B41FA5}">
                      <a16:colId xmlns:a16="http://schemas.microsoft.com/office/drawing/2014/main" val="1669122970"/>
                    </a:ext>
                  </a:extLst>
                </a:gridCol>
                <a:gridCol w="1253615">
                  <a:extLst>
                    <a:ext uri="{9D8B030D-6E8A-4147-A177-3AD203B41FA5}">
                      <a16:colId xmlns:a16="http://schemas.microsoft.com/office/drawing/2014/main" val="1244666262"/>
                    </a:ext>
                  </a:extLst>
                </a:gridCol>
                <a:gridCol w="1309933">
                  <a:extLst>
                    <a:ext uri="{9D8B030D-6E8A-4147-A177-3AD203B41FA5}">
                      <a16:colId xmlns:a16="http://schemas.microsoft.com/office/drawing/2014/main" val="1229447258"/>
                    </a:ext>
                  </a:extLst>
                </a:gridCol>
                <a:gridCol w="1309933">
                  <a:extLst>
                    <a:ext uri="{9D8B030D-6E8A-4147-A177-3AD203B41FA5}">
                      <a16:colId xmlns:a16="http://schemas.microsoft.com/office/drawing/2014/main" val="1794273056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TR" sz="1600" dirty="0">
                          <a:effectLst/>
                        </a:rPr>
                        <a:t>Antioksidan</a:t>
                      </a:r>
                      <a:br>
                        <a:rPr lang="en-TR" sz="1600" dirty="0">
                          <a:effectLst/>
                        </a:rPr>
                      </a:br>
                      <a:r>
                        <a:rPr lang="en-TR" sz="1600" dirty="0">
                          <a:effectLst/>
                        </a:rPr>
                        <a:t>Katkı</a:t>
                      </a:r>
                      <a:br>
                        <a:rPr lang="en-TR" sz="1600" dirty="0">
                          <a:effectLst/>
                        </a:rPr>
                      </a:br>
                      <a:r>
                        <a:rPr lang="en-TR" sz="1600" dirty="0">
                          <a:effectLst/>
                        </a:rPr>
                        <a:t>Tükenmesi</a:t>
                      </a:r>
                      <a:endParaRPr lang="en-T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1600">
                          <a:effectLst/>
                        </a:rPr>
                        <a:t>Renk</a:t>
                      </a:r>
                      <a:br>
                        <a:rPr lang="en-TR" sz="1600">
                          <a:effectLst/>
                        </a:rPr>
                      </a:br>
                      <a:r>
                        <a:rPr lang="en-TR" sz="1600">
                          <a:effectLst/>
                        </a:rPr>
                        <a:t>Değişimi</a:t>
                      </a:r>
                      <a:br>
                        <a:rPr lang="en-TR" sz="1600">
                          <a:effectLst/>
                        </a:rPr>
                      </a:br>
                      <a:r>
                        <a:rPr lang="en-TR" sz="1600">
                          <a:effectLst/>
                        </a:rPr>
                        <a:t>(MPC)</a:t>
                      </a:r>
                      <a:endParaRPr lang="en-T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1600" dirty="0">
                          <a:effectLst/>
                        </a:rPr>
                        <a:t>Görsel</a:t>
                      </a:r>
                      <a:br>
                        <a:rPr lang="en-TR" sz="1600" dirty="0">
                          <a:effectLst/>
                        </a:rPr>
                      </a:br>
                      <a:r>
                        <a:rPr lang="en-TR" sz="1600" dirty="0">
                          <a:effectLst/>
                        </a:rPr>
                        <a:t>Yağ</a:t>
                      </a:r>
                      <a:br>
                        <a:rPr lang="en-TR" sz="1600" dirty="0">
                          <a:effectLst/>
                        </a:rPr>
                      </a:br>
                      <a:r>
                        <a:rPr lang="en-TR" sz="1600" dirty="0">
                          <a:effectLst/>
                        </a:rPr>
                        <a:t>Kararması</a:t>
                      </a:r>
                      <a:endParaRPr lang="en-T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1600">
                          <a:effectLst/>
                        </a:rPr>
                        <a:t>Asit</a:t>
                      </a:r>
                      <a:br>
                        <a:rPr lang="en-TR" sz="1600">
                          <a:effectLst/>
                        </a:rPr>
                      </a:br>
                      <a:r>
                        <a:rPr lang="en-TR" sz="1600">
                          <a:effectLst/>
                        </a:rPr>
                        <a:t>Sayısı</a:t>
                      </a:r>
                      <a:br>
                        <a:rPr lang="en-TR" sz="1600">
                          <a:effectLst/>
                        </a:rPr>
                      </a:br>
                      <a:r>
                        <a:rPr lang="en-TR" sz="1600">
                          <a:effectLst/>
                        </a:rPr>
                        <a:t>Artışı</a:t>
                      </a:r>
                      <a:endParaRPr lang="en-T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1600" dirty="0">
                          <a:effectLst/>
                        </a:rPr>
                        <a:t>Viskozite Artışı, Çamur Oluşumu</a:t>
                      </a:r>
                      <a:endParaRPr lang="en-T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4908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372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pPr algn="ctr"/>
            <a:r>
              <a:rPr lang="tr-TR" b="1" dirty="0"/>
              <a:t>VERNİK BİRİKİMİ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" y="1640840"/>
            <a:ext cx="11628119" cy="47599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1800" b="1" dirty="0">
                <a:effectLst/>
                <a:ea typeface="Times New Roman" panose="02020603050405020304" pitchFamily="18" charset="0"/>
              </a:rPr>
              <a:t>YAĞ BOZULMASI</a:t>
            </a:r>
          </a:p>
          <a:p>
            <a:pPr marL="0" indent="0" algn="just">
              <a:buNone/>
            </a:pPr>
            <a:endParaRPr lang="tr-TR" b="1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1800" b="1" dirty="0">
                <a:effectLst/>
                <a:ea typeface="Times New Roman" panose="02020603050405020304" pitchFamily="18" charset="0"/>
              </a:rPr>
              <a:t>			ÇÖZÜNMÜŞ TORTU YAYILIMI</a:t>
            </a:r>
          </a:p>
          <a:p>
            <a:pPr marL="0" indent="0" algn="just">
              <a:buNone/>
            </a:pPr>
            <a:endParaRPr lang="tr-TR" sz="1800" b="1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b="1" dirty="0">
                <a:ea typeface="Times New Roman" panose="02020603050405020304" pitchFamily="18" charset="0"/>
              </a:rPr>
              <a:t>			</a:t>
            </a:r>
            <a:r>
              <a:rPr lang="tr-TR" sz="1800" b="1" dirty="0">
                <a:effectLst/>
                <a:ea typeface="Times New Roman" panose="02020603050405020304" pitchFamily="18" charset="0"/>
              </a:rPr>
              <a:t>			YAĞIN DOYUM NOKTASINA ULAŞMASI</a:t>
            </a:r>
          </a:p>
          <a:p>
            <a:pPr marL="0" indent="0" algn="just">
              <a:buNone/>
            </a:pPr>
            <a:endParaRPr lang="tr-TR" b="1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1800" b="1" dirty="0">
                <a:effectLst/>
                <a:ea typeface="Times New Roman" panose="02020603050405020304" pitchFamily="18" charset="0"/>
              </a:rPr>
              <a:t>										SOĞUK YÜZEYLERLE TEMAS</a:t>
            </a:r>
          </a:p>
          <a:p>
            <a:pPr marL="0" indent="0" algn="just">
              <a:buNone/>
            </a:pPr>
            <a:endParaRPr lang="tr-TR" b="1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tr-TR" sz="1800" b="1" dirty="0">
                <a:effectLst/>
                <a:ea typeface="Times New Roman" panose="02020603050405020304" pitchFamily="18" charset="0"/>
              </a:rPr>
              <a:t>														ÇÖZÜNMÜŞ TORTUNUN</a:t>
            </a:r>
          </a:p>
          <a:p>
            <a:pPr marL="0" indent="0" algn="just">
              <a:buNone/>
            </a:pPr>
            <a:r>
              <a:rPr lang="tr-TR" b="1" dirty="0">
                <a:ea typeface="Times New Roman" panose="02020603050405020304" pitchFamily="18" charset="0"/>
              </a:rPr>
              <a:t>														</a:t>
            </a:r>
            <a:r>
              <a:rPr lang="tr-TR" sz="1800" b="1" dirty="0">
                <a:effectLst/>
                <a:ea typeface="Times New Roman" panose="02020603050405020304" pitchFamily="18" charset="0"/>
              </a:rPr>
              <a:t>YÜZEYE YAPIŞMASI</a:t>
            </a:r>
            <a:endParaRPr lang="en-TR" sz="1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58A40-3749-8C2D-4C30-CED76F72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C30297-2D80-483F-8E25-D4E40E938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T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AU" altLang="en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Bullseye">
                <a:extLst>
                  <a:ext uri="{FF2B5EF4-FFF2-40B4-BE49-F238E27FC236}">
                    <a16:creationId xmlns:a16="http://schemas.microsoft.com/office/drawing/2014/main" id="{137BFC8C-B482-9E01-3174-9222BA3270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67108" y="4601077"/>
              <a:ext cx="1529794" cy="19644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29794" cy="1964490"/>
                    </a:xfrm>
                    <a:prstGeom prst="rect">
                      <a:avLst/>
                    </a:prstGeom>
                  </am3d:spPr>
                  <am3d:camera>
                    <am3d:pos x="0" y="0" z="602964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2309" d="1000000"/>
                    <am3d:preTrans dx="-1" dy="-10762396" dz="-4674376"/>
                    <am3d:scale>
                      <am3d:sx n="1000000" d="1000000"/>
                      <am3d:sy n="1000000" d="1000000"/>
                      <am3d:sz n="1000000" d="1000000"/>
                    </am3d:scale>
                    <am3d:rot ax="2055841" ay="-1285096" az="-83818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4859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Bullseye">
                <a:extLst>
                  <a:ext uri="{FF2B5EF4-FFF2-40B4-BE49-F238E27FC236}">
                    <a16:creationId xmlns:a16="http://schemas.microsoft.com/office/drawing/2014/main" id="{137BFC8C-B482-9E01-3174-9222BA3270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7108" y="4601077"/>
                <a:ext cx="1529794" cy="1964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Arrow">
                <a:extLst>
                  <a:ext uri="{FF2B5EF4-FFF2-40B4-BE49-F238E27FC236}">
                    <a16:creationId xmlns:a16="http://schemas.microsoft.com/office/drawing/2014/main" id="{46AF1DE4-B287-F332-5066-E54290BF003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5569" y="2112578"/>
              <a:ext cx="1252272" cy="122060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52272" cy="1220602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416732" ay="3328379" az="873652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839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Arrow">
                <a:extLst>
                  <a:ext uri="{FF2B5EF4-FFF2-40B4-BE49-F238E27FC236}">
                    <a16:creationId xmlns:a16="http://schemas.microsoft.com/office/drawing/2014/main" id="{46AF1DE4-B287-F332-5066-E54290BF00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569" y="2112578"/>
                <a:ext cx="1252272" cy="12206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Arrow">
                <a:extLst>
                  <a:ext uri="{FF2B5EF4-FFF2-40B4-BE49-F238E27FC236}">
                    <a16:creationId xmlns:a16="http://schemas.microsoft.com/office/drawing/2014/main" id="{6B28ABCE-E899-32C9-2A57-814FBF0F5E1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59282" y="2894898"/>
              <a:ext cx="1252272" cy="122060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52272" cy="1220602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416732" ay="3328379" az="873652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839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Arrow">
                <a:extLst>
                  <a:ext uri="{FF2B5EF4-FFF2-40B4-BE49-F238E27FC236}">
                    <a16:creationId xmlns:a16="http://schemas.microsoft.com/office/drawing/2014/main" id="{6B28ABCE-E899-32C9-2A57-814FBF0F5E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59282" y="2894898"/>
                <a:ext cx="1252272" cy="12206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Arrow">
                <a:extLst>
                  <a:ext uri="{FF2B5EF4-FFF2-40B4-BE49-F238E27FC236}">
                    <a16:creationId xmlns:a16="http://schemas.microsoft.com/office/drawing/2014/main" id="{8F7D3AC8-D10E-0795-8DB6-4967F0DAB51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23396" y="3758498"/>
              <a:ext cx="1252272" cy="122060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52272" cy="1220602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416732" ay="3328379" az="873652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839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Arrow">
                <a:extLst>
                  <a:ext uri="{FF2B5EF4-FFF2-40B4-BE49-F238E27FC236}">
                    <a16:creationId xmlns:a16="http://schemas.microsoft.com/office/drawing/2014/main" id="{8F7D3AC8-D10E-0795-8DB6-4967F0DAB5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3396" y="3758498"/>
                <a:ext cx="1252272" cy="12206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7695958"/>
      </p:ext>
    </p:extLst>
  </p:cSld>
  <p:clrMapOvr>
    <a:masterClrMapping/>
  </p:clrMapOvr>
</p:sld>
</file>

<file path=ppt/theme/theme1.xml><?xml version="1.0" encoding="utf-8"?>
<a:theme xmlns:a="http://schemas.openxmlformats.org/drawingml/2006/main" name="Kristal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2660</TotalTime>
  <Words>801</Words>
  <Application>Microsoft Macintosh PowerPoint</Application>
  <PresentationFormat>Widescreen</PresentationFormat>
  <Paragraphs>293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Times New Roman</vt:lpstr>
      <vt:lpstr>Trebuchet MS</vt:lpstr>
      <vt:lpstr>Wingdings 3</vt:lpstr>
      <vt:lpstr>Kristal</vt:lpstr>
      <vt:lpstr>ENDÜSTRİYEL YAĞDA VERNİKLEŞME GİDERME TEKNOLOJİSİ</vt:lpstr>
      <vt:lpstr>VERNİKLEŞME &amp; OKSİDASYON</vt:lpstr>
      <vt:lpstr>VERNİKLEŞME &amp; OKSİDASYON</vt:lpstr>
      <vt:lpstr>VERNİKLEŞME &amp; OKSİDASYON</vt:lpstr>
      <vt:lpstr>OKSİDASYONUN ETKİLERİ</vt:lpstr>
      <vt:lpstr>VERNİK TORTU ÖRNEKLERİ</vt:lpstr>
      <vt:lpstr>MİKRO-DİZELLEŞME</vt:lpstr>
      <vt:lpstr>VERNİK BİRİKİMİ</vt:lpstr>
      <vt:lpstr>VERNİK BİRİKİMİ</vt:lpstr>
      <vt:lpstr>SICAKLIK ETKİSİ</vt:lpstr>
      <vt:lpstr>SERVO VALF ÜZERİNDE VERNİK ETKİSİ</vt:lpstr>
      <vt:lpstr>VERNİKLEŞME DEĞERLENDİRME TESTLERİ</vt:lpstr>
      <vt:lpstr>VERNİKLEŞME GİDERME YÖNTEMLERİ</vt:lpstr>
      <vt:lpstr>VERNİKLEŞME GİDERME YÖNTEMLERİ</vt:lpstr>
      <vt:lpstr>VERNİKLEŞME GİDERME YÖNTEMLERİ</vt:lpstr>
      <vt:lpstr>VERNİKLEŞME GİDERME YÖNTEMLERİ</vt:lpstr>
      <vt:lpstr>VERNİKLEŞME GİDERME YÖNTEMLERİ</vt:lpstr>
      <vt:lpstr>VERNİKLEŞME GİDERME YÖNTEMLERİ</vt:lpstr>
      <vt:lpstr>VERNİKLEŞME GİDERME YÖNTEMLERİ</vt:lpstr>
      <vt:lpstr>REÇİNE &amp; ION EXCHANGE FİLTRELER</vt:lpstr>
      <vt:lpstr>REÇİNE &amp; ION EXCHANGE FİLTRELER</vt:lpstr>
      <vt:lpstr>REÇİNE &amp; ION EXCHANGE FİLTRELER</vt:lpstr>
      <vt:lpstr>KARBON PARTİKÜL FİLTRASYONU / ELEKTROFOREZ</vt:lpstr>
      <vt:lpstr>KARBON PARTİKÜL FİLTRASYONU / ELEKTROFOREZ</vt:lpstr>
      <vt:lpstr>KARBON PARTİKÜL FİLTRASYONU / ELEKTROFOREZ</vt:lpstr>
      <vt:lpstr>PP/SELÜLOZ DİP FİLTRELER</vt:lpstr>
      <vt:lpstr>PP/SELÜLOZ DİP FİLTRELER</vt:lpstr>
      <vt:lpstr>PP/SELÜLOZ DİP FİLTRELER</vt:lpstr>
      <vt:lpstr>ÇÖZÜNÜRLÜK ARTTIRICI AKIŞKANLAR</vt:lpstr>
      <vt:lpstr>ÇÖZÜNÜRLÜK ARTTIRICI AKIŞKANLAR</vt:lpstr>
      <vt:lpstr>PowerPoint Presentation</vt:lpstr>
      <vt:lpstr>PowerPoint Presentation</vt:lpstr>
      <vt:lpstr>SEVGİLER…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ENDÜSTRİYEL YAĞ KONTAMİNASYON &amp; FİLTRASYON</dc:title>
  <dc:creator>Windows Kullanıcısı</dc:creator>
  <cp:lastModifiedBy>Ertan KURT</cp:lastModifiedBy>
  <cp:revision>256</cp:revision>
  <dcterms:created xsi:type="dcterms:W3CDTF">2018-02-10T14:29:52Z</dcterms:created>
  <dcterms:modified xsi:type="dcterms:W3CDTF">2023-05-03T07:47:32Z</dcterms:modified>
</cp:coreProperties>
</file>