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9" r:id="rId2"/>
    <p:sldId id="257" r:id="rId3"/>
    <p:sldId id="333" r:id="rId4"/>
    <p:sldId id="279" r:id="rId5"/>
    <p:sldId id="317" r:id="rId6"/>
    <p:sldId id="318" r:id="rId7"/>
    <p:sldId id="319" r:id="rId8"/>
    <p:sldId id="329" r:id="rId9"/>
    <p:sldId id="290" r:id="rId10"/>
    <p:sldId id="288" r:id="rId11"/>
    <p:sldId id="307" r:id="rId12"/>
    <p:sldId id="311" r:id="rId13"/>
    <p:sldId id="320" r:id="rId14"/>
    <p:sldId id="289" r:id="rId15"/>
    <p:sldId id="305" r:id="rId16"/>
    <p:sldId id="297" r:id="rId17"/>
    <p:sldId id="322" r:id="rId18"/>
    <p:sldId id="335" r:id="rId19"/>
    <p:sldId id="323" r:id="rId20"/>
    <p:sldId id="266" r:id="rId21"/>
    <p:sldId id="294" r:id="rId22"/>
    <p:sldId id="287" r:id="rId23"/>
    <p:sldId id="286" r:id="rId24"/>
    <p:sldId id="283" r:id="rId25"/>
    <p:sldId id="284" r:id="rId26"/>
    <p:sldId id="268" r:id="rId27"/>
    <p:sldId id="314" r:id="rId28"/>
    <p:sldId id="315" r:id="rId29"/>
    <p:sldId id="316" r:id="rId30"/>
    <p:sldId id="312" r:id="rId31"/>
    <p:sldId id="313" r:id="rId32"/>
    <p:sldId id="337" r:id="rId33"/>
    <p:sldId id="338" r:id="rId34"/>
    <p:sldId id="303" r:id="rId35"/>
    <p:sldId id="336" r:id="rId36"/>
    <p:sldId id="325" r:id="rId37"/>
    <p:sldId id="267" r:id="rId38"/>
    <p:sldId id="281" r:id="rId39"/>
    <p:sldId id="308" r:id="rId40"/>
    <p:sldId id="280" r:id="rId41"/>
    <p:sldId id="309" r:id="rId42"/>
    <p:sldId id="326" r:id="rId43"/>
    <p:sldId id="327" r:id="rId44"/>
    <p:sldId id="298" r:id="rId45"/>
    <p:sldId id="282" r:id="rId46"/>
    <p:sldId id="265" r:id="rId47"/>
    <p:sldId id="310" r:id="rId48"/>
    <p:sldId id="339" r:id="rId49"/>
    <p:sldId id="291" r:id="rId50"/>
    <p:sldId id="272" r:id="rId51"/>
    <p:sldId id="278" r:id="rId52"/>
    <p:sldId id="331" r:id="rId53"/>
    <p:sldId id="292" r:id="rId54"/>
    <p:sldId id="293" r:id="rId55"/>
    <p:sldId id="295" r:id="rId56"/>
    <p:sldId id="258" r:id="rId57"/>
    <p:sldId id="332" r:id="rId58"/>
    <p:sldId id="276" r:id="rId59"/>
    <p:sldId id="328" r:id="rId60"/>
    <p:sldId id="256" r:id="rId6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BA0DAF-7189-614E-A9C5-7F769680C007}" v="20" dt="2023-05-03T20:08:41.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32" autoAdjust="0"/>
    <p:restoredTop sz="94694"/>
  </p:normalViewPr>
  <p:slideViewPr>
    <p:cSldViewPr snapToGrid="0">
      <p:cViewPr varScale="1">
        <p:scale>
          <a:sx n="82" d="100"/>
          <a:sy n="82" d="100"/>
        </p:scale>
        <p:origin x="65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hçet Kağan Bölük" userId="4a96279499bccbf6" providerId="LiveId" clId="{1BBA0DAF-7189-614E-A9C5-7F769680C007}"/>
    <pc:docChg chg="undo custSel delSld modSld">
      <pc:chgData name="Behçet Kağan Bölük" userId="4a96279499bccbf6" providerId="LiveId" clId="{1BBA0DAF-7189-614E-A9C5-7F769680C007}" dt="2023-05-03T20:09:11.549" v="251" actId="14100"/>
      <pc:docMkLst>
        <pc:docMk/>
      </pc:docMkLst>
      <pc:sldChg chg="modSp mod">
        <pc:chgData name="Behçet Kağan Bölük" userId="4a96279499bccbf6" providerId="LiveId" clId="{1BBA0DAF-7189-614E-A9C5-7F769680C007}" dt="2023-05-03T09:53:27.225" v="1" actId="1076"/>
        <pc:sldMkLst>
          <pc:docMk/>
          <pc:sldMk cId="3637590232" sldId="257"/>
        </pc:sldMkLst>
        <pc:spChg chg="mod">
          <ac:chgData name="Behçet Kağan Bölük" userId="4a96279499bccbf6" providerId="LiveId" clId="{1BBA0DAF-7189-614E-A9C5-7F769680C007}" dt="2023-05-03T09:53:27.225" v="1" actId="1076"/>
          <ac:spMkLst>
            <pc:docMk/>
            <pc:sldMk cId="3637590232" sldId="257"/>
            <ac:spMk id="15" creationId="{C006C6F2-1D39-8A95-BEFE-E0BCCF925C5C}"/>
          </ac:spMkLst>
        </pc:spChg>
      </pc:sldChg>
      <pc:sldChg chg="modSp mod">
        <pc:chgData name="Behçet Kağan Bölük" userId="4a96279499bccbf6" providerId="LiveId" clId="{1BBA0DAF-7189-614E-A9C5-7F769680C007}" dt="2023-05-03T10:23:12.252" v="116" actId="14100"/>
        <pc:sldMkLst>
          <pc:docMk/>
          <pc:sldMk cId="2071565079" sldId="265"/>
        </pc:sldMkLst>
        <pc:spChg chg="mod">
          <ac:chgData name="Behçet Kağan Bölük" userId="4a96279499bccbf6" providerId="LiveId" clId="{1BBA0DAF-7189-614E-A9C5-7F769680C007}" dt="2023-05-03T10:23:07.366" v="114" actId="14100"/>
          <ac:spMkLst>
            <pc:docMk/>
            <pc:sldMk cId="2071565079" sldId="265"/>
            <ac:spMk id="12" creationId="{2CE5E96F-8C6C-2BD5-DE12-2748E25895AC}"/>
          </ac:spMkLst>
        </pc:spChg>
        <pc:spChg chg="mod">
          <ac:chgData name="Behçet Kağan Bölük" userId="4a96279499bccbf6" providerId="LiveId" clId="{1BBA0DAF-7189-614E-A9C5-7F769680C007}" dt="2023-05-03T10:23:12.252" v="116" actId="14100"/>
          <ac:spMkLst>
            <pc:docMk/>
            <pc:sldMk cId="2071565079" sldId="265"/>
            <ac:spMk id="15" creationId="{265723D4-D428-0B98-4266-187AB2076FBF}"/>
          </ac:spMkLst>
        </pc:spChg>
        <pc:spChg chg="mod">
          <ac:chgData name="Behçet Kağan Bölük" userId="4a96279499bccbf6" providerId="LiveId" clId="{1BBA0DAF-7189-614E-A9C5-7F769680C007}" dt="2023-05-03T10:23:01.286" v="112" actId="14100"/>
          <ac:spMkLst>
            <pc:docMk/>
            <pc:sldMk cId="2071565079" sldId="265"/>
            <ac:spMk id="18" creationId="{E7EB67BC-D81A-21C8-6865-48971705D25D}"/>
          </ac:spMkLst>
        </pc:spChg>
      </pc:sldChg>
      <pc:sldChg chg="modSp mod">
        <pc:chgData name="Behçet Kağan Bölük" userId="4a96279499bccbf6" providerId="LiveId" clId="{1BBA0DAF-7189-614E-A9C5-7F769680C007}" dt="2023-05-03T10:09:48.626" v="63" actId="1076"/>
        <pc:sldMkLst>
          <pc:docMk/>
          <pc:sldMk cId="151413064" sldId="266"/>
        </pc:sldMkLst>
        <pc:spChg chg="mod">
          <ac:chgData name="Behçet Kağan Bölük" userId="4a96279499bccbf6" providerId="LiveId" clId="{1BBA0DAF-7189-614E-A9C5-7F769680C007}" dt="2023-05-03T10:09:48.626" v="63" actId="1076"/>
          <ac:spMkLst>
            <pc:docMk/>
            <pc:sldMk cId="151413064" sldId="266"/>
            <ac:spMk id="8" creationId="{C99D0B9B-3396-5CC0-ED0B-FA66B88DD252}"/>
          </ac:spMkLst>
        </pc:spChg>
      </pc:sldChg>
      <pc:sldChg chg="modSp mod">
        <pc:chgData name="Behçet Kağan Bölük" userId="4a96279499bccbf6" providerId="LiveId" clId="{1BBA0DAF-7189-614E-A9C5-7F769680C007}" dt="2023-05-03T10:18:14.869" v="87" actId="14100"/>
        <pc:sldMkLst>
          <pc:docMk/>
          <pc:sldMk cId="2189100391" sldId="267"/>
        </pc:sldMkLst>
        <pc:picChg chg="mod">
          <ac:chgData name="Behçet Kağan Bölük" userId="4a96279499bccbf6" providerId="LiveId" clId="{1BBA0DAF-7189-614E-A9C5-7F769680C007}" dt="2023-05-03T10:18:14.869" v="87" actId="14100"/>
          <ac:picMkLst>
            <pc:docMk/>
            <pc:sldMk cId="2189100391" sldId="267"/>
            <ac:picMk id="14" creationId="{A87C66A2-A95A-433A-1C1C-AC6C99574AC2}"/>
          </ac:picMkLst>
        </pc:picChg>
      </pc:sldChg>
      <pc:sldChg chg="modSp mod">
        <pc:chgData name="Behçet Kağan Bölük" userId="4a96279499bccbf6" providerId="LiveId" clId="{1BBA0DAF-7189-614E-A9C5-7F769680C007}" dt="2023-05-03T10:12:33.616" v="73" actId="1076"/>
        <pc:sldMkLst>
          <pc:docMk/>
          <pc:sldMk cId="4082995868" sldId="268"/>
        </pc:sldMkLst>
        <pc:picChg chg="mod">
          <ac:chgData name="Behçet Kağan Bölük" userId="4a96279499bccbf6" providerId="LiveId" clId="{1BBA0DAF-7189-614E-A9C5-7F769680C007}" dt="2023-05-03T10:12:33.616" v="73" actId="1076"/>
          <ac:picMkLst>
            <pc:docMk/>
            <pc:sldMk cId="4082995868" sldId="268"/>
            <ac:picMk id="4" creationId="{7F22C0E3-937B-EBE9-8A4A-272CCDBA66D2}"/>
          </ac:picMkLst>
        </pc:picChg>
      </pc:sldChg>
      <pc:sldChg chg="modSp mod">
        <pc:chgData name="Behçet Kağan Bölük" userId="4a96279499bccbf6" providerId="LiveId" clId="{1BBA0DAF-7189-614E-A9C5-7F769680C007}" dt="2023-05-03T10:19:13.281" v="92" actId="1076"/>
        <pc:sldMkLst>
          <pc:docMk/>
          <pc:sldMk cId="3511816644" sldId="280"/>
        </pc:sldMkLst>
        <pc:spChg chg="mod">
          <ac:chgData name="Behçet Kağan Bölük" userId="4a96279499bccbf6" providerId="LiveId" clId="{1BBA0DAF-7189-614E-A9C5-7F769680C007}" dt="2023-05-03T10:19:13.281" v="92" actId="1076"/>
          <ac:spMkLst>
            <pc:docMk/>
            <pc:sldMk cId="3511816644" sldId="280"/>
            <ac:spMk id="8" creationId="{9A09AB69-5EBF-1528-2B31-1334AA232D1C}"/>
          </ac:spMkLst>
        </pc:spChg>
      </pc:sldChg>
      <pc:sldChg chg="modSp mod">
        <pc:chgData name="Behçet Kağan Bölük" userId="4a96279499bccbf6" providerId="LiveId" clId="{1BBA0DAF-7189-614E-A9C5-7F769680C007}" dt="2023-05-03T10:18:37.982" v="89" actId="1076"/>
        <pc:sldMkLst>
          <pc:docMk/>
          <pc:sldMk cId="1196606675" sldId="281"/>
        </pc:sldMkLst>
        <pc:spChg chg="mod">
          <ac:chgData name="Behçet Kağan Bölük" userId="4a96279499bccbf6" providerId="LiveId" clId="{1BBA0DAF-7189-614E-A9C5-7F769680C007}" dt="2023-05-03T10:18:35.331" v="88" actId="1076"/>
          <ac:spMkLst>
            <pc:docMk/>
            <pc:sldMk cId="1196606675" sldId="281"/>
            <ac:spMk id="15" creationId="{6A566813-CBB2-4B21-2EFF-E3F80713E2FC}"/>
          </ac:spMkLst>
        </pc:spChg>
        <pc:picChg chg="mod">
          <ac:chgData name="Behçet Kağan Bölük" userId="4a96279499bccbf6" providerId="LiveId" clId="{1BBA0DAF-7189-614E-A9C5-7F769680C007}" dt="2023-05-03T10:18:37.982" v="89" actId="1076"/>
          <ac:picMkLst>
            <pc:docMk/>
            <pc:sldMk cId="1196606675" sldId="281"/>
            <ac:picMk id="2" creationId="{F905F29D-D679-CACA-724F-9C8D97ADD038}"/>
          </ac:picMkLst>
        </pc:picChg>
      </pc:sldChg>
      <pc:sldChg chg="addSp modSp mod">
        <pc:chgData name="Behçet Kağan Bölük" userId="4a96279499bccbf6" providerId="LiveId" clId="{1BBA0DAF-7189-614E-A9C5-7F769680C007}" dt="2023-05-03T10:12:20.594" v="72" actId="164"/>
        <pc:sldMkLst>
          <pc:docMk/>
          <pc:sldMk cId="1292255845" sldId="284"/>
        </pc:sldMkLst>
        <pc:spChg chg="mod">
          <ac:chgData name="Behçet Kağan Bölük" userId="4a96279499bccbf6" providerId="LiveId" clId="{1BBA0DAF-7189-614E-A9C5-7F769680C007}" dt="2023-05-03T10:12:13.562" v="71" actId="1076"/>
          <ac:spMkLst>
            <pc:docMk/>
            <pc:sldMk cId="1292255845" sldId="284"/>
            <ac:spMk id="13" creationId="{5A8F9108-C227-70B7-B8A0-6707358DCC0F}"/>
          </ac:spMkLst>
        </pc:spChg>
        <pc:grpChg chg="add">
          <ac:chgData name="Behçet Kağan Bölük" userId="4a96279499bccbf6" providerId="LiveId" clId="{1BBA0DAF-7189-614E-A9C5-7F769680C007}" dt="2023-05-03T10:12:20.594" v="72" actId="164"/>
          <ac:grpSpMkLst>
            <pc:docMk/>
            <pc:sldMk cId="1292255845" sldId="284"/>
            <ac:grpSpMk id="3" creationId="{4A97B97E-79F4-F60C-FC16-ACF4903760DD}"/>
          </ac:grpSpMkLst>
        </pc:grpChg>
      </pc:sldChg>
      <pc:sldChg chg="modSp mod">
        <pc:chgData name="Behçet Kağan Bölük" userId="4a96279499bccbf6" providerId="LiveId" clId="{1BBA0DAF-7189-614E-A9C5-7F769680C007}" dt="2023-05-03T10:11:00.998" v="70" actId="14861"/>
        <pc:sldMkLst>
          <pc:docMk/>
          <pc:sldMk cId="1003004982" sldId="286"/>
        </pc:sldMkLst>
        <pc:picChg chg="mod">
          <ac:chgData name="Behçet Kağan Bölük" userId="4a96279499bccbf6" providerId="LiveId" clId="{1BBA0DAF-7189-614E-A9C5-7F769680C007}" dt="2023-05-03T10:11:00.998" v="70" actId="14861"/>
          <ac:picMkLst>
            <pc:docMk/>
            <pc:sldMk cId="1003004982" sldId="286"/>
            <ac:picMk id="2" creationId="{7AEF3C68-3D03-579E-3EF5-A4113DD4F58F}"/>
          </ac:picMkLst>
        </pc:picChg>
      </pc:sldChg>
      <pc:sldChg chg="modSp mod">
        <pc:chgData name="Behçet Kağan Bölük" userId="4a96279499bccbf6" providerId="LiveId" clId="{1BBA0DAF-7189-614E-A9C5-7F769680C007}" dt="2023-05-03T10:10:26.122" v="69" actId="14100"/>
        <pc:sldMkLst>
          <pc:docMk/>
          <pc:sldMk cId="3466761313" sldId="287"/>
        </pc:sldMkLst>
        <pc:spChg chg="mod">
          <ac:chgData name="Behçet Kağan Bölük" userId="4a96279499bccbf6" providerId="LiveId" clId="{1BBA0DAF-7189-614E-A9C5-7F769680C007}" dt="2023-05-03T10:10:26.122" v="69" actId="14100"/>
          <ac:spMkLst>
            <pc:docMk/>
            <pc:sldMk cId="3466761313" sldId="287"/>
            <ac:spMk id="13" creationId="{FB6272CC-2675-394A-52A9-1B0D040949D3}"/>
          </ac:spMkLst>
        </pc:spChg>
        <pc:grpChg chg="mod">
          <ac:chgData name="Behçet Kağan Bölük" userId="4a96279499bccbf6" providerId="LiveId" clId="{1BBA0DAF-7189-614E-A9C5-7F769680C007}" dt="2023-05-03T10:10:10.594" v="66" actId="1076"/>
          <ac:grpSpMkLst>
            <pc:docMk/>
            <pc:sldMk cId="3466761313" sldId="287"/>
            <ac:grpSpMk id="12" creationId="{BE2E523F-1D51-68F7-EC1D-A828F1DA2162}"/>
          </ac:grpSpMkLst>
        </pc:grpChg>
      </pc:sldChg>
      <pc:sldChg chg="addSp delSp modSp mod">
        <pc:chgData name="Behçet Kağan Bölük" userId="4a96279499bccbf6" providerId="LiveId" clId="{1BBA0DAF-7189-614E-A9C5-7F769680C007}" dt="2023-05-03T10:05:32.192" v="55" actId="1076"/>
        <pc:sldMkLst>
          <pc:docMk/>
          <pc:sldMk cId="2340320847" sldId="289"/>
        </pc:sldMkLst>
        <pc:spChg chg="add del mod">
          <ac:chgData name="Behçet Kağan Bölük" userId="4a96279499bccbf6" providerId="LiveId" clId="{1BBA0DAF-7189-614E-A9C5-7F769680C007}" dt="2023-05-03T10:01:55.329" v="51" actId="478"/>
          <ac:spMkLst>
            <pc:docMk/>
            <pc:sldMk cId="2340320847" sldId="289"/>
            <ac:spMk id="12" creationId="{C9252E2A-D80F-BB1A-65CC-F241E0BE6486}"/>
          </ac:spMkLst>
        </pc:spChg>
        <pc:picChg chg="add del mod">
          <ac:chgData name="Behçet Kağan Bölük" userId="4a96279499bccbf6" providerId="LiveId" clId="{1BBA0DAF-7189-614E-A9C5-7F769680C007}" dt="2023-05-03T10:00:51.790" v="39" actId="478"/>
          <ac:picMkLst>
            <pc:docMk/>
            <pc:sldMk cId="2340320847" sldId="289"/>
            <ac:picMk id="3" creationId="{E3C81470-B74B-AFFA-5DCB-B9464E52FA9C}"/>
          </ac:picMkLst>
        </pc:picChg>
        <pc:picChg chg="add mod">
          <ac:chgData name="Behçet Kağan Bölük" userId="4a96279499bccbf6" providerId="LiveId" clId="{1BBA0DAF-7189-614E-A9C5-7F769680C007}" dt="2023-05-03T10:05:32.192" v="55" actId="1076"/>
          <ac:picMkLst>
            <pc:docMk/>
            <pc:sldMk cId="2340320847" sldId="289"/>
            <ac:picMk id="4" creationId="{4BA91FBA-1489-1C15-C2BB-0481B2E68D36}"/>
          </ac:picMkLst>
        </pc:picChg>
        <pc:picChg chg="add mod">
          <ac:chgData name="Behçet Kağan Bölük" userId="4a96279499bccbf6" providerId="LiveId" clId="{1BBA0DAF-7189-614E-A9C5-7F769680C007}" dt="2023-05-03T10:02:01.225" v="52" actId="1076"/>
          <ac:picMkLst>
            <pc:docMk/>
            <pc:sldMk cId="2340320847" sldId="289"/>
            <ac:picMk id="9" creationId="{B60CE580-8130-1515-F05C-25E33437AA13}"/>
          </ac:picMkLst>
        </pc:picChg>
        <pc:picChg chg="del">
          <ac:chgData name="Behçet Kağan Bölük" userId="4a96279499bccbf6" providerId="LiveId" clId="{1BBA0DAF-7189-614E-A9C5-7F769680C007}" dt="2023-05-03T10:01:35.490" v="42" actId="478"/>
          <ac:picMkLst>
            <pc:docMk/>
            <pc:sldMk cId="2340320847" sldId="289"/>
            <ac:picMk id="11" creationId="{6A4D54F7-B3A9-BC02-1BD6-001AB370F4D5}"/>
          </ac:picMkLst>
        </pc:picChg>
        <pc:picChg chg="del">
          <ac:chgData name="Behçet Kağan Bölük" userId="4a96279499bccbf6" providerId="LiveId" clId="{1BBA0DAF-7189-614E-A9C5-7F769680C007}" dt="2023-05-03T10:00:33.262" v="36" actId="478"/>
          <ac:picMkLst>
            <pc:docMk/>
            <pc:sldMk cId="2340320847" sldId="289"/>
            <ac:picMk id="13" creationId="{021D81DC-5641-296A-ACE4-DFB2AC2408A5}"/>
          </ac:picMkLst>
        </pc:picChg>
      </pc:sldChg>
      <pc:sldChg chg="addSp modSp mod">
        <pc:chgData name="Behçet Kağan Bölük" userId="4a96279499bccbf6" providerId="LiveId" clId="{1BBA0DAF-7189-614E-A9C5-7F769680C007}" dt="2023-05-03T10:23:48.334" v="124" actId="1076"/>
        <pc:sldMkLst>
          <pc:docMk/>
          <pc:sldMk cId="3144929726" sldId="291"/>
        </pc:sldMkLst>
        <pc:spChg chg="add mod">
          <ac:chgData name="Behçet Kağan Bölük" userId="4a96279499bccbf6" providerId="LiveId" clId="{1BBA0DAF-7189-614E-A9C5-7F769680C007}" dt="2023-05-03T10:23:48.334" v="124" actId="1076"/>
          <ac:spMkLst>
            <pc:docMk/>
            <pc:sldMk cId="3144929726" sldId="291"/>
            <ac:spMk id="2" creationId="{4DAE3D51-4B1E-6D9A-3BA8-1907E35D6CEC}"/>
          </ac:spMkLst>
        </pc:spChg>
        <pc:spChg chg="mod">
          <ac:chgData name="Behçet Kağan Bölük" userId="4a96279499bccbf6" providerId="LiveId" clId="{1BBA0DAF-7189-614E-A9C5-7F769680C007}" dt="2023-05-03T10:23:44.603" v="123" actId="14100"/>
          <ac:spMkLst>
            <pc:docMk/>
            <pc:sldMk cId="3144929726" sldId="291"/>
            <ac:spMk id="18" creationId="{E7EB67BC-D81A-21C8-6865-48971705D25D}"/>
          </ac:spMkLst>
        </pc:spChg>
      </pc:sldChg>
      <pc:sldChg chg="addSp delSp modSp mod">
        <pc:chgData name="Behçet Kağan Bölük" userId="4a96279499bccbf6" providerId="LiveId" clId="{1BBA0DAF-7189-614E-A9C5-7F769680C007}" dt="2023-05-03T20:09:11.549" v="251" actId="14100"/>
        <pc:sldMkLst>
          <pc:docMk/>
          <pc:sldMk cId="1900776434" sldId="292"/>
        </pc:sldMkLst>
        <pc:spChg chg="add del mod">
          <ac:chgData name="Behçet Kağan Bölük" userId="4a96279499bccbf6" providerId="LiveId" clId="{1BBA0DAF-7189-614E-A9C5-7F769680C007}" dt="2023-05-03T10:24:21.934" v="130"/>
          <ac:spMkLst>
            <pc:docMk/>
            <pc:sldMk cId="1900776434" sldId="292"/>
            <ac:spMk id="2" creationId="{0D9694FC-08D7-7D47-68B6-A353B9F90B8B}"/>
          </ac:spMkLst>
        </pc:spChg>
        <pc:spChg chg="add mod">
          <ac:chgData name="Behçet Kağan Bölük" userId="4a96279499bccbf6" providerId="LiveId" clId="{1BBA0DAF-7189-614E-A9C5-7F769680C007}" dt="2023-05-03T20:09:11.549" v="251" actId="14100"/>
          <ac:spMkLst>
            <pc:docMk/>
            <pc:sldMk cId="1900776434" sldId="292"/>
            <ac:spMk id="2" creationId="{7F0C6266-904A-7A12-FF65-9886285D45A7}"/>
          </ac:spMkLst>
        </pc:spChg>
        <pc:spChg chg="add mod">
          <ac:chgData name="Behçet Kağan Bölük" userId="4a96279499bccbf6" providerId="LiveId" clId="{1BBA0DAF-7189-614E-A9C5-7F769680C007}" dt="2023-05-03T10:24:54.270" v="138" actId="14100"/>
          <ac:spMkLst>
            <pc:docMk/>
            <pc:sldMk cId="1900776434" sldId="292"/>
            <ac:spMk id="9" creationId="{DF0E2CA4-AFAB-5B87-FB6F-F55161526589}"/>
          </ac:spMkLst>
        </pc:spChg>
        <pc:spChg chg="mod">
          <ac:chgData name="Behçet Kağan Bölük" userId="4a96279499bccbf6" providerId="LiveId" clId="{1BBA0DAF-7189-614E-A9C5-7F769680C007}" dt="2023-05-03T10:24:40.871" v="135" actId="14100"/>
          <ac:spMkLst>
            <pc:docMk/>
            <pc:sldMk cId="1900776434" sldId="292"/>
            <ac:spMk id="18" creationId="{E7EB67BC-D81A-21C8-6865-48971705D25D}"/>
          </ac:spMkLst>
        </pc:spChg>
      </pc:sldChg>
      <pc:sldChg chg="addSp delSp modSp mod">
        <pc:chgData name="Behçet Kağan Bölük" userId="4a96279499bccbf6" providerId="LiveId" clId="{1BBA0DAF-7189-614E-A9C5-7F769680C007}" dt="2023-05-03T10:26:15.472" v="156" actId="14100"/>
        <pc:sldMkLst>
          <pc:docMk/>
          <pc:sldMk cId="3568759952" sldId="293"/>
        </pc:sldMkLst>
        <pc:spChg chg="add mod">
          <ac:chgData name="Behçet Kağan Bölük" userId="4a96279499bccbf6" providerId="LiveId" clId="{1BBA0DAF-7189-614E-A9C5-7F769680C007}" dt="2023-05-03T10:26:06.117" v="153" actId="1076"/>
          <ac:spMkLst>
            <pc:docMk/>
            <pc:sldMk cId="3568759952" sldId="293"/>
            <ac:spMk id="2" creationId="{D4AB1067-48FF-A5F3-E936-5A04A69CA1C2}"/>
          </ac:spMkLst>
        </pc:spChg>
        <pc:spChg chg="add del mod">
          <ac:chgData name="Behçet Kağan Bölük" userId="4a96279499bccbf6" providerId="LiveId" clId="{1BBA0DAF-7189-614E-A9C5-7F769680C007}" dt="2023-05-03T10:25:45.276" v="147"/>
          <ac:spMkLst>
            <pc:docMk/>
            <pc:sldMk cId="3568759952" sldId="293"/>
            <ac:spMk id="3" creationId="{E79376D5-8F18-AE41-E71D-A7567C2CE0DD}"/>
          </ac:spMkLst>
        </pc:spChg>
        <pc:spChg chg="add mod">
          <ac:chgData name="Behçet Kağan Bölük" userId="4a96279499bccbf6" providerId="LiveId" clId="{1BBA0DAF-7189-614E-A9C5-7F769680C007}" dt="2023-05-03T10:26:15.472" v="156" actId="14100"/>
          <ac:spMkLst>
            <pc:docMk/>
            <pc:sldMk cId="3568759952" sldId="293"/>
            <ac:spMk id="8" creationId="{24B0EC30-1C8A-6103-6806-868F146FEE55}"/>
          </ac:spMkLst>
        </pc:spChg>
        <pc:spChg chg="mod">
          <ac:chgData name="Behçet Kağan Bölük" userId="4a96279499bccbf6" providerId="LiveId" clId="{1BBA0DAF-7189-614E-A9C5-7F769680C007}" dt="2023-05-03T10:26:09.101" v="154" actId="1076"/>
          <ac:spMkLst>
            <pc:docMk/>
            <pc:sldMk cId="3568759952" sldId="293"/>
            <ac:spMk id="18" creationId="{E7EB67BC-D81A-21C8-6865-48971705D25D}"/>
          </ac:spMkLst>
        </pc:spChg>
      </pc:sldChg>
      <pc:sldChg chg="modSp mod">
        <pc:chgData name="Behçet Kağan Bölük" userId="4a96279499bccbf6" providerId="LiveId" clId="{1BBA0DAF-7189-614E-A9C5-7F769680C007}" dt="2023-05-03T10:10:04.244" v="65" actId="1076"/>
        <pc:sldMkLst>
          <pc:docMk/>
          <pc:sldMk cId="3730823861" sldId="294"/>
        </pc:sldMkLst>
        <pc:spChg chg="mod">
          <ac:chgData name="Behçet Kağan Bölük" userId="4a96279499bccbf6" providerId="LiveId" clId="{1BBA0DAF-7189-614E-A9C5-7F769680C007}" dt="2023-05-03T10:10:00.094" v="64" actId="1076"/>
          <ac:spMkLst>
            <pc:docMk/>
            <pc:sldMk cId="3730823861" sldId="294"/>
            <ac:spMk id="3" creationId="{D14B844C-1B72-353D-4516-E6617658795E}"/>
          </ac:spMkLst>
        </pc:spChg>
        <pc:picChg chg="mod">
          <ac:chgData name="Behçet Kağan Bölük" userId="4a96279499bccbf6" providerId="LiveId" clId="{1BBA0DAF-7189-614E-A9C5-7F769680C007}" dt="2023-05-03T10:10:04.244" v="65" actId="1076"/>
          <ac:picMkLst>
            <pc:docMk/>
            <pc:sldMk cId="3730823861" sldId="294"/>
            <ac:picMk id="4" creationId="{87111667-5EDD-4BD6-BA89-9AC74E8AAAD8}"/>
          </ac:picMkLst>
        </pc:picChg>
      </pc:sldChg>
      <pc:sldChg chg="modSp mod">
        <pc:chgData name="Behçet Kağan Bölük" userId="4a96279499bccbf6" providerId="LiveId" clId="{1BBA0DAF-7189-614E-A9C5-7F769680C007}" dt="2023-05-03T20:06:33.827" v="182" actId="20577"/>
        <pc:sldMkLst>
          <pc:docMk/>
          <pc:sldMk cId="991124724" sldId="295"/>
        </pc:sldMkLst>
        <pc:spChg chg="mod">
          <ac:chgData name="Behçet Kağan Bölük" userId="4a96279499bccbf6" providerId="LiveId" clId="{1BBA0DAF-7189-614E-A9C5-7F769680C007}" dt="2023-05-03T20:06:33.827" v="182" actId="20577"/>
          <ac:spMkLst>
            <pc:docMk/>
            <pc:sldMk cId="991124724" sldId="295"/>
            <ac:spMk id="10" creationId="{BE61B16D-BC9A-DB34-EDF9-57A4AA11D8AB}"/>
          </ac:spMkLst>
        </pc:spChg>
        <pc:picChg chg="mod">
          <ac:chgData name="Behçet Kağan Bölük" userId="4a96279499bccbf6" providerId="LiveId" clId="{1BBA0DAF-7189-614E-A9C5-7F769680C007}" dt="2023-05-03T10:26:27.484" v="158" actId="14100"/>
          <ac:picMkLst>
            <pc:docMk/>
            <pc:sldMk cId="991124724" sldId="295"/>
            <ac:picMk id="2" creationId="{64F4FAD4-BFC5-B5D5-C755-5D66542E7BA6}"/>
          </ac:picMkLst>
        </pc:picChg>
        <pc:picChg chg="mod">
          <ac:chgData name="Behçet Kağan Bölük" userId="4a96279499bccbf6" providerId="LiveId" clId="{1BBA0DAF-7189-614E-A9C5-7F769680C007}" dt="2023-05-03T10:26:31.318" v="159" actId="14100"/>
          <ac:picMkLst>
            <pc:docMk/>
            <pc:sldMk cId="991124724" sldId="295"/>
            <ac:picMk id="4" creationId="{9FC6B24B-6DDA-5198-42B1-BD6AA539EF09}"/>
          </ac:picMkLst>
        </pc:picChg>
      </pc:sldChg>
      <pc:sldChg chg="modSp mod">
        <pc:chgData name="Behçet Kağan Bölük" userId="4a96279499bccbf6" providerId="LiveId" clId="{1BBA0DAF-7189-614E-A9C5-7F769680C007}" dt="2023-05-03T10:17:11.498" v="85" actId="1076"/>
        <pc:sldMkLst>
          <pc:docMk/>
          <pc:sldMk cId="117225170" sldId="303"/>
        </pc:sldMkLst>
        <pc:spChg chg="mod">
          <ac:chgData name="Behçet Kağan Bölük" userId="4a96279499bccbf6" providerId="LiveId" clId="{1BBA0DAF-7189-614E-A9C5-7F769680C007}" dt="2023-05-03T10:17:11.498" v="85" actId="1076"/>
          <ac:spMkLst>
            <pc:docMk/>
            <pc:sldMk cId="117225170" sldId="303"/>
            <ac:spMk id="15" creationId="{21E43B01-AA8D-43DC-BEDE-1947CBAC38C6}"/>
          </ac:spMkLst>
        </pc:spChg>
      </pc:sldChg>
      <pc:sldChg chg="modSp mod">
        <pc:chgData name="Behçet Kağan Bölük" userId="4a96279499bccbf6" providerId="LiveId" clId="{1BBA0DAF-7189-614E-A9C5-7F769680C007}" dt="2023-05-03T10:06:19.193" v="58" actId="14100"/>
        <pc:sldMkLst>
          <pc:docMk/>
          <pc:sldMk cId="2836944558" sldId="305"/>
        </pc:sldMkLst>
        <pc:picChg chg="mod modCrop">
          <ac:chgData name="Behçet Kağan Bölük" userId="4a96279499bccbf6" providerId="LiveId" clId="{1BBA0DAF-7189-614E-A9C5-7F769680C007}" dt="2023-05-03T10:06:19.193" v="58" actId="14100"/>
          <ac:picMkLst>
            <pc:docMk/>
            <pc:sldMk cId="2836944558" sldId="305"/>
            <ac:picMk id="2" creationId="{7CCE6A0D-12D3-DE44-B33F-A7047967A407}"/>
          </ac:picMkLst>
        </pc:picChg>
      </pc:sldChg>
      <pc:sldChg chg="modSp mod">
        <pc:chgData name="Behçet Kağan Bölük" userId="4a96279499bccbf6" providerId="LiveId" clId="{1BBA0DAF-7189-614E-A9C5-7F769680C007}" dt="2023-05-03T10:14:20.235" v="76" actId="1076"/>
        <pc:sldMkLst>
          <pc:docMk/>
          <pc:sldMk cId="2091283108" sldId="312"/>
        </pc:sldMkLst>
        <pc:spChg chg="mod">
          <ac:chgData name="Behçet Kağan Bölük" userId="4a96279499bccbf6" providerId="LiveId" clId="{1BBA0DAF-7189-614E-A9C5-7F769680C007}" dt="2023-05-03T10:14:20.235" v="76" actId="1076"/>
          <ac:spMkLst>
            <pc:docMk/>
            <pc:sldMk cId="2091283108" sldId="312"/>
            <ac:spMk id="2" creationId="{6C8D2DBC-7A29-78F5-109D-E9645EF03CBB}"/>
          </ac:spMkLst>
        </pc:spChg>
      </pc:sldChg>
      <pc:sldChg chg="modSp mod">
        <pc:chgData name="Behçet Kağan Bölük" userId="4a96279499bccbf6" providerId="LiveId" clId="{1BBA0DAF-7189-614E-A9C5-7F769680C007}" dt="2023-05-03T09:58:50.328" v="33" actId="120"/>
        <pc:sldMkLst>
          <pc:docMk/>
          <pc:sldMk cId="4247386583" sldId="320"/>
        </pc:sldMkLst>
        <pc:spChg chg="mod">
          <ac:chgData name="Behçet Kağan Bölük" userId="4a96279499bccbf6" providerId="LiveId" clId="{1BBA0DAF-7189-614E-A9C5-7F769680C007}" dt="2023-05-03T09:58:50.328" v="33" actId="120"/>
          <ac:spMkLst>
            <pc:docMk/>
            <pc:sldMk cId="4247386583" sldId="320"/>
            <ac:spMk id="4" creationId="{A4B3C96F-FDAA-8BAD-AA60-22E3DB485C59}"/>
          </ac:spMkLst>
        </pc:spChg>
      </pc:sldChg>
      <pc:sldChg chg="modSp mod">
        <pc:chgData name="Behçet Kağan Bölük" userId="4a96279499bccbf6" providerId="LiveId" clId="{1BBA0DAF-7189-614E-A9C5-7F769680C007}" dt="2023-05-03T10:05:06.109" v="54" actId="1076"/>
        <pc:sldMkLst>
          <pc:docMk/>
          <pc:sldMk cId="2811007427" sldId="322"/>
        </pc:sldMkLst>
        <pc:spChg chg="mod">
          <ac:chgData name="Behçet Kağan Bölük" userId="4a96279499bccbf6" providerId="LiveId" clId="{1BBA0DAF-7189-614E-A9C5-7F769680C007}" dt="2023-05-03T10:05:06.109" v="54" actId="1076"/>
          <ac:spMkLst>
            <pc:docMk/>
            <pc:sldMk cId="2811007427" sldId="322"/>
            <ac:spMk id="4" creationId="{A9B5DE1B-9692-71B7-3A20-46BC79F60241}"/>
          </ac:spMkLst>
        </pc:spChg>
      </pc:sldChg>
      <pc:sldChg chg="modSp mod">
        <pc:chgData name="Behçet Kağan Bölük" userId="4a96279499bccbf6" providerId="LiveId" clId="{1BBA0DAF-7189-614E-A9C5-7F769680C007}" dt="2023-05-03T10:20:39.266" v="97" actId="1076"/>
        <pc:sldMkLst>
          <pc:docMk/>
          <pc:sldMk cId="2953826750" sldId="326"/>
        </pc:sldMkLst>
        <pc:spChg chg="mod">
          <ac:chgData name="Behçet Kağan Bölük" userId="4a96279499bccbf6" providerId="LiveId" clId="{1BBA0DAF-7189-614E-A9C5-7F769680C007}" dt="2023-05-03T10:20:28.466" v="94" actId="1076"/>
          <ac:spMkLst>
            <pc:docMk/>
            <pc:sldMk cId="2953826750" sldId="326"/>
            <ac:spMk id="2" creationId="{232DDB2F-AB93-E26D-77DA-5AB0BA6FA457}"/>
          </ac:spMkLst>
        </pc:spChg>
        <pc:spChg chg="mod">
          <ac:chgData name="Behçet Kağan Bölük" userId="4a96279499bccbf6" providerId="LiveId" clId="{1BBA0DAF-7189-614E-A9C5-7F769680C007}" dt="2023-05-03T10:20:39.266" v="97" actId="1076"/>
          <ac:spMkLst>
            <pc:docMk/>
            <pc:sldMk cId="2953826750" sldId="326"/>
            <ac:spMk id="8" creationId="{531D5BFA-A482-E968-4E03-040CFA99DACF}"/>
          </ac:spMkLst>
        </pc:spChg>
      </pc:sldChg>
      <pc:sldChg chg="modSp mod">
        <pc:chgData name="Behçet Kağan Bölük" userId="4a96279499bccbf6" providerId="LiveId" clId="{1BBA0DAF-7189-614E-A9C5-7F769680C007}" dt="2023-05-03T19:45:37.957" v="177" actId="179"/>
        <pc:sldMkLst>
          <pc:docMk/>
          <pc:sldMk cId="1291542044" sldId="335"/>
        </pc:sldMkLst>
        <pc:spChg chg="mod">
          <ac:chgData name="Behçet Kağan Bölük" userId="4a96279499bccbf6" providerId="LiveId" clId="{1BBA0DAF-7189-614E-A9C5-7F769680C007}" dt="2023-05-03T19:45:37.957" v="177" actId="179"/>
          <ac:spMkLst>
            <pc:docMk/>
            <pc:sldMk cId="1291542044" sldId="335"/>
            <ac:spMk id="15" creationId="{1D1A931B-4525-B22F-6C98-83A589139C92}"/>
          </ac:spMkLst>
        </pc:spChg>
        <pc:picChg chg="mod">
          <ac:chgData name="Behçet Kağan Bölük" userId="4a96279499bccbf6" providerId="LiveId" clId="{1BBA0DAF-7189-614E-A9C5-7F769680C007}" dt="2023-05-03T10:07:56.094" v="61" actId="14100"/>
          <ac:picMkLst>
            <pc:docMk/>
            <pc:sldMk cId="1291542044" sldId="335"/>
            <ac:picMk id="14" creationId="{E18FF2E1-88D0-55DE-84C7-4D8C84A1FB99}"/>
          </ac:picMkLst>
        </pc:picChg>
        <pc:picChg chg="mod">
          <ac:chgData name="Behçet Kağan Bölük" userId="4a96279499bccbf6" providerId="LiveId" clId="{1BBA0DAF-7189-614E-A9C5-7F769680C007}" dt="2023-05-03T10:07:57.897" v="62" actId="1076"/>
          <ac:picMkLst>
            <pc:docMk/>
            <pc:sldMk cId="1291542044" sldId="335"/>
            <ac:picMk id="21" creationId="{71380E75-0324-1CF1-4D2F-7E4002DA7616}"/>
          </ac:picMkLst>
        </pc:picChg>
      </pc:sldChg>
      <pc:sldChg chg="modSp mod">
        <pc:chgData name="Behçet Kağan Bölük" userId="4a96279499bccbf6" providerId="LiveId" clId="{1BBA0DAF-7189-614E-A9C5-7F769680C007}" dt="2023-05-03T10:17:21.014" v="86" actId="1076"/>
        <pc:sldMkLst>
          <pc:docMk/>
          <pc:sldMk cId="3047175045" sldId="336"/>
        </pc:sldMkLst>
        <pc:picChg chg="mod">
          <ac:chgData name="Behçet Kağan Bölük" userId="4a96279499bccbf6" providerId="LiveId" clId="{1BBA0DAF-7189-614E-A9C5-7F769680C007}" dt="2023-05-03T10:17:21.014" v="86" actId="1076"/>
          <ac:picMkLst>
            <pc:docMk/>
            <pc:sldMk cId="3047175045" sldId="336"/>
            <ac:picMk id="8" creationId="{6FEE35EB-D3E5-D084-6B8B-F16A93036DC1}"/>
          </ac:picMkLst>
        </pc:picChg>
      </pc:sldChg>
      <pc:sldChg chg="addSp delSp modSp mod">
        <pc:chgData name="Behçet Kağan Bölük" userId="4a96279499bccbf6" providerId="LiveId" clId="{1BBA0DAF-7189-614E-A9C5-7F769680C007}" dt="2023-05-03T10:15:52.444" v="83" actId="164"/>
        <pc:sldMkLst>
          <pc:docMk/>
          <pc:sldMk cId="538099812" sldId="337"/>
        </pc:sldMkLst>
        <pc:spChg chg="mod topLvl">
          <ac:chgData name="Behçet Kağan Bölük" userId="4a96279499bccbf6" providerId="LiveId" clId="{1BBA0DAF-7189-614E-A9C5-7F769680C007}" dt="2023-05-03T10:15:36.580" v="81" actId="208"/>
          <ac:spMkLst>
            <pc:docMk/>
            <pc:sldMk cId="538099812" sldId="337"/>
            <ac:spMk id="15" creationId="{F0AB879B-09BC-F2FC-75F9-633EF1337291}"/>
          </ac:spMkLst>
        </pc:spChg>
        <pc:spChg chg="mod topLvl">
          <ac:chgData name="Behçet Kağan Bölük" userId="4a96279499bccbf6" providerId="LiveId" clId="{1BBA0DAF-7189-614E-A9C5-7F769680C007}" dt="2023-05-03T10:15:36.580" v="81" actId="208"/>
          <ac:spMkLst>
            <pc:docMk/>
            <pc:sldMk cId="538099812" sldId="337"/>
            <ac:spMk id="22" creationId="{DD2F4618-A323-A785-BDF0-62E1D5D44E53}"/>
          </ac:spMkLst>
        </pc:spChg>
        <pc:spChg chg="mod topLvl">
          <ac:chgData name="Behçet Kağan Bölük" userId="4a96279499bccbf6" providerId="LiveId" clId="{1BBA0DAF-7189-614E-A9C5-7F769680C007}" dt="2023-05-03T10:15:36.580" v="81" actId="208"/>
          <ac:spMkLst>
            <pc:docMk/>
            <pc:sldMk cId="538099812" sldId="337"/>
            <ac:spMk id="24" creationId="{DE805CD9-ED46-ADCA-7DD1-2B0438FBEA3A}"/>
          </ac:spMkLst>
        </pc:spChg>
        <pc:grpChg chg="add">
          <ac:chgData name="Behçet Kağan Bölük" userId="4a96279499bccbf6" providerId="LiveId" clId="{1BBA0DAF-7189-614E-A9C5-7F769680C007}" dt="2023-05-03T10:15:46.597" v="82" actId="164"/>
          <ac:grpSpMkLst>
            <pc:docMk/>
            <pc:sldMk cId="538099812" sldId="337"/>
            <ac:grpSpMk id="2" creationId="{A75371C9-70FB-69F3-BD62-93E3BD7535F4}"/>
          </ac:grpSpMkLst>
        </pc:grpChg>
        <pc:grpChg chg="add">
          <ac:chgData name="Behçet Kağan Bölük" userId="4a96279499bccbf6" providerId="LiveId" clId="{1BBA0DAF-7189-614E-A9C5-7F769680C007}" dt="2023-05-03T10:15:52.444" v="83" actId="164"/>
          <ac:grpSpMkLst>
            <pc:docMk/>
            <pc:sldMk cId="538099812" sldId="337"/>
            <ac:grpSpMk id="3" creationId="{ED3E2C4A-F85C-162E-F5B3-1795B96184BA}"/>
          </ac:grpSpMkLst>
        </pc:grpChg>
        <pc:grpChg chg="del">
          <ac:chgData name="Behçet Kağan Bölük" userId="4a96279499bccbf6" providerId="LiveId" clId="{1BBA0DAF-7189-614E-A9C5-7F769680C007}" dt="2023-05-03T10:15:08.398" v="77" actId="165"/>
          <ac:grpSpMkLst>
            <pc:docMk/>
            <pc:sldMk cId="538099812" sldId="337"/>
            <ac:grpSpMk id="23" creationId="{3708139C-9A12-9318-115F-E1402F7B6FA9}"/>
          </ac:grpSpMkLst>
        </pc:grpChg>
        <pc:grpChg chg="del">
          <ac:chgData name="Behçet Kağan Bölük" userId="4a96279499bccbf6" providerId="LiveId" clId="{1BBA0DAF-7189-614E-A9C5-7F769680C007}" dt="2023-05-03T10:15:12.009" v="78" actId="165"/>
          <ac:grpSpMkLst>
            <pc:docMk/>
            <pc:sldMk cId="538099812" sldId="337"/>
            <ac:grpSpMk id="28" creationId="{351006AB-67EF-6107-258A-2E4B7362E822}"/>
          </ac:grpSpMkLst>
        </pc:grpChg>
        <pc:picChg chg="topLvl">
          <ac:chgData name="Behçet Kağan Bölük" userId="4a96279499bccbf6" providerId="LiveId" clId="{1BBA0DAF-7189-614E-A9C5-7F769680C007}" dt="2023-05-03T10:15:08.398" v="77" actId="165"/>
          <ac:picMkLst>
            <pc:docMk/>
            <pc:sldMk cId="538099812" sldId="337"/>
            <ac:picMk id="9" creationId="{FD00791A-1F59-951F-E661-88FFD376D81A}"/>
          </ac:picMkLst>
        </pc:picChg>
        <pc:picChg chg="topLvl">
          <ac:chgData name="Behçet Kağan Bölük" userId="4a96279499bccbf6" providerId="LiveId" clId="{1BBA0DAF-7189-614E-A9C5-7F769680C007}" dt="2023-05-03T10:15:12.009" v="78" actId="165"/>
          <ac:picMkLst>
            <pc:docMk/>
            <pc:sldMk cId="538099812" sldId="337"/>
            <ac:picMk id="13" creationId="{F6507AD1-F785-1E77-946D-52BFED811E56}"/>
          </ac:picMkLst>
        </pc:picChg>
      </pc:sldChg>
      <pc:sldChg chg="modSp mod">
        <pc:chgData name="Behçet Kağan Bölük" userId="4a96279499bccbf6" providerId="LiveId" clId="{1BBA0DAF-7189-614E-A9C5-7F769680C007}" dt="2023-05-03T10:16:17.041" v="84" actId="208"/>
        <pc:sldMkLst>
          <pc:docMk/>
          <pc:sldMk cId="2920694480" sldId="338"/>
        </pc:sldMkLst>
        <pc:spChg chg="mod">
          <ac:chgData name="Behçet Kağan Bölük" userId="4a96279499bccbf6" providerId="LiveId" clId="{1BBA0DAF-7189-614E-A9C5-7F769680C007}" dt="2023-05-03T10:16:17.041" v="84" actId="208"/>
          <ac:spMkLst>
            <pc:docMk/>
            <pc:sldMk cId="2920694480" sldId="338"/>
            <ac:spMk id="10" creationId="{52F00318-2705-B4EB-864E-5814781C5515}"/>
          </ac:spMkLst>
        </pc:spChg>
      </pc:sldChg>
      <pc:sldChg chg="addSp delSp modSp del mod modShow">
        <pc:chgData name="Behçet Kağan Bölük" userId="4a96279499bccbf6" providerId="LiveId" clId="{1BBA0DAF-7189-614E-A9C5-7F769680C007}" dt="2023-05-03T10:02:24.673" v="53" actId="2696"/>
        <pc:sldMkLst>
          <pc:docMk/>
          <pc:sldMk cId="3220583918" sldId="340"/>
        </pc:sldMkLst>
        <pc:spChg chg="add">
          <ac:chgData name="Behçet Kağan Bölük" userId="4a96279499bccbf6" providerId="LiveId" clId="{1BBA0DAF-7189-614E-A9C5-7F769680C007}" dt="2023-05-03T09:56:02.794" v="5" actId="11529"/>
          <ac:spMkLst>
            <pc:docMk/>
            <pc:sldMk cId="3220583918" sldId="340"/>
            <ac:spMk id="4" creationId="{D5D7FABB-E037-EF2B-CE2D-9D21986FDFCB}"/>
          </ac:spMkLst>
        </pc:spChg>
        <pc:spChg chg="add del mod">
          <ac:chgData name="Behçet Kağan Bölük" userId="4a96279499bccbf6" providerId="LiveId" clId="{1BBA0DAF-7189-614E-A9C5-7F769680C007}" dt="2023-05-03T09:57:00.908" v="12"/>
          <ac:spMkLst>
            <pc:docMk/>
            <pc:sldMk cId="3220583918" sldId="340"/>
            <ac:spMk id="9" creationId="{D1CF5889-6654-961D-79BC-D4698B5A802C}"/>
          </ac:spMkLst>
        </pc:spChg>
        <pc:spChg chg="mod">
          <ac:chgData name="Behçet Kağan Bölük" userId="4a96279499bccbf6" providerId="LiveId" clId="{1BBA0DAF-7189-614E-A9C5-7F769680C007}" dt="2023-05-03T09:57:36.924" v="28" actId="20577"/>
          <ac:spMkLst>
            <pc:docMk/>
            <pc:sldMk cId="3220583918" sldId="340"/>
            <ac:spMk id="15" creationId="{8289A07D-4189-5CBC-B11D-1B2FD6882286}"/>
          </ac:spMkLst>
        </pc:spChg>
        <pc:spChg chg="mod">
          <ac:chgData name="Behçet Kağan Bölük" userId="4a96279499bccbf6" providerId="LiveId" clId="{1BBA0DAF-7189-614E-A9C5-7F769680C007}" dt="2023-05-03T09:56:59.392" v="10" actId="255"/>
          <ac:spMkLst>
            <pc:docMk/>
            <pc:sldMk cId="3220583918" sldId="340"/>
            <ac:spMk id="16" creationId="{FCB1D596-0C18-6491-A8F6-3FFF16F6EBB2}"/>
          </ac:spMkLst>
        </pc:spChg>
        <pc:spChg chg="mod">
          <ac:chgData name="Behçet Kağan Bölük" userId="4a96279499bccbf6" providerId="LiveId" clId="{1BBA0DAF-7189-614E-A9C5-7F769680C007}" dt="2023-05-03T09:57:20.962" v="16" actId="20577"/>
          <ac:spMkLst>
            <pc:docMk/>
            <pc:sldMk cId="3220583918" sldId="340"/>
            <ac:spMk id="18" creationId="{42E28EE6-22F9-2051-7864-C4A2A04B3A51}"/>
          </ac:spMkLst>
        </pc:spChg>
        <pc:spChg chg="topLvl">
          <ac:chgData name="Behçet Kağan Bölük" userId="4a96279499bccbf6" providerId="LiveId" clId="{1BBA0DAF-7189-614E-A9C5-7F769680C007}" dt="2023-05-03T09:56:25.423" v="7" actId="165"/>
          <ac:spMkLst>
            <pc:docMk/>
            <pc:sldMk cId="3220583918" sldId="340"/>
            <ac:spMk id="21" creationId="{B5546D82-D6C6-88DD-82A9-ED7CF7C31D4D}"/>
          </ac:spMkLst>
        </pc:spChg>
        <pc:spChg chg="topLvl">
          <ac:chgData name="Behçet Kağan Bölük" userId="4a96279499bccbf6" providerId="LiveId" clId="{1BBA0DAF-7189-614E-A9C5-7F769680C007}" dt="2023-05-03T09:56:25.423" v="7" actId="165"/>
          <ac:spMkLst>
            <pc:docMk/>
            <pc:sldMk cId="3220583918" sldId="340"/>
            <ac:spMk id="22" creationId="{99D2E1A8-3ADC-9FFB-0DE4-2EBD1D8C5D26}"/>
          </ac:spMkLst>
        </pc:spChg>
        <pc:spChg chg="topLvl">
          <ac:chgData name="Behçet Kağan Bölük" userId="4a96279499bccbf6" providerId="LiveId" clId="{1BBA0DAF-7189-614E-A9C5-7F769680C007}" dt="2023-05-03T09:56:25.423" v="7" actId="165"/>
          <ac:spMkLst>
            <pc:docMk/>
            <pc:sldMk cId="3220583918" sldId="340"/>
            <ac:spMk id="23" creationId="{4577A34A-2EF2-C57B-92EE-81A7A8EA15E7}"/>
          </ac:spMkLst>
        </pc:spChg>
        <pc:spChg chg="topLvl">
          <ac:chgData name="Behçet Kağan Bölük" userId="4a96279499bccbf6" providerId="LiveId" clId="{1BBA0DAF-7189-614E-A9C5-7F769680C007}" dt="2023-05-03T09:56:25.423" v="7" actId="165"/>
          <ac:spMkLst>
            <pc:docMk/>
            <pc:sldMk cId="3220583918" sldId="340"/>
            <ac:spMk id="24" creationId="{4B2D6794-FF1B-1DA9-FAE0-7872EDA30528}"/>
          </ac:spMkLst>
        </pc:spChg>
        <pc:grpChg chg="mod topLvl">
          <ac:chgData name="Behçet Kağan Bölük" userId="4a96279499bccbf6" providerId="LiveId" clId="{1BBA0DAF-7189-614E-A9C5-7F769680C007}" dt="2023-05-03T09:56:34.274" v="9" actId="1076"/>
          <ac:grpSpMkLst>
            <pc:docMk/>
            <pc:sldMk cId="3220583918" sldId="340"/>
            <ac:grpSpMk id="13" creationId="{39EA2056-07E0-014F-4C6C-0025952F1476}"/>
          </ac:grpSpMkLst>
        </pc:grpChg>
        <pc:grpChg chg="del mod">
          <ac:chgData name="Behçet Kağan Bölük" userId="4a96279499bccbf6" providerId="LiveId" clId="{1BBA0DAF-7189-614E-A9C5-7F769680C007}" dt="2023-05-03T09:56:25.423" v="7" actId="165"/>
          <ac:grpSpMkLst>
            <pc:docMk/>
            <pc:sldMk cId="3220583918" sldId="340"/>
            <ac:grpSpMk id="28" creationId="{DB73957A-BDE5-F2DF-35C9-955C0A806C2E}"/>
          </ac:grpSpMkLst>
        </pc:grpChg>
        <pc:cxnChg chg="add del">
          <ac:chgData name="Behçet Kağan Bölük" userId="4a96279499bccbf6" providerId="LiveId" clId="{1BBA0DAF-7189-614E-A9C5-7F769680C007}" dt="2023-05-03T09:55:52.121" v="4" actId="478"/>
          <ac:cxnSpMkLst>
            <pc:docMk/>
            <pc:sldMk cId="3220583918" sldId="340"/>
            <ac:cxnSpMk id="3" creationId="{877F4053-84BC-6D25-6944-E78E1DF8BEAD}"/>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883F38-E4A7-4DFF-BE67-E906FB8B98B4}" type="datetimeFigureOut">
              <a:rPr lang="tr-TR" smtClean="0"/>
              <a:t>4.05.2023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EF7C2-9F7A-48E3-A703-17C7BDC80A32}" type="slidenum">
              <a:rPr lang="tr-TR" smtClean="0"/>
              <a:t>‹#›</a:t>
            </a:fld>
            <a:endParaRPr lang="tr-TR"/>
          </a:p>
        </p:txBody>
      </p:sp>
    </p:spTree>
    <p:extLst>
      <p:ext uri="{BB962C8B-B14F-4D97-AF65-F5344CB8AC3E}">
        <p14:creationId xmlns:p14="http://schemas.microsoft.com/office/powerpoint/2010/main" val="658925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A4EF7C2-9F7A-48E3-A703-17C7BDC80A32}" type="slidenum">
              <a:rPr lang="tr-TR" smtClean="0"/>
              <a:t>19</a:t>
            </a:fld>
            <a:endParaRPr lang="tr-TR"/>
          </a:p>
        </p:txBody>
      </p:sp>
    </p:spTree>
    <p:extLst>
      <p:ext uri="{BB962C8B-B14F-4D97-AF65-F5344CB8AC3E}">
        <p14:creationId xmlns:p14="http://schemas.microsoft.com/office/powerpoint/2010/main" val="4117848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A4EF7C2-9F7A-48E3-A703-17C7BDC80A32}" type="slidenum">
              <a:rPr lang="tr-TR" smtClean="0"/>
              <a:t>21</a:t>
            </a:fld>
            <a:endParaRPr lang="tr-TR"/>
          </a:p>
        </p:txBody>
      </p:sp>
    </p:spTree>
    <p:extLst>
      <p:ext uri="{BB962C8B-B14F-4D97-AF65-F5344CB8AC3E}">
        <p14:creationId xmlns:p14="http://schemas.microsoft.com/office/powerpoint/2010/main" val="4122531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1998CC-E665-AB67-023E-FFD246FEB24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A846D42C-4157-7B45-341D-5FC9B3300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054ECB5-2A79-02E7-9B40-FFBD09E55D10}"/>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64C8248D-ED92-2ED0-6AFB-4375148F5AB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E215240-CA25-D1C3-FA0B-A8DEB97BB569}"/>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1901965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61F054-69B9-7143-70D9-147AA5C343AE}"/>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982BB03A-382A-72D4-2886-11C1C4DE83FD}"/>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A3FD7A4-9EDF-8029-CB2E-7C030C7A3229}"/>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C413F5FF-0F37-2B26-D26E-4CA414ABF8F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E27CAB3-982A-35AD-94B7-4DC715DE26DD}"/>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301684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8A8758E-7606-3190-4ADE-A221F4B607EC}"/>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13FAF83C-F799-DC6B-2487-CCDA86CCF2A8}"/>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D53C27D-6333-F17A-1347-E59DAA5B7EF8}"/>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4BD2515C-43A8-C4D4-3B78-10510B56723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C8DB66F-A4BD-BF97-E5A4-1CF589650C3E}"/>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4182404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BBD41F-C817-DCA4-01F5-766E4A668E4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87900AB-A8C9-76C8-AF90-501B60B40DA7}"/>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D03547D-C52D-D630-D8B0-1BBDF54600E0}"/>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73AA6913-C256-2934-8220-9B798F8EDC7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1A826BE-6AEB-4737-2833-FF56278CDBFD}"/>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30732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455820-15D3-DA57-E021-25E3FB05E04D}"/>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2D6E764-7303-EAE9-F8B7-D20552EA6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A8A05C2-4E3B-689D-4C24-A48D501D1D87}"/>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32050368-BCE7-9B3F-EAD9-15C23E3EA85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8168B0D-B0F7-9372-F645-E799B0CF113F}"/>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240817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B83606-39CA-EBE9-22DC-A62A1700857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306D531-951C-404E-0963-6574A3C7BC0C}"/>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1FF9174F-E300-9412-F98E-2D6954A545CE}"/>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3FD47AAB-E6AE-77A7-5761-956B17589BB3}"/>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6" name="Alt Bilgi Yer Tutucusu 5">
            <a:extLst>
              <a:ext uri="{FF2B5EF4-FFF2-40B4-BE49-F238E27FC236}">
                <a16:creationId xmlns:a16="http://schemas.microsoft.com/office/drawing/2014/main" id="{FE871526-0BC8-C7E4-D3E8-7CF448D61B5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2BC01FF-4507-5373-C37C-3D7E4A94DDAE}"/>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240293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56F3F7-EE30-900F-13C6-9E3BE3EE88F7}"/>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C763FF5-04AB-E1CC-8A2F-8D5414604E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A862C585-B0FD-67B0-73BD-F6F998AD338C}"/>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836B5CEE-3E54-C639-C72F-E29C77C191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B7AE62DD-FAAB-1C0A-D356-FF1C1443807B}"/>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51F74765-4E00-FD6C-C6C4-5A04635618E0}"/>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8" name="Alt Bilgi Yer Tutucusu 7">
            <a:extLst>
              <a:ext uri="{FF2B5EF4-FFF2-40B4-BE49-F238E27FC236}">
                <a16:creationId xmlns:a16="http://schemas.microsoft.com/office/drawing/2014/main" id="{0B073B9A-3AD8-C2B3-3D4C-1E95B4FC1A98}"/>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182B0F9F-5F4F-FE3C-0DAF-05B20E352FD9}"/>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4079046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F87030-8CCA-34DC-B38C-DF2116555292}"/>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FAC5E31-C940-B3AD-BBCD-003264330C74}"/>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4" name="Alt Bilgi Yer Tutucusu 3">
            <a:extLst>
              <a:ext uri="{FF2B5EF4-FFF2-40B4-BE49-F238E27FC236}">
                <a16:creationId xmlns:a16="http://schemas.microsoft.com/office/drawing/2014/main" id="{8476A188-B15E-E0BC-9D19-5C0FFCFCC76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6261A655-353B-9006-86D1-1F9C7C26F8D2}"/>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561158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98F1E5B-608B-F005-AB18-9BD274B6BE6B}"/>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3" name="Alt Bilgi Yer Tutucusu 2">
            <a:extLst>
              <a:ext uri="{FF2B5EF4-FFF2-40B4-BE49-F238E27FC236}">
                <a16:creationId xmlns:a16="http://schemas.microsoft.com/office/drawing/2014/main" id="{04B20575-DB6E-4BC9-8EF7-2FDCFD6B6806}"/>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17CA043C-A2A3-B3BF-356B-11AD6E5ED75E}"/>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3468768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32BE8A-02A9-1965-BC3B-CAAD78652F50}"/>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DBEC3B9-8845-9A1E-0C79-8F5B166844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F987CB6-22A8-BA09-3F0D-1FEA92DD3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6DD631C-BD3F-8792-4632-09BCD76A5533}"/>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6" name="Alt Bilgi Yer Tutucusu 5">
            <a:extLst>
              <a:ext uri="{FF2B5EF4-FFF2-40B4-BE49-F238E27FC236}">
                <a16:creationId xmlns:a16="http://schemas.microsoft.com/office/drawing/2014/main" id="{A93597A7-6961-8A25-4FB5-E253DDCA24E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1E64887-E885-D685-6839-042D54B5A896}"/>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1523927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0BAB98-4564-DB53-09B2-251F5D9FD34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4388DCE-543A-8403-DB43-B5AF484019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128499F8-9735-4C66-5CEF-DF82A7FFB2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646E51E-5C64-3803-AF23-6E4CC93C571C}"/>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6" name="Alt Bilgi Yer Tutucusu 5">
            <a:extLst>
              <a:ext uri="{FF2B5EF4-FFF2-40B4-BE49-F238E27FC236}">
                <a16:creationId xmlns:a16="http://schemas.microsoft.com/office/drawing/2014/main" id="{E220B98F-EC05-E9E2-4371-448C6A4B0A3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5199559-197F-8953-E51B-58186F5AD8E9}"/>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4090337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5A3D6F0F-3657-BFE6-CE42-5A924AEA00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CBE6A6F-3540-FFA4-606D-F8A27AE821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ACA9FDC-9E4D-DC70-7EB5-A4357EF54A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9CE55DE6-4002-4B5F-94D7-A6C04787C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EBE0F469-CC8A-2E0E-7A30-450DF0C921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C06310-585F-9843-8756-30C415E5145C}" type="slidenum">
              <a:rPr lang="tr-TR" smtClean="0"/>
              <a:t>‹#›</a:t>
            </a:fld>
            <a:endParaRPr lang="tr-TR"/>
          </a:p>
        </p:txBody>
      </p:sp>
    </p:spTree>
    <p:extLst>
      <p:ext uri="{BB962C8B-B14F-4D97-AF65-F5344CB8AC3E}">
        <p14:creationId xmlns:p14="http://schemas.microsoft.com/office/powerpoint/2010/main" val="3093999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26.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8.emf"/><Relationship Id="rId4" Type="http://schemas.openxmlformats.org/officeDocument/2006/relationships/image" Target="../media/image7.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8.emf"/></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8.emf"/><Relationship Id="rId4" Type="http://schemas.openxmlformats.org/officeDocument/2006/relationships/image" Target="../media/image7.emf"/></Relationships>
</file>

<file path=ppt/slides/_rels/slide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8.emf"/></Relationships>
</file>

<file path=ppt/slides/_rels/slide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8.emf"/></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8.emf"/><Relationship Id="rId4" Type="http://schemas.openxmlformats.org/officeDocument/2006/relationships/image" Target="../media/image7.emf"/></Relationships>
</file>

<file path=ppt/slides/_rels/slide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8.emf"/></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8.emf"/></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8.emf"/></Relationships>
</file>

<file path=ppt/slides/_rels/slide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8.emf"/></Relationships>
</file>

<file path=ppt/slides/_rels/slide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8.emf"/></Relationships>
</file>

<file path=ppt/slides/_rels/slide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8.emf"/></Relationships>
</file>

<file path=ppt/slides/_rels/slide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8.emf"/></Relationships>
</file>

<file path=ppt/slides/_rels/slide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8.emf"/></Relationships>
</file>

<file path=ppt/slides/_rels/slide34.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7.emf"/><Relationship Id="rId7" Type="http://schemas.openxmlformats.org/officeDocument/2006/relationships/image" Target="../media/image53.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8.emf"/></Relationships>
</file>

<file path=ppt/slides/_rels/slide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8.emf"/></Relationships>
</file>

<file path=ppt/slides/_rels/slide36.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59.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eg"/><Relationship Id="rId4" Type="http://schemas.openxmlformats.org/officeDocument/2006/relationships/image" Target="../media/image8.emf"/></Relationships>
</file>

<file path=ppt/slides/_rels/slide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8.emf"/></Relationships>
</file>

<file path=ppt/slides/_rels/slide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8.emf"/></Relationships>
</file>

<file path=ppt/slides/_rels/slide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3.png"/><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8.emf"/></Relationships>
</file>

<file path=ppt/slides/_rels/slide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8.emf"/></Relationships>
</file>

<file path=ppt/slides/_rels/slide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8.emf"/></Relationships>
</file>

<file path=ppt/slides/_rels/slide4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6.png"/><Relationship Id="rId4" Type="http://schemas.openxmlformats.org/officeDocument/2006/relationships/image" Target="../media/image8.emf"/></Relationships>
</file>

<file path=ppt/slides/_rels/slide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8.emf"/><Relationship Id="rId4" Type="http://schemas.openxmlformats.org/officeDocument/2006/relationships/image" Target="../media/image7.emf"/></Relationships>
</file>

<file path=ppt/slides/_rels/slide4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8.emf"/></Relationships>
</file>

<file path=ppt/slides/_rels/slide4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8.emf"/></Relationships>
</file>

<file path=ppt/slides/_rels/slide4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8.emf"/></Relationships>
</file>

<file path=ppt/slides/_rels/slide4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emf"/></Relationships>
</file>

<file path=ppt/slides/_rels/slide5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8.emf"/></Relationships>
</file>

<file path=ppt/slides/_rels/slide5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6.pn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g"/><Relationship Id="rId4" Type="http://schemas.openxmlformats.org/officeDocument/2006/relationships/image" Target="../media/image8.emf"/></Relationships>
</file>

<file path=ppt/slides/_rels/slide5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8.emf"/></Relationships>
</file>

<file path=ppt/slides/_rels/slide5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emf"/></Relationships>
</file>

<file path=ppt/slides/_rels/slide5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emf"/></Relationships>
</file>

<file path=ppt/slides/_rels/slide5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emf"/></Relationships>
</file>

<file path=ppt/slides/_rels/slide57.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88.png"/><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emf"/></Relationships>
</file>

<file path=ppt/slides/_rels/slide5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8.emf"/></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metin, kişi içeren bir resim&#10;&#10;Açıklama otomatik olarak oluşturuldu">
            <a:extLst>
              <a:ext uri="{FF2B5EF4-FFF2-40B4-BE49-F238E27FC236}">
                <a16:creationId xmlns:a16="http://schemas.microsoft.com/office/drawing/2014/main" id="{38A409DF-CF70-1619-79CB-419325278A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Resim 7">
            <a:extLst>
              <a:ext uri="{FF2B5EF4-FFF2-40B4-BE49-F238E27FC236}">
                <a16:creationId xmlns:a16="http://schemas.microsoft.com/office/drawing/2014/main" id="{9F078626-2D3F-A7BF-7E25-2571D95A4F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2533" y="208864"/>
            <a:ext cx="1354095" cy="479973"/>
          </a:xfrm>
          <a:prstGeom prst="rect">
            <a:avLst/>
          </a:prstGeom>
        </p:spPr>
      </p:pic>
    </p:spTree>
    <p:extLst>
      <p:ext uri="{BB962C8B-B14F-4D97-AF65-F5344CB8AC3E}">
        <p14:creationId xmlns:p14="http://schemas.microsoft.com/office/powerpoint/2010/main" val="36261591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853366" y="428095"/>
            <a:ext cx="8860109" cy="584775"/>
          </a:xfrm>
          <a:prstGeom prst="rect">
            <a:avLst/>
          </a:prstGeom>
          <a:noFill/>
        </p:spPr>
        <p:txBody>
          <a:bodyPr wrap="square" rtlCol="0">
            <a:spAutoFit/>
          </a:bodyPr>
          <a:lstStyle/>
          <a:p>
            <a:r>
              <a:rPr lang="tr-TR" sz="3200" b="1" dirty="0"/>
              <a:t>Periyodik Bakım Faaliyetleri</a:t>
            </a:r>
          </a:p>
        </p:txBody>
      </p:sp>
      <p:sp>
        <p:nvSpPr>
          <p:cNvPr id="4" name="Metin kutusu 3">
            <a:extLst>
              <a:ext uri="{FF2B5EF4-FFF2-40B4-BE49-F238E27FC236}">
                <a16:creationId xmlns:a16="http://schemas.microsoft.com/office/drawing/2014/main" id="{A9B5DE1B-9692-71B7-3A20-46BC79F60241}"/>
              </a:ext>
            </a:extLst>
          </p:cNvPr>
          <p:cNvSpPr txBox="1"/>
          <p:nvPr/>
        </p:nvSpPr>
        <p:spPr>
          <a:xfrm>
            <a:off x="1041401" y="1253975"/>
            <a:ext cx="5410200" cy="4708981"/>
          </a:xfrm>
          <a:prstGeom prst="rect">
            <a:avLst/>
          </a:prstGeom>
          <a:noFill/>
        </p:spPr>
        <p:txBody>
          <a:bodyPr wrap="square" rtlCol="0">
            <a:spAutoFit/>
          </a:bodyPr>
          <a:lstStyle/>
          <a:p>
            <a:pPr marL="342900" indent="-342900">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Vinçlerde yapılan haftalık, aylık ve üç aylık periyodik bakımlar formlara işlenir. </a:t>
            </a:r>
          </a:p>
          <a:p>
            <a:pPr marL="342900" indent="-342900">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Gözlem altında tutulan arızalar formlara yazılır. </a:t>
            </a:r>
          </a:p>
          <a:p>
            <a:pPr marL="342900" indent="-342900">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Bakım ekibi formlarda belirtilen fonksiyonel arızaları Bakım Yönetim Sistemi’ne aktarır.</a:t>
            </a:r>
          </a:p>
          <a:p>
            <a:pPr marL="342900" indent="-342900">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Yapılan değerlendirmeye göre bakım faaliyetleri planlanır.</a:t>
            </a:r>
          </a:p>
        </p:txBody>
      </p:sp>
      <p:pic>
        <p:nvPicPr>
          <p:cNvPr id="3" name="Resim 2">
            <a:extLst>
              <a:ext uri="{FF2B5EF4-FFF2-40B4-BE49-F238E27FC236}">
                <a16:creationId xmlns:a16="http://schemas.microsoft.com/office/drawing/2014/main" id="{889F694F-6E88-4669-9850-4DDF8403EB39}"/>
              </a:ext>
            </a:extLst>
          </p:cNvPr>
          <p:cNvPicPr>
            <a:picLocks noChangeAspect="1"/>
          </p:cNvPicPr>
          <p:nvPr/>
        </p:nvPicPr>
        <p:blipFill>
          <a:blip r:embed="rId5"/>
          <a:stretch>
            <a:fillRect/>
          </a:stretch>
        </p:blipFill>
        <p:spPr>
          <a:xfrm>
            <a:off x="7317114" y="1012870"/>
            <a:ext cx="4073254" cy="5433456"/>
          </a:xfrm>
          <a:prstGeom prst="rect">
            <a:avLst/>
          </a:prstGeom>
        </p:spPr>
      </p:pic>
    </p:spTree>
    <p:extLst>
      <p:ext uri="{BB962C8B-B14F-4D97-AF65-F5344CB8AC3E}">
        <p14:creationId xmlns:p14="http://schemas.microsoft.com/office/powerpoint/2010/main" val="29080883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853366" y="233574"/>
            <a:ext cx="8860109" cy="1015663"/>
          </a:xfrm>
          <a:prstGeom prst="rect">
            <a:avLst/>
          </a:prstGeom>
          <a:noFill/>
        </p:spPr>
        <p:txBody>
          <a:bodyPr wrap="square" rtlCol="0">
            <a:spAutoFit/>
          </a:bodyPr>
          <a:lstStyle/>
          <a:p>
            <a:r>
              <a:rPr lang="tr-TR" sz="3200" b="1" dirty="0"/>
              <a:t>Periyodik Bakım Faaliyetleri</a:t>
            </a:r>
          </a:p>
          <a:p>
            <a:r>
              <a:rPr lang="tr-TR" sz="2800" dirty="0">
                <a:ea typeface="Tahoma" panose="020B0604030504040204" pitchFamily="34" charset="0"/>
                <a:cs typeface="Tahoma" panose="020B0604030504040204" pitchFamily="34" charset="0"/>
              </a:rPr>
              <a:t>Vinç Bakım Formu</a:t>
            </a:r>
          </a:p>
        </p:txBody>
      </p:sp>
      <p:pic>
        <p:nvPicPr>
          <p:cNvPr id="3" name="Resim 2" descr="metin, mektup, harf içeren bir resim&#10;&#10;Açıklama otomatik olarak oluşturuldu">
            <a:extLst>
              <a:ext uri="{FF2B5EF4-FFF2-40B4-BE49-F238E27FC236}">
                <a16:creationId xmlns:a16="http://schemas.microsoft.com/office/drawing/2014/main" id="{1C839299-2EBC-B54B-5E26-928AF26BB77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92200" y="1511299"/>
            <a:ext cx="9931400" cy="44983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437225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853366" y="197159"/>
            <a:ext cx="8860109" cy="1015663"/>
          </a:xfrm>
          <a:prstGeom prst="rect">
            <a:avLst/>
          </a:prstGeom>
          <a:noFill/>
        </p:spPr>
        <p:txBody>
          <a:bodyPr wrap="square" rtlCol="0">
            <a:spAutoFit/>
          </a:bodyPr>
          <a:lstStyle/>
          <a:p>
            <a:r>
              <a:rPr lang="tr-TR" sz="3200" b="1" dirty="0"/>
              <a:t>Periyodik Bakım Faaliyetleri</a:t>
            </a:r>
          </a:p>
          <a:p>
            <a:r>
              <a:rPr lang="tr-TR" sz="2800" dirty="0">
                <a:ea typeface="Tahoma" panose="020B0604030504040204" pitchFamily="34" charset="0"/>
                <a:cs typeface="Tahoma" panose="020B0604030504040204" pitchFamily="34" charset="0"/>
              </a:rPr>
              <a:t>Bakım Yönetim Sistemi Genel Görünüş</a:t>
            </a:r>
          </a:p>
        </p:txBody>
      </p:sp>
      <p:pic>
        <p:nvPicPr>
          <p:cNvPr id="10" name="Resim 9">
            <a:extLst>
              <a:ext uri="{FF2B5EF4-FFF2-40B4-BE49-F238E27FC236}">
                <a16:creationId xmlns:a16="http://schemas.microsoft.com/office/drawing/2014/main" id="{44100F50-5E89-868C-D0E4-3DEBBC12D174}"/>
              </a:ext>
            </a:extLst>
          </p:cNvPr>
          <p:cNvPicPr>
            <a:picLocks noChangeAspect="1"/>
          </p:cNvPicPr>
          <p:nvPr/>
        </p:nvPicPr>
        <p:blipFill>
          <a:blip r:embed="rId5"/>
          <a:stretch>
            <a:fillRect/>
          </a:stretch>
        </p:blipFill>
        <p:spPr>
          <a:xfrm>
            <a:off x="411306" y="1334198"/>
            <a:ext cx="11182350" cy="52550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37234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853366" y="377258"/>
            <a:ext cx="8860109" cy="584775"/>
          </a:xfrm>
          <a:prstGeom prst="rect">
            <a:avLst/>
          </a:prstGeom>
          <a:noFill/>
        </p:spPr>
        <p:txBody>
          <a:bodyPr wrap="square" rtlCol="0">
            <a:spAutoFit/>
          </a:bodyPr>
          <a:lstStyle/>
          <a:p>
            <a:r>
              <a:rPr lang="tr-TR" sz="3200" b="1" dirty="0"/>
              <a:t>Koruyucu Bakım Faaliyetleri</a:t>
            </a:r>
          </a:p>
        </p:txBody>
      </p:sp>
      <p:sp>
        <p:nvSpPr>
          <p:cNvPr id="4" name="İçerik Yer Tutucusu 3">
            <a:extLst>
              <a:ext uri="{FF2B5EF4-FFF2-40B4-BE49-F238E27FC236}">
                <a16:creationId xmlns:a16="http://schemas.microsoft.com/office/drawing/2014/main" id="{A4B3C96F-FDAA-8BAD-AA60-22E3DB485C59}"/>
              </a:ext>
            </a:extLst>
          </p:cNvPr>
          <p:cNvSpPr>
            <a:spLocks noGrp="1"/>
          </p:cNvSpPr>
          <p:nvPr>
            <p:ph idx="1"/>
          </p:nvPr>
        </p:nvSpPr>
        <p:spPr>
          <a:xfrm>
            <a:off x="466820" y="1544629"/>
            <a:ext cx="5798178" cy="4351338"/>
          </a:xfrm>
        </p:spPr>
        <p:txBody>
          <a:bodyPr>
            <a:normAutofit fontScale="92500" lnSpcReduction="10000"/>
          </a:bodyPr>
          <a:lstStyle/>
          <a:p>
            <a:pPr>
              <a:lnSpc>
                <a:spcPct val="110000"/>
              </a:lnSpc>
              <a:spcBef>
                <a:spcPts val="0"/>
              </a:spcBef>
              <a:spcAft>
                <a:spcPts val="1800"/>
              </a:spcAft>
            </a:pPr>
            <a:r>
              <a:rPr lang="tr-TR" b="0" i="0" dirty="0">
                <a:effectLst/>
                <a:latin typeface="Söhne"/>
              </a:rPr>
              <a:t>Koruyucu bakım, bir makinanın performansını artırmak, arızaları önlemek ve uzun ömürlü olmasını sağlamak amacıyla düzenli olarak yapılması gereken bir bakım yöntemidir. </a:t>
            </a:r>
          </a:p>
          <a:p>
            <a:pPr>
              <a:lnSpc>
                <a:spcPct val="110000"/>
              </a:lnSpc>
              <a:spcBef>
                <a:spcPts val="0"/>
              </a:spcBef>
              <a:spcAft>
                <a:spcPts val="1800"/>
              </a:spcAft>
            </a:pPr>
            <a:r>
              <a:rPr lang="tr-TR" b="0" i="0" dirty="0">
                <a:effectLst/>
                <a:latin typeface="Söhne"/>
              </a:rPr>
              <a:t>Bu bakım türü, makinelerin çalışmasını optimize etmek, üretim sürekliliğini artırmak ve işletme maliyetlerini düşürmek için önemlidir.</a:t>
            </a:r>
            <a:endParaRPr lang="tr-TR" dirty="0"/>
          </a:p>
        </p:txBody>
      </p:sp>
      <p:pic>
        <p:nvPicPr>
          <p:cNvPr id="9" name="Resim 8">
            <a:extLst>
              <a:ext uri="{FF2B5EF4-FFF2-40B4-BE49-F238E27FC236}">
                <a16:creationId xmlns:a16="http://schemas.microsoft.com/office/drawing/2014/main" id="{C7FC1952-0A74-4400-BB8B-6BF9C28B7A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4940" y="1399277"/>
            <a:ext cx="3228948" cy="4642042"/>
          </a:xfrm>
          <a:prstGeom prst="rect">
            <a:avLst/>
          </a:prstGeom>
        </p:spPr>
      </p:pic>
    </p:spTree>
    <p:extLst>
      <p:ext uri="{BB962C8B-B14F-4D97-AF65-F5344CB8AC3E}">
        <p14:creationId xmlns:p14="http://schemas.microsoft.com/office/powerpoint/2010/main" val="42473865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B60CE580-8130-1515-F05C-25E33437AA13}"/>
              </a:ext>
            </a:extLst>
          </p:cNvPr>
          <p:cNvPicPr>
            <a:picLocks noChangeAspect="1"/>
          </p:cNvPicPr>
          <p:nvPr/>
        </p:nvPicPr>
        <p:blipFill>
          <a:blip r:embed="rId2"/>
          <a:stretch>
            <a:fillRect/>
          </a:stretch>
        </p:blipFill>
        <p:spPr>
          <a:xfrm>
            <a:off x="5480023" y="1280015"/>
            <a:ext cx="4229100" cy="3733800"/>
          </a:xfrm>
          <a:prstGeom prst="rect">
            <a:avLst/>
          </a:prstGeom>
        </p:spPr>
      </p:pic>
      <p:pic>
        <p:nvPicPr>
          <p:cNvPr id="15" name="Resim 14">
            <a:extLst>
              <a:ext uri="{FF2B5EF4-FFF2-40B4-BE49-F238E27FC236}">
                <a16:creationId xmlns:a16="http://schemas.microsoft.com/office/drawing/2014/main" id="{9C8E6D7B-F753-9835-DC34-3D413CF784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6770"/>
          <a:stretch/>
        </p:blipFill>
        <p:spPr>
          <a:xfrm>
            <a:off x="8241781" y="2002232"/>
            <a:ext cx="3561645" cy="4630080"/>
          </a:xfrm>
          <a:prstGeom prst="rect">
            <a:avLst/>
          </a:prstGeom>
          <a:effectLst>
            <a:outerShdw blurRad="63500" sx="102000" sy="102000" algn="ctr" rotWithShape="0">
              <a:prstClr val="black">
                <a:alpha val="40000"/>
              </a:prstClr>
            </a:outerShdw>
          </a:effectLst>
        </p:spPr>
      </p:pic>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853366" y="264352"/>
            <a:ext cx="8860109" cy="1015663"/>
          </a:xfrm>
          <a:prstGeom prst="rect">
            <a:avLst/>
          </a:prstGeom>
          <a:noFill/>
        </p:spPr>
        <p:txBody>
          <a:bodyPr wrap="square" rtlCol="0">
            <a:spAutoFit/>
          </a:bodyPr>
          <a:lstStyle/>
          <a:p>
            <a:r>
              <a:rPr lang="tr-TR" sz="3200" b="1" dirty="0"/>
              <a:t>Koruyucu Bakım Faaliyetleri</a:t>
            </a:r>
          </a:p>
          <a:p>
            <a:r>
              <a:rPr lang="tr-TR" sz="2800" dirty="0"/>
              <a:t>Akışkan Hava/ Gaz Hatları Kayıp Kaçak Kontrolu</a:t>
            </a:r>
          </a:p>
        </p:txBody>
      </p:sp>
      <p:sp>
        <p:nvSpPr>
          <p:cNvPr id="2" name="Metin kutusu 1">
            <a:extLst>
              <a:ext uri="{FF2B5EF4-FFF2-40B4-BE49-F238E27FC236}">
                <a16:creationId xmlns:a16="http://schemas.microsoft.com/office/drawing/2014/main" id="{6049C03C-2BFD-CEC6-4512-8F8BB59F298A}"/>
              </a:ext>
            </a:extLst>
          </p:cNvPr>
          <p:cNvSpPr txBox="1"/>
          <p:nvPr/>
        </p:nvSpPr>
        <p:spPr>
          <a:xfrm>
            <a:off x="388574" y="1729732"/>
            <a:ext cx="4791075" cy="4708981"/>
          </a:xfrm>
          <a:prstGeom prst="rect">
            <a:avLst/>
          </a:prstGeom>
          <a:noFill/>
        </p:spPr>
        <p:txBody>
          <a:bodyPr wrap="square" rtlCol="0">
            <a:spAutoFit/>
          </a:bodyPr>
          <a:lstStyle/>
          <a:p>
            <a:pPr marL="447675" indent="-447675">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Periyodik olarak sahamızdaki tüm akışkan hava ve gaz hatlarında kayıp kaçak kontrolleri yapılmaktadır.</a:t>
            </a:r>
          </a:p>
          <a:p>
            <a:pPr marL="447675" indent="-447675">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Bu kontroller sayesinde sistemdeki kayıp kaçaklar önlenmektedir. Dolayısıyla enerji maliyetlerimiz de azalmakta, sistem güvenilirliğimiz artmaktadır.</a:t>
            </a:r>
          </a:p>
          <a:p>
            <a:pPr marL="447675" indent="-447675">
              <a:spcAft>
                <a:spcPts val="2400"/>
              </a:spcAft>
              <a:buFont typeface="Arial" panose="020B0604020202020204" pitchFamily="34" charset="0"/>
              <a:buChar char="•"/>
            </a:pPr>
            <a:endParaRPr lang="tr-TR" sz="2000" dirty="0">
              <a:ea typeface="Tahoma" panose="020B0604030504040204" pitchFamily="34" charset="0"/>
              <a:cs typeface="Tahoma" panose="020B0604030504040204" pitchFamily="34" charset="0"/>
            </a:endParaRPr>
          </a:p>
        </p:txBody>
      </p:sp>
      <p:pic>
        <p:nvPicPr>
          <p:cNvPr id="4" name="Resim 3">
            <a:extLst>
              <a:ext uri="{FF2B5EF4-FFF2-40B4-BE49-F238E27FC236}">
                <a16:creationId xmlns:a16="http://schemas.microsoft.com/office/drawing/2014/main" id="{4BA91FBA-1489-1C15-C2BB-0481B2E68D36}"/>
              </a:ext>
            </a:extLst>
          </p:cNvPr>
          <p:cNvPicPr>
            <a:picLocks noChangeAspect="1"/>
          </p:cNvPicPr>
          <p:nvPr/>
        </p:nvPicPr>
        <p:blipFill>
          <a:blip r:embed="rId7"/>
          <a:stretch>
            <a:fillRect/>
          </a:stretch>
        </p:blipFill>
        <p:spPr>
          <a:xfrm>
            <a:off x="5329902" y="4231448"/>
            <a:ext cx="4203700" cy="2362200"/>
          </a:xfrm>
          <a:prstGeom prst="rect">
            <a:avLst/>
          </a:prstGeom>
        </p:spPr>
      </p:pic>
    </p:spTree>
    <p:extLst>
      <p:ext uri="{BB962C8B-B14F-4D97-AF65-F5344CB8AC3E}">
        <p14:creationId xmlns:p14="http://schemas.microsoft.com/office/powerpoint/2010/main" val="23403208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833646" y="233574"/>
            <a:ext cx="8860109" cy="1015663"/>
          </a:xfrm>
          <a:prstGeom prst="rect">
            <a:avLst/>
          </a:prstGeom>
          <a:noFill/>
        </p:spPr>
        <p:txBody>
          <a:bodyPr wrap="square" rtlCol="0">
            <a:spAutoFit/>
          </a:bodyPr>
          <a:lstStyle/>
          <a:p>
            <a:r>
              <a:rPr lang="tr-TR" sz="3200" b="1" dirty="0"/>
              <a:t>Koruyucu Bakım Faaliyetleri</a:t>
            </a:r>
          </a:p>
          <a:p>
            <a:r>
              <a:rPr lang="tr-TR" sz="2800" dirty="0"/>
              <a:t>Yağlama Faaliyetleri</a:t>
            </a:r>
          </a:p>
        </p:txBody>
      </p:sp>
      <p:sp>
        <p:nvSpPr>
          <p:cNvPr id="9" name="İçerik Yer Tutucusu 8">
            <a:extLst>
              <a:ext uri="{FF2B5EF4-FFF2-40B4-BE49-F238E27FC236}">
                <a16:creationId xmlns:a16="http://schemas.microsoft.com/office/drawing/2014/main" id="{B1680038-8792-442D-AA8B-0F20A76F701E}"/>
              </a:ext>
            </a:extLst>
          </p:cNvPr>
          <p:cNvSpPr>
            <a:spLocks noGrp="1"/>
          </p:cNvSpPr>
          <p:nvPr>
            <p:ph idx="1"/>
          </p:nvPr>
        </p:nvSpPr>
        <p:spPr>
          <a:xfrm>
            <a:off x="9289029" y="1623265"/>
            <a:ext cx="2809452" cy="3578479"/>
          </a:xfrm>
        </p:spPr>
        <p:txBody>
          <a:bodyPr>
            <a:normAutofit/>
          </a:bodyPr>
          <a:lstStyle/>
          <a:p>
            <a:r>
              <a:rPr lang="tr-TR" sz="2400" dirty="0"/>
              <a:t>Vinç Yağlama faaliyetleri CMMS sistemi üzerinden periyodik olarak gelmektedir.</a:t>
            </a:r>
          </a:p>
        </p:txBody>
      </p:sp>
      <p:pic>
        <p:nvPicPr>
          <p:cNvPr id="4098" name="Picture 2">
            <a:extLst>
              <a:ext uri="{FF2B5EF4-FFF2-40B4-BE49-F238E27FC236}">
                <a16:creationId xmlns:a16="http://schemas.microsoft.com/office/drawing/2014/main" id="{53C55F3E-5767-B51D-4647-4113C6707196}"/>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289029" y="3695730"/>
            <a:ext cx="2809452" cy="2200702"/>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7CCE6A0D-12D3-DE44-B33F-A7047967A407}"/>
              </a:ext>
            </a:extLst>
          </p:cNvPr>
          <p:cNvPicPr>
            <a:picLocks noChangeAspect="1"/>
          </p:cNvPicPr>
          <p:nvPr/>
        </p:nvPicPr>
        <p:blipFill rotWithShape="1">
          <a:blip r:embed="rId6"/>
          <a:srcRect r="31553" b="35888"/>
          <a:stretch/>
        </p:blipFill>
        <p:spPr>
          <a:xfrm>
            <a:off x="287315" y="1636965"/>
            <a:ext cx="8860109" cy="4455017"/>
          </a:xfrm>
          <a:prstGeom prst="rect">
            <a:avLst/>
          </a:prstGeom>
        </p:spPr>
      </p:pic>
    </p:spTree>
    <p:extLst>
      <p:ext uri="{BB962C8B-B14F-4D97-AF65-F5344CB8AC3E}">
        <p14:creationId xmlns:p14="http://schemas.microsoft.com/office/powerpoint/2010/main" val="28369445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853366" y="351722"/>
            <a:ext cx="8860109" cy="584775"/>
          </a:xfrm>
          <a:prstGeom prst="rect">
            <a:avLst/>
          </a:prstGeom>
          <a:noFill/>
        </p:spPr>
        <p:txBody>
          <a:bodyPr wrap="square" rtlCol="0">
            <a:spAutoFit/>
          </a:bodyPr>
          <a:lstStyle/>
          <a:p>
            <a:r>
              <a:rPr lang="tr-TR" sz="3200" b="1" dirty="0"/>
              <a:t>Planlı Bakım Faaliyetleri</a:t>
            </a:r>
          </a:p>
        </p:txBody>
      </p:sp>
      <p:sp>
        <p:nvSpPr>
          <p:cNvPr id="3" name="İçerik Yer Tutucusu 2">
            <a:extLst>
              <a:ext uri="{FF2B5EF4-FFF2-40B4-BE49-F238E27FC236}">
                <a16:creationId xmlns:a16="http://schemas.microsoft.com/office/drawing/2014/main" id="{09E3378B-07AC-FA0B-4731-997C4525BBA0}"/>
              </a:ext>
            </a:extLst>
          </p:cNvPr>
          <p:cNvSpPr>
            <a:spLocks noGrp="1"/>
          </p:cNvSpPr>
          <p:nvPr>
            <p:ph idx="1"/>
          </p:nvPr>
        </p:nvSpPr>
        <p:spPr>
          <a:xfrm>
            <a:off x="444500" y="1349080"/>
            <a:ext cx="6781800" cy="4948982"/>
          </a:xfrm>
        </p:spPr>
        <p:txBody>
          <a:bodyPr>
            <a:noAutofit/>
          </a:bodyPr>
          <a:lstStyle/>
          <a:p>
            <a:pPr>
              <a:lnSpc>
                <a:spcPct val="100000"/>
              </a:lnSpc>
              <a:spcBef>
                <a:spcPts val="0"/>
              </a:spcBef>
              <a:spcAft>
                <a:spcPts val="1800"/>
              </a:spcAft>
            </a:pPr>
            <a:r>
              <a:rPr lang="tr-TR" sz="2400" dirty="0"/>
              <a:t>Planlı bakım, makinelerin düzenli olarak bakımlarının yapılmasını, arıza süresini ve arızalarla ilgili maliyetleri en aza indirmeye odaklanan proaktif bir bakım yöntemidir. </a:t>
            </a:r>
          </a:p>
          <a:p>
            <a:pPr>
              <a:lnSpc>
                <a:spcPct val="100000"/>
              </a:lnSpc>
              <a:spcBef>
                <a:spcPts val="0"/>
              </a:spcBef>
              <a:spcAft>
                <a:spcPts val="1800"/>
              </a:spcAft>
            </a:pPr>
            <a:r>
              <a:rPr lang="tr-TR" sz="2400" dirty="0"/>
              <a:t>Makinelerin ömrünü uzatmak, arızaları minimize etmek, işletme maliyetlerini düşürmek ve üretkenliği artırmak için son derece etkili bir yöntemdir. </a:t>
            </a:r>
          </a:p>
          <a:p>
            <a:pPr>
              <a:lnSpc>
                <a:spcPct val="100000"/>
              </a:lnSpc>
              <a:spcBef>
                <a:spcPts val="0"/>
              </a:spcBef>
              <a:spcAft>
                <a:spcPts val="1800"/>
              </a:spcAft>
            </a:pPr>
            <a:r>
              <a:rPr lang="tr-TR" sz="2400" dirty="0"/>
              <a:t>Planlı bakım, bir işletmenin verimliliğini artırmak için kritik bir rol oynar ve düzenli olarak yapılması, makine performansının optimize edilmesine yardımcı olur.</a:t>
            </a:r>
          </a:p>
        </p:txBody>
      </p:sp>
      <p:pic>
        <p:nvPicPr>
          <p:cNvPr id="4" name="Resim 3">
            <a:extLst>
              <a:ext uri="{FF2B5EF4-FFF2-40B4-BE49-F238E27FC236}">
                <a16:creationId xmlns:a16="http://schemas.microsoft.com/office/drawing/2014/main" id="{77F93095-61F7-4072-804E-AF17C55D20A9}"/>
              </a:ext>
            </a:extLst>
          </p:cNvPr>
          <p:cNvPicPr>
            <a:picLocks noChangeAspect="1"/>
          </p:cNvPicPr>
          <p:nvPr/>
        </p:nvPicPr>
        <p:blipFill rotWithShape="1">
          <a:blip r:embed="rId5"/>
          <a:srcRect t="-1" b="29734"/>
          <a:stretch/>
        </p:blipFill>
        <p:spPr>
          <a:xfrm>
            <a:off x="7785167" y="918869"/>
            <a:ext cx="3391145" cy="5295210"/>
          </a:xfrm>
          <a:prstGeom prst="rect">
            <a:avLst/>
          </a:prstGeom>
        </p:spPr>
      </p:pic>
    </p:spTree>
    <p:extLst>
      <p:ext uri="{BB962C8B-B14F-4D97-AF65-F5344CB8AC3E}">
        <p14:creationId xmlns:p14="http://schemas.microsoft.com/office/powerpoint/2010/main" val="28546854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665945" y="360936"/>
            <a:ext cx="8860109" cy="584775"/>
          </a:xfrm>
          <a:prstGeom prst="rect">
            <a:avLst/>
          </a:prstGeom>
          <a:noFill/>
        </p:spPr>
        <p:txBody>
          <a:bodyPr wrap="square" rtlCol="0">
            <a:spAutoFit/>
          </a:bodyPr>
          <a:lstStyle/>
          <a:p>
            <a:r>
              <a:rPr lang="tr-TR" sz="3200" b="1" dirty="0"/>
              <a:t>Oksijen Tesisi Periyodik Bakımları</a:t>
            </a:r>
          </a:p>
        </p:txBody>
      </p:sp>
      <p:sp>
        <p:nvSpPr>
          <p:cNvPr id="4" name="Metin kutusu 3">
            <a:extLst>
              <a:ext uri="{FF2B5EF4-FFF2-40B4-BE49-F238E27FC236}">
                <a16:creationId xmlns:a16="http://schemas.microsoft.com/office/drawing/2014/main" id="{A9B5DE1B-9692-71B7-3A20-46BC79F60241}"/>
              </a:ext>
            </a:extLst>
          </p:cNvPr>
          <p:cNvSpPr txBox="1"/>
          <p:nvPr/>
        </p:nvSpPr>
        <p:spPr>
          <a:xfrm>
            <a:off x="698239" y="1213196"/>
            <a:ext cx="5659581" cy="5447645"/>
          </a:xfrm>
          <a:prstGeom prst="rect">
            <a:avLst/>
          </a:prstGeom>
          <a:noFill/>
        </p:spPr>
        <p:txBody>
          <a:bodyPr wrap="square" rtlCol="0">
            <a:spAutoFit/>
          </a:bodyPr>
          <a:lstStyle/>
          <a:p>
            <a:pPr marL="342900" indent="-342900">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Özellikle turbo makinelerde imalatçının tavsiye ettiği periyotlarda bakımlar yapılmaktadır.</a:t>
            </a:r>
          </a:p>
          <a:p>
            <a:pPr marL="342900" indent="-342900">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Fabrikamız düzenli periyotlarda bakım çalışmaları için duruşa geçmektedir.</a:t>
            </a:r>
          </a:p>
          <a:p>
            <a:pPr marL="342900" indent="-342900">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Bu duruşlarda yağ ve filtre değişimleri, topografik ölçümler, hizalama kontrolleri, makine elemanlarının ölçü kontrolleri, gerekli tahribatsız muayeneler vb. kapsamlı faaliyetler yapılmaktadır. </a:t>
            </a:r>
          </a:p>
          <a:p>
            <a:pPr marL="342900" indent="-342900">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Böylece iki bakım arasında arıza riskinin düşürülmesi hedeflenir.</a:t>
            </a:r>
          </a:p>
        </p:txBody>
      </p:sp>
      <p:pic>
        <p:nvPicPr>
          <p:cNvPr id="12" name="İçerik Yer Tutucusu 11" descr="iç mekan, motor içeren bir resim&#10;&#10;Açıklama otomatik olarak oluşturuldu">
            <a:extLst>
              <a:ext uri="{FF2B5EF4-FFF2-40B4-BE49-F238E27FC236}">
                <a16:creationId xmlns:a16="http://schemas.microsoft.com/office/drawing/2014/main" id="{16617256-7EBD-79F9-929F-A3C9A29BA92F}"/>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rot="5400000">
            <a:off x="6460989" y="1488987"/>
            <a:ext cx="3148896" cy="2361672"/>
          </a:xfrm>
          <a:effectLst>
            <a:outerShdw blurRad="63500" sx="102000" sy="102000" algn="ctr" rotWithShape="0">
              <a:prstClr val="black">
                <a:alpha val="40000"/>
              </a:prstClr>
            </a:outerShdw>
          </a:effectLst>
        </p:spPr>
      </p:pic>
      <p:grpSp>
        <p:nvGrpSpPr>
          <p:cNvPr id="11" name="Grup 10">
            <a:extLst>
              <a:ext uri="{FF2B5EF4-FFF2-40B4-BE49-F238E27FC236}">
                <a16:creationId xmlns:a16="http://schemas.microsoft.com/office/drawing/2014/main" id="{FB92A32F-BE11-8DA9-FFA9-3C67AF10CA88}"/>
              </a:ext>
            </a:extLst>
          </p:cNvPr>
          <p:cNvGrpSpPr/>
          <p:nvPr/>
        </p:nvGrpSpPr>
        <p:grpSpPr>
          <a:xfrm>
            <a:off x="6859176" y="1095375"/>
            <a:ext cx="4790395" cy="5565466"/>
            <a:chOff x="6277204" y="419240"/>
            <a:chExt cx="5372368" cy="6241601"/>
          </a:xfrm>
          <a:effectLst>
            <a:outerShdw blurRad="63500" sx="102000" sy="102000" algn="ctr" rotWithShape="0">
              <a:prstClr val="black">
                <a:alpha val="40000"/>
              </a:prstClr>
            </a:outerShdw>
          </a:effectLst>
        </p:grpSpPr>
        <p:pic>
          <p:nvPicPr>
            <p:cNvPr id="3" name="Resim 2">
              <a:extLst>
                <a:ext uri="{FF2B5EF4-FFF2-40B4-BE49-F238E27FC236}">
                  <a16:creationId xmlns:a16="http://schemas.microsoft.com/office/drawing/2014/main" id="{B8034CA8-ED59-4B43-B215-5D94E38C67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076975" y="419240"/>
              <a:ext cx="2572597" cy="3531448"/>
            </a:xfrm>
            <a:prstGeom prst="rect">
              <a:avLst/>
            </a:prstGeom>
            <a:effectLst/>
          </p:spPr>
        </p:pic>
        <p:pic>
          <p:nvPicPr>
            <p:cNvPr id="10" name="Resim 9" descr="yer, dış mekan, park edilmiş, yeşil içeren bir resim&#10;&#10;Açıklama otomatik olarak oluşturuldu">
              <a:extLst>
                <a:ext uri="{FF2B5EF4-FFF2-40B4-BE49-F238E27FC236}">
                  <a16:creationId xmlns:a16="http://schemas.microsoft.com/office/drawing/2014/main" id="{F6D3213B-F565-98C8-BBD0-83792E72F99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3262"/>
            <a:stretch/>
          </p:blipFill>
          <p:spPr>
            <a:xfrm>
              <a:off x="6277204" y="4082741"/>
              <a:ext cx="5372368" cy="2578100"/>
            </a:xfrm>
            <a:prstGeom prst="rect">
              <a:avLst/>
            </a:prstGeom>
            <a:effectLst/>
          </p:spPr>
        </p:pic>
      </p:grpSp>
    </p:spTree>
    <p:extLst>
      <p:ext uri="{BB962C8B-B14F-4D97-AF65-F5344CB8AC3E}">
        <p14:creationId xmlns:p14="http://schemas.microsoft.com/office/powerpoint/2010/main" val="28110074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9" name="Title 1">
            <a:extLst>
              <a:ext uri="{FF2B5EF4-FFF2-40B4-BE49-F238E27FC236}">
                <a16:creationId xmlns:a16="http://schemas.microsoft.com/office/drawing/2014/main" id="{D116D308-8F0D-46E4-A8CA-7271AAD97255}"/>
              </a:ext>
            </a:extLst>
          </p:cNvPr>
          <p:cNvSpPr>
            <a:spLocks noGrp="1"/>
          </p:cNvSpPr>
          <p:nvPr/>
        </p:nvSpPr>
        <p:spPr bwMode="auto">
          <a:xfrm>
            <a:off x="1295899" y="391624"/>
            <a:ext cx="8457202" cy="698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457200" lvl="1" indent="0">
              <a:buNone/>
            </a:pPr>
            <a:r>
              <a:rPr lang="tr-TR" sz="3200" b="1" dirty="0" smtClean="0"/>
              <a:t>    Cüruf </a:t>
            </a:r>
            <a:r>
              <a:rPr lang="tr-TR" sz="3200" b="1" dirty="0"/>
              <a:t>Tesisi </a:t>
            </a:r>
            <a:r>
              <a:rPr lang="tr-TR" sz="3200" b="1" dirty="0" err="1"/>
              <a:t>Scrabber</a:t>
            </a:r>
            <a:r>
              <a:rPr lang="tr-TR" sz="3200" b="1" dirty="0"/>
              <a:t> Fan </a:t>
            </a:r>
            <a:r>
              <a:rPr lang="tr-TR" sz="3200" b="1" dirty="0" smtClean="0"/>
              <a:t>Periyodik Kontrolü</a:t>
            </a:r>
            <a:endParaRPr lang="tr-TR" sz="3200" b="1" dirty="0">
              <a:latin typeface="Calibri" panose="020F0502020204030204" pitchFamily="34" charset="0"/>
            </a:endParaRPr>
          </a:p>
        </p:txBody>
      </p:sp>
      <p:pic>
        <p:nvPicPr>
          <p:cNvPr id="14" name="İçerik Yer Tutucusu 4" descr="metin, ışık içeren bir resim&#10;&#10;Açıklama otomatik olarak oluşturuldu">
            <a:extLst>
              <a:ext uri="{FF2B5EF4-FFF2-40B4-BE49-F238E27FC236}">
                <a16:creationId xmlns:a16="http://schemas.microsoft.com/office/drawing/2014/main" id="{E18FF2E1-88D0-55DE-84C7-4D8C84A1FB99}"/>
              </a:ext>
            </a:extLst>
          </p:cNvPr>
          <p:cNvPicPr>
            <a:picLocks noGrp="1" noChangeAspect="1"/>
          </p:cNvPicPr>
          <p:nvPr>
            <p:ph idx="1"/>
          </p:nvPr>
        </p:nvPicPr>
        <p:blipFill>
          <a:blip r:embed="rId5"/>
          <a:stretch>
            <a:fillRect/>
          </a:stretch>
        </p:blipFill>
        <p:spPr>
          <a:xfrm rot="16200000">
            <a:off x="1660109" y="930327"/>
            <a:ext cx="3345135" cy="4941111"/>
          </a:xfrm>
          <a:effectLst>
            <a:outerShdw blurRad="63500" sx="102000" sy="102000" algn="ctr" rotWithShape="0">
              <a:prstClr val="black">
                <a:alpha val="40000"/>
              </a:prstClr>
            </a:outerShdw>
          </a:effectLst>
        </p:spPr>
      </p:pic>
      <p:sp>
        <p:nvSpPr>
          <p:cNvPr id="15" name="İçerik Yer Tutucusu 2">
            <a:extLst>
              <a:ext uri="{FF2B5EF4-FFF2-40B4-BE49-F238E27FC236}">
                <a16:creationId xmlns:a16="http://schemas.microsoft.com/office/drawing/2014/main" id="{1D1A931B-4525-B22F-6C98-83A589139C92}"/>
              </a:ext>
            </a:extLst>
          </p:cNvPr>
          <p:cNvSpPr txBox="1">
            <a:spLocks/>
          </p:cNvSpPr>
          <p:nvPr/>
        </p:nvSpPr>
        <p:spPr>
          <a:xfrm>
            <a:off x="6002481" y="1556025"/>
            <a:ext cx="5730765" cy="1969031"/>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57188" indent="-357188"/>
            <a:r>
              <a:rPr lang="tr-TR" sz="2400" dirty="0"/>
              <a:t>Fan periyodik kontrolleri sırasında emiş hattında toz birikmesi gözlenmedi.</a:t>
            </a:r>
          </a:p>
          <a:p>
            <a:pPr marL="357188" indent="-357188"/>
            <a:r>
              <a:rPr lang="tr-TR" sz="2400" dirty="0"/>
              <a:t>Termal kamera ile tıkanıklıklar tespit edildi ve temizlik yapıldı.</a:t>
            </a:r>
          </a:p>
        </p:txBody>
      </p:sp>
      <p:pic>
        <p:nvPicPr>
          <p:cNvPr id="21" name="Resim 20" descr="zemin, açık hava, taş, eski içeren bir resim&#10;&#10;Açıklama otomatik olarak oluşturuldu">
            <a:extLst>
              <a:ext uri="{FF2B5EF4-FFF2-40B4-BE49-F238E27FC236}">
                <a16:creationId xmlns:a16="http://schemas.microsoft.com/office/drawing/2014/main" id="{71380E75-0324-1CF1-4D2F-7E4002DA7616}"/>
              </a:ext>
            </a:extLst>
          </p:cNvPr>
          <p:cNvPicPr>
            <a:picLocks noChangeAspect="1"/>
          </p:cNvPicPr>
          <p:nvPr/>
        </p:nvPicPr>
        <p:blipFill rotWithShape="1">
          <a:blip r:embed="rId6"/>
          <a:srcRect l="30006" r="25305" b="66246"/>
          <a:stretch/>
        </p:blipFill>
        <p:spPr>
          <a:xfrm>
            <a:off x="5325626" y="3525056"/>
            <a:ext cx="4180953" cy="283948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915420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853366" y="364230"/>
            <a:ext cx="8700334" cy="584775"/>
          </a:xfrm>
          <a:prstGeom prst="rect">
            <a:avLst/>
          </a:prstGeom>
          <a:noFill/>
        </p:spPr>
        <p:txBody>
          <a:bodyPr wrap="square" rtlCol="0">
            <a:spAutoFit/>
          </a:bodyPr>
          <a:lstStyle/>
          <a:p>
            <a:r>
              <a:rPr lang="tr-TR" sz="3200" b="1" dirty="0"/>
              <a:t>Kestirimci Bakım</a:t>
            </a:r>
          </a:p>
        </p:txBody>
      </p:sp>
      <p:sp>
        <p:nvSpPr>
          <p:cNvPr id="10" name="Metin kutusu 9">
            <a:extLst>
              <a:ext uri="{FF2B5EF4-FFF2-40B4-BE49-F238E27FC236}">
                <a16:creationId xmlns:a16="http://schemas.microsoft.com/office/drawing/2014/main" id="{8B8B684F-47E5-3C51-BA86-08E161D029AB}"/>
              </a:ext>
            </a:extLst>
          </p:cNvPr>
          <p:cNvSpPr txBox="1"/>
          <p:nvPr/>
        </p:nvSpPr>
        <p:spPr>
          <a:xfrm>
            <a:off x="179531" y="1299891"/>
            <a:ext cx="6424469" cy="4616648"/>
          </a:xfrm>
          <a:prstGeom prst="rect">
            <a:avLst/>
          </a:prstGeom>
          <a:noFill/>
        </p:spPr>
        <p:txBody>
          <a:bodyPr wrap="square">
            <a:spAutoFit/>
          </a:bodyPr>
          <a:lstStyle/>
          <a:p>
            <a:pPr marL="285750" indent="-285750">
              <a:spcAft>
                <a:spcPts val="1800"/>
              </a:spcAft>
              <a:buFont typeface="Arial" panose="020B0604020202020204" pitchFamily="34" charset="0"/>
              <a:buChar char="•"/>
            </a:pPr>
            <a:r>
              <a:rPr lang="tr-TR" sz="2400" dirty="0">
                <a:ea typeface="Tahoma" panose="020B0604030504040204" pitchFamily="34" charset="0"/>
                <a:cs typeface="Tahoma" panose="020B0604030504040204" pitchFamily="34" charset="0"/>
              </a:rPr>
              <a:t>Kestirimci bakım, makinelerin ve ekipmanların arızalarının önceden tahmin edilmesi ve önlenmesi için kullanılan bir bakım yöntemidir. </a:t>
            </a:r>
          </a:p>
          <a:p>
            <a:pPr marL="285750" indent="-285750">
              <a:spcAft>
                <a:spcPts val="1800"/>
              </a:spcAft>
              <a:buFont typeface="Arial" panose="020B0604020202020204" pitchFamily="34" charset="0"/>
              <a:buChar char="•"/>
            </a:pPr>
            <a:r>
              <a:rPr lang="tr-TR" sz="2400" dirty="0">
                <a:ea typeface="Tahoma" panose="020B0604030504040204" pitchFamily="34" charset="0"/>
                <a:cs typeface="Tahoma" panose="020B0604030504040204" pitchFamily="34" charset="0"/>
              </a:rPr>
              <a:t>Bu yöntem, veri analizi, sensör teknolojisi ve diğer ileri teknikler kullanılarak makinelerin çalışma durumları hakkında bilgi toplanmasını ve gelecekteki arızaların öngörülmesini sağlar. </a:t>
            </a:r>
          </a:p>
          <a:p>
            <a:pPr marL="285750" indent="-285750">
              <a:spcAft>
                <a:spcPts val="1800"/>
              </a:spcAft>
              <a:buFont typeface="Arial" panose="020B0604020202020204" pitchFamily="34" charset="0"/>
              <a:buChar char="•"/>
            </a:pPr>
            <a:r>
              <a:rPr lang="tr-TR" sz="2400" dirty="0">
                <a:ea typeface="Tahoma" panose="020B0604030504040204" pitchFamily="34" charset="0"/>
                <a:cs typeface="Tahoma" panose="020B0604030504040204" pitchFamily="34" charset="0"/>
              </a:rPr>
              <a:t>Kestirimci bakım, ekipmanların çalışma sürelerini artırmak, duruş sürelerini azaltmak ve üretkenliği artırmak için son derece etkili bir yöntemdir.</a:t>
            </a:r>
          </a:p>
        </p:txBody>
      </p:sp>
      <p:pic>
        <p:nvPicPr>
          <p:cNvPr id="2" name="Picture 2" descr="How does Predictive Analytics work?">
            <a:extLst>
              <a:ext uri="{FF2B5EF4-FFF2-40B4-BE49-F238E27FC236}">
                <a16:creationId xmlns:a16="http://schemas.microsoft.com/office/drawing/2014/main" id="{8D13BAD4-000D-EC3A-ECC7-7F50550FDD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81" r="10671"/>
          <a:stretch/>
        </p:blipFill>
        <p:spPr bwMode="auto">
          <a:xfrm>
            <a:off x="6946900" y="1504950"/>
            <a:ext cx="4724400" cy="384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1266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kişi içeren bir resim&#10;&#10;Açıklama otomatik olarak oluşturuldu">
            <a:extLst>
              <a:ext uri="{FF2B5EF4-FFF2-40B4-BE49-F238E27FC236}">
                <a16:creationId xmlns:a16="http://schemas.microsoft.com/office/drawing/2014/main" id="{9D5058D0-61CE-74F8-14E7-A84B74F9A2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Resim 12">
            <a:extLst>
              <a:ext uri="{FF2B5EF4-FFF2-40B4-BE49-F238E27FC236}">
                <a16:creationId xmlns:a16="http://schemas.microsoft.com/office/drawing/2014/main" id="{2B033A88-BCDA-3E3F-D05C-F0A0369534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11620" y="-1210963"/>
            <a:ext cx="3768755" cy="5326929"/>
          </a:xfrm>
          <a:prstGeom prst="rect">
            <a:avLst/>
          </a:prstGeom>
        </p:spPr>
      </p:pic>
      <p:sp>
        <p:nvSpPr>
          <p:cNvPr id="15" name="Metin kutusu 14">
            <a:extLst>
              <a:ext uri="{FF2B5EF4-FFF2-40B4-BE49-F238E27FC236}">
                <a16:creationId xmlns:a16="http://schemas.microsoft.com/office/drawing/2014/main" id="{C006C6F2-1D39-8A95-BEFE-E0BCCF925C5C}"/>
              </a:ext>
            </a:extLst>
          </p:cNvPr>
          <p:cNvSpPr txBox="1"/>
          <p:nvPr/>
        </p:nvSpPr>
        <p:spPr>
          <a:xfrm>
            <a:off x="152396" y="3868833"/>
            <a:ext cx="11887202"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1" u="none" strike="noStrike" kern="1200" cap="none" spc="0" normalizeH="0" baseline="0" noProof="0" dirty="0">
                <a:ln>
                  <a:noFill/>
                </a:ln>
                <a:solidFill>
                  <a:prstClr val="white"/>
                </a:solidFill>
                <a:effectLst/>
                <a:uLnTx/>
                <a:uFillTx/>
                <a:latin typeface="Calibri" panose="020F0502020204030204"/>
                <a:ea typeface="+mn-ea"/>
                <a:cs typeface="+mn-cs"/>
              </a:rPr>
              <a:t>KESTİRİMCİ BAKIMDA DİJİTALİZASYON</a:t>
            </a:r>
            <a:endParaRPr lang="tr-TR" sz="3600" b="1" dirty="0">
              <a:solidFill>
                <a:prstClr val="white"/>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tr-TR" sz="3600" dirty="0">
                <a:solidFill>
                  <a:prstClr val="white"/>
                </a:solidFill>
                <a:latin typeface="Calibri" panose="020F0502020204030204"/>
              </a:rPr>
              <a:t>Serkan Özsu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rPr>
              <a:t>Yardımcı İşletmeler ve Bakım Müdürü</a:t>
            </a:r>
          </a:p>
        </p:txBody>
      </p:sp>
      <p:sp>
        <p:nvSpPr>
          <p:cNvPr id="2" name="Dikdörtgen 1">
            <a:extLst>
              <a:ext uri="{FF2B5EF4-FFF2-40B4-BE49-F238E27FC236}">
                <a16:creationId xmlns:a16="http://schemas.microsoft.com/office/drawing/2014/main" id="{4ACE5C51-89E8-EF48-093F-5CF611C2A375}"/>
              </a:ext>
            </a:extLst>
          </p:cNvPr>
          <p:cNvSpPr/>
          <p:nvPr/>
        </p:nvSpPr>
        <p:spPr>
          <a:xfrm>
            <a:off x="711200" y="2451017"/>
            <a:ext cx="10769600" cy="141781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Resim 4">
            <a:extLst>
              <a:ext uri="{FF2B5EF4-FFF2-40B4-BE49-F238E27FC236}">
                <a16:creationId xmlns:a16="http://schemas.microsoft.com/office/drawing/2014/main" id="{0691E05D-D995-A00C-A555-7977249DDAC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87753" y="2581861"/>
            <a:ext cx="10416494" cy="122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5902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9" name="Title 1">
            <a:extLst>
              <a:ext uri="{FF2B5EF4-FFF2-40B4-BE49-F238E27FC236}">
                <a16:creationId xmlns:a16="http://schemas.microsoft.com/office/drawing/2014/main" id="{D116D308-8F0D-46E4-A8CA-7271AAD97255}"/>
              </a:ext>
            </a:extLst>
          </p:cNvPr>
          <p:cNvSpPr>
            <a:spLocks noGrp="1"/>
          </p:cNvSpPr>
          <p:nvPr/>
        </p:nvSpPr>
        <p:spPr bwMode="auto">
          <a:xfrm>
            <a:off x="1372099" y="255770"/>
            <a:ext cx="8457202" cy="112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457200" lvl="1" indent="0">
              <a:buNone/>
            </a:pPr>
            <a:r>
              <a:rPr lang="tr-TR" sz="3200" b="1" dirty="0">
                <a:latin typeface="Calibri" panose="020F0502020204030204" pitchFamily="34" charset="0"/>
              </a:rPr>
              <a:t>Örnek Vaka</a:t>
            </a:r>
          </a:p>
          <a:p>
            <a:pPr marL="457200" lvl="1" indent="0">
              <a:buNone/>
            </a:pPr>
            <a:r>
              <a:rPr lang="tr-TR" dirty="0">
                <a:latin typeface="Calibri" panose="020F0502020204030204" pitchFamily="34" charset="0"/>
              </a:rPr>
              <a:t>Hurda 3 Vinci 40 Ton Mayna-vira Redüktörü</a:t>
            </a:r>
          </a:p>
        </p:txBody>
      </p:sp>
      <p:sp>
        <p:nvSpPr>
          <p:cNvPr id="8" name="Metin kutusu 7">
            <a:extLst>
              <a:ext uri="{FF2B5EF4-FFF2-40B4-BE49-F238E27FC236}">
                <a16:creationId xmlns:a16="http://schemas.microsoft.com/office/drawing/2014/main" id="{C99D0B9B-3396-5CC0-ED0B-FA66B88DD252}"/>
              </a:ext>
            </a:extLst>
          </p:cNvPr>
          <p:cNvSpPr txBox="1"/>
          <p:nvPr/>
        </p:nvSpPr>
        <p:spPr>
          <a:xfrm>
            <a:off x="8809997" y="1554482"/>
            <a:ext cx="3459305" cy="498598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tr-TR" sz="2400" kern="0" dirty="0"/>
              <a:t>El </a:t>
            </a:r>
            <a:r>
              <a:rPr lang="tr-TR" sz="2400" dirty="0">
                <a:latin typeface="Calibri" panose="020F0502020204030204" pitchFamily="34" charset="0"/>
                <a:ea typeface="Calibri" panose="020F0502020204030204" pitchFamily="34" charset="0"/>
              </a:rPr>
              <a:t>tipi vibrasyon cihazı </a:t>
            </a:r>
            <a:r>
              <a:rPr lang="tr-TR" sz="2400" dirty="0" err="1">
                <a:latin typeface="Calibri" panose="020F0502020204030204" pitchFamily="34" charset="0"/>
                <a:ea typeface="Calibri" panose="020F0502020204030204" pitchFamily="34" charset="0"/>
              </a:rPr>
              <a:t>Acoem</a:t>
            </a:r>
            <a:r>
              <a:rPr lang="tr-TR" sz="2400" dirty="0">
                <a:latin typeface="Calibri" panose="020F0502020204030204" pitchFamily="34" charset="0"/>
                <a:ea typeface="Calibri" panose="020F0502020204030204" pitchFamily="34" charset="0"/>
              </a:rPr>
              <a:t> Falcon ile ölçülen vibrasyon değerlerinde dişli aşınması tespit edildi.</a:t>
            </a:r>
          </a:p>
          <a:p>
            <a:pPr marL="285750" indent="-285750">
              <a:spcAft>
                <a:spcPts val="1200"/>
              </a:spcAft>
              <a:buFont typeface="Arial" panose="020B0604020202020204" pitchFamily="34" charset="0"/>
              <a:buChar char="•"/>
            </a:pPr>
            <a:endParaRPr lang="tr-TR" sz="2400" dirty="0">
              <a:latin typeface="Calibri" panose="020F0502020204030204" pitchFamily="34" charset="0"/>
              <a:ea typeface="Calibri" panose="020F0502020204030204" pitchFamily="34" charset="0"/>
            </a:endParaRPr>
          </a:p>
          <a:p>
            <a:pPr marL="285750" indent="-285750">
              <a:spcAft>
                <a:spcPts val="1200"/>
              </a:spcAft>
              <a:buFont typeface="Arial" panose="020B0604020202020204" pitchFamily="34" charset="0"/>
              <a:buChar char="•"/>
            </a:pPr>
            <a:r>
              <a:rPr lang="tr-TR" sz="2400" dirty="0">
                <a:latin typeface="Calibri" panose="020F0502020204030204" pitchFamily="34" charset="0"/>
                <a:ea typeface="Calibri" panose="020F0502020204030204" pitchFamily="34" charset="0"/>
              </a:rPr>
              <a:t>Redüktör üst kapağı açılarak yapılan kontrolde dişli çarkta ufak bir kırık </a:t>
            </a:r>
            <a:r>
              <a:rPr lang="tr-TR" sz="2400" kern="0" dirty="0"/>
              <a:t>tespit edilmiştir.</a:t>
            </a:r>
          </a:p>
          <a:p>
            <a:endParaRPr lang="tr-TR" sz="2400" dirty="0"/>
          </a:p>
        </p:txBody>
      </p:sp>
      <p:pic>
        <p:nvPicPr>
          <p:cNvPr id="16" name="Resim 15">
            <a:extLst>
              <a:ext uri="{FF2B5EF4-FFF2-40B4-BE49-F238E27FC236}">
                <a16:creationId xmlns:a16="http://schemas.microsoft.com/office/drawing/2014/main" id="{6CC5074D-5DFF-6933-1DB3-F806859BF9CD}"/>
              </a:ext>
            </a:extLst>
          </p:cNvPr>
          <p:cNvPicPr>
            <a:picLocks noChangeAspect="1"/>
          </p:cNvPicPr>
          <p:nvPr/>
        </p:nvPicPr>
        <p:blipFill rotWithShape="1">
          <a:blip r:embed="rId5"/>
          <a:srcRect l="1707" t="1810" r="54437" b="49185"/>
          <a:stretch/>
        </p:blipFill>
        <p:spPr>
          <a:xfrm>
            <a:off x="381000" y="1839232"/>
            <a:ext cx="3753721" cy="2123168"/>
          </a:xfrm>
          <a:prstGeom prst="rect">
            <a:avLst/>
          </a:prstGeom>
          <a:effectLst>
            <a:outerShdw blurRad="63500" sx="102000" sy="102000" algn="ctr" rotWithShape="0">
              <a:prstClr val="black">
                <a:alpha val="40000"/>
              </a:prstClr>
            </a:outerShdw>
          </a:effectLst>
        </p:spPr>
      </p:pic>
      <p:grpSp>
        <p:nvGrpSpPr>
          <p:cNvPr id="19" name="Grup 18">
            <a:extLst>
              <a:ext uri="{FF2B5EF4-FFF2-40B4-BE49-F238E27FC236}">
                <a16:creationId xmlns:a16="http://schemas.microsoft.com/office/drawing/2014/main" id="{5DE45A1F-9152-BF70-BFF6-4334354D7186}"/>
              </a:ext>
            </a:extLst>
          </p:cNvPr>
          <p:cNvGrpSpPr/>
          <p:nvPr/>
        </p:nvGrpSpPr>
        <p:grpSpPr>
          <a:xfrm>
            <a:off x="6357820" y="1839232"/>
            <a:ext cx="2343149" cy="4175701"/>
            <a:chOff x="6357820" y="1839232"/>
            <a:chExt cx="2343149" cy="4175701"/>
          </a:xfrm>
        </p:grpSpPr>
        <p:pic>
          <p:nvPicPr>
            <p:cNvPr id="17" name="Resim 16">
              <a:extLst>
                <a:ext uri="{FF2B5EF4-FFF2-40B4-BE49-F238E27FC236}">
                  <a16:creationId xmlns:a16="http://schemas.microsoft.com/office/drawing/2014/main" id="{CAF183C2-7287-1842-9B62-4AC0C55F331B}"/>
                </a:ext>
              </a:extLst>
            </p:cNvPr>
            <p:cNvPicPr>
              <a:picLocks noChangeAspect="1"/>
            </p:cNvPicPr>
            <p:nvPr/>
          </p:nvPicPr>
          <p:blipFill rotWithShape="1">
            <a:blip r:embed="rId5"/>
            <a:srcRect l="70415" t="2624" r="3425" b="5276"/>
            <a:stretch/>
          </p:blipFill>
          <p:spPr>
            <a:xfrm>
              <a:off x="6357820" y="1839232"/>
              <a:ext cx="2343149" cy="4175701"/>
            </a:xfrm>
            <a:prstGeom prst="rect">
              <a:avLst/>
            </a:prstGeom>
            <a:effectLst>
              <a:outerShdw blurRad="63500" sx="102000" sy="102000" algn="ctr" rotWithShape="0">
                <a:prstClr val="black">
                  <a:alpha val="40000"/>
                </a:prstClr>
              </a:outerShdw>
            </a:effectLst>
          </p:spPr>
        </p:pic>
        <p:sp>
          <p:nvSpPr>
            <p:cNvPr id="18" name="Oval 17">
              <a:extLst>
                <a:ext uri="{FF2B5EF4-FFF2-40B4-BE49-F238E27FC236}">
                  <a16:creationId xmlns:a16="http://schemas.microsoft.com/office/drawing/2014/main" id="{1AD6D50E-14BB-E37E-B0A8-4B3186B3E6B5}"/>
                </a:ext>
              </a:extLst>
            </p:cNvPr>
            <p:cNvSpPr/>
            <p:nvPr/>
          </p:nvSpPr>
          <p:spPr>
            <a:xfrm>
              <a:off x="7265253" y="4092315"/>
              <a:ext cx="809625" cy="80962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pic>
        <p:nvPicPr>
          <p:cNvPr id="20" name="Resim 19">
            <a:extLst>
              <a:ext uri="{FF2B5EF4-FFF2-40B4-BE49-F238E27FC236}">
                <a16:creationId xmlns:a16="http://schemas.microsoft.com/office/drawing/2014/main" id="{7B9AACAC-3ED8-27DC-659E-F03B33B133C6}"/>
              </a:ext>
            </a:extLst>
          </p:cNvPr>
          <p:cNvPicPr>
            <a:picLocks noChangeAspect="1"/>
          </p:cNvPicPr>
          <p:nvPr/>
        </p:nvPicPr>
        <p:blipFill rotWithShape="1">
          <a:blip r:embed="rId5"/>
          <a:srcRect l="22894" t="28894" r="30633"/>
          <a:stretch/>
        </p:blipFill>
        <p:spPr>
          <a:xfrm>
            <a:off x="2127700" y="3007676"/>
            <a:ext cx="3977823" cy="308065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14130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853366" y="197159"/>
            <a:ext cx="8700334" cy="1015663"/>
          </a:xfrm>
          <a:prstGeom prst="rect">
            <a:avLst/>
          </a:prstGeom>
          <a:noFill/>
        </p:spPr>
        <p:txBody>
          <a:bodyPr wrap="square" rtlCol="0">
            <a:spAutoFit/>
          </a:bodyPr>
          <a:lstStyle/>
          <a:p>
            <a:r>
              <a:rPr lang="tr-TR" sz="3200" b="1" dirty="0"/>
              <a:t>Kestirimci Bakım</a:t>
            </a:r>
          </a:p>
          <a:p>
            <a:r>
              <a:rPr lang="tr-TR" sz="2800" dirty="0"/>
              <a:t>AVEVA </a:t>
            </a:r>
            <a:r>
              <a:rPr lang="tr-TR" sz="2800" dirty="0" err="1"/>
              <a:t>Predictive</a:t>
            </a:r>
            <a:r>
              <a:rPr lang="tr-TR" sz="2800" dirty="0"/>
              <a:t> </a:t>
            </a:r>
            <a:r>
              <a:rPr lang="tr-TR" sz="2800" dirty="0" err="1"/>
              <a:t>Analytics</a:t>
            </a:r>
            <a:endParaRPr lang="tr-TR" sz="2400" dirty="0"/>
          </a:p>
        </p:txBody>
      </p:sp>
      <p:sp>
        <p:nvSpPr>
          <p:cNvPr id="3" name="Metin kutusu 2">
            <a:extLst>
              <a:ext uri="{FF2B5EF4-FFF2-40B4-BE49-F238E27FC236}">
                <a16:creationId xmlns:a16="http://schemas.microsoft.com/office/drawing/2014/main" id="{D14B844C-1B72-353D-4516-E6617658795E}"/>
              </a:ext>
            </a:extLst>
          </p:cNvPr>
          <p:cNvSpPr txBox="1"/>
          <p:nvPr/>
        </p:nvSpPr>
        <p:spPr>
          <a:xfrm>
            <a:off x="284703" y="1266443"/>
            <a:ext cx="7048500" cy="5632311"/>
          </a:xfrm>
          <a:prstGeom prst="rect">
            <a:avLst/>
          </a:prstGeom>
          <a:noFill/>
        </p:spPr>
        <p:txBody>
          <a:bodyPr wrap="square" rtlCol="0">
            <a:spAutoFit/>
          </a:bodyPr>
          <a:lstStyle/>
          <a:p>
            <a:pPr marL="342900" indent="-342900">
              <a:buFont typeface="Arial" panose="020B0604020202020204" pitchFamily="34" charset="0"/>
              <a:buChar char="•"/>
            </a:pPr>
            <a:r>
              <a:rPr lang="tr-TR" sz="2400" dirty="0"/>
              <a:t>Oksijen Tesisinde ve Su Tesislerinde bulunan turbo kompresörlerimizi SCADA takibi yanında online kestirimci bakım yazılımlarıyla da takip etmeye başladık.</a:t>
            </a:r>
          </a:p>
          <a:p>
            <a:pPr marL="342900" indent="-342900">
              <a:buFont typeface="Arial" panose="020B0604020202020204" pitchFamily="34" charset="0"/>
              <a:buChar char="•"/>
            </a:pPr>
            <a:endParaRPr lang="tr-TR" sz="2400" dirty="0"/>
          </a:p>
          <a:p>
            <a:pPr marL="342900" indent="-342900">
              <a:buFont typeface="Arial" panose="020B0604020202020204" pitchFamily="34" charset="0"/>
              <a:buChar char="•"/>
            </a:pPr>
            <a:r>
              <a:rPr lang="tr-TR" sz="2400" dirty="0"/>
              <a:t>Yazılım, kompresörlerin sıcaklık, basınç, debi, akım gibi değerlerinin gerçek değer ve tahmini değer arasındaki farklara dayalı olarak geçmiş performanstan yararlanarak oluşan sapma değerlerini aktarmaktadır. </a:t>
            </a:r>
          </a:p>
          <a:p>
            <a:pPr marL="342900" indent="-342900">
              <a:buFont typeface="Arial" panose="020B0604020202020204" pitchFamily="34" charset="0"/>
              <a:buChar char="•"/>
            </a:pPr>
            <a:endParaRPr lang="tr-TR" sz="2400" dirty="0"/>
          </a:p>
          <a:p>
            <a:pPr marL="342900" indent="-342900">
              <a:buFont typeface="Arial" panose="020B0604020202020204" pitchFamily="34" charset="0"/>
              <a:buChar char="•"/>
            </a:pPr>
            <a:r>
              <a:rPr lang="tr-TR" sz="2400" dirty="0"/>
              <a:t>Tahmin edilen değerlerde oluşan bir sapma değeri, SCADA alarm limitlerinden çok daha önce, ortaya çıkan sorunların göstergesini verebilmektedir.</a:t>
            </a:r>
          </a:p>
          <a:p>
            <a:pPr marL="342900" indent="-342900">
              <a:buFont typeface="Arial" panose="020B0604020202020204" pitchFamily="34" charset="0"/>
              <a:buChar char="•"/>
            </a:pPr>
            <a:endParaRPr lang="tr-TR" sz="2400" dirty="0"/>
          </a:p>
        </p:txBody>
      </p:sp>
      <p:pic>
        <p:nvPicPr>
          <p:cNvPr id="4" name="Resim 3">
            <a:extLst>
              <a:ext uri="{FF2B5EF4-FFF2-40B4-BE49-F238E27FC236}">
                <a16:creationId xmlns:a16="http://schemas.microsoft.com/office/drawing/2014/main" id="{87111667-5EDD-4BD6-BA89-9AC74E8AAAD8}"/>
              </a:ext>
            </a:extLst>
          </p:cNvPr>
          <p:cNvPicPr>
            <a:picLocks noChangeAspect="1"/>
          </p:cNvPicPr>
          <p:nvPr/>
        </p:nvPicPr>
        <p:blipFill rotWithShape="1">
          <a:blip r:embed="rId6"/>
          <a:srcRect t="9333" b="27600"/>
          <a:stretch/>
        </p:blipFill>
        <p:spPr>
          <a:xfrm>
            <a:off x="7711425" y="1437265"/>
            <a:ext cx="3380469" cy="473766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308238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853366" y="300087"/>
            <a:ext cx="8700334" cy="954107"/>
          </a:xfrm>
          <a:prstGeom prst="rect">
            <a:avLst/>
          </a:prstGeom>
          <a:noFill/>
        </p:spPr>
        <p:txBody>
          <a:bodyPr wrap="square" rtlCol="0">
            <a:spAutoFit/>
          </a:bodyPr>
          <a:lstStyle/>
          <a:p>
            <a:r>
              <a:rPr lang="tr-TR" sz="3200" b="1" dirty="0"/>
              <a:t>Kestirimci Bakım Takip Sistemleri</a:t>
            </a:r>
          </a:p>
          <a:p>
            <a:r>
              <a:rPr lang="tr-TR" sz="2400" dirty="0"/>
              <a:t>Su Tesisleri – Hava Kompresörü</a:t>
            </a:r>
          </a:p>
        </p:txBody>
      </p:sp>
      <p:pic>
        <p:nvPicPr>
          <p:cNvPr id="2" name="Resim 1">
            <a:extLst>
              <a:ext uri="{FF2B5EF4-FFF2-40B4-BE49-F238E27FC236}">
                <a16:creationId xmlns:a16="http://schemas.microsoft.com/office/drawing/2014/main" id="{250250FA-5CD7-C811-279C-4A7518899E9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77754" b="23382"/>
          <a:stretch/>
        </p:blipFill>
        <p:spPr>
          <a:xfrm>
            <a:off x="207446" y="1284766"/>
            <a:ext cx="2930490" cy="5300115"/>
          </a:xfrm>
          <a:prstGeom prst="rect">
            <a:avLst/>
          </a:prstGeom>
          <a:effectLst>
            <a:outerShdw blurRad="63500" sx="102000" sy="102000" algn="ctr" rotWithShape="0">
              <a:prstClr val="black">
                <a:alpha val="40000"/>
              </a:prstClr>
            </a:outerShdw>
          </a:effectLst>
        </p:spPr>
      </p:pic>
      <p:grpSp>
        <p:nvGrpSpPr>
          <p:cNvPr id="12" name="Grup 11">
            <a:extLst>
              <a:ext uri="{FF2B5EF4-FFF2-40B4-BE49-F238E27FC236}">
                <a16:creationId xmlns:a16="http://schemas.microsoft.com/office/drawing/2014/main" id="{BE2E523F-1D51-68F7-EC1D-A828F1DA2162}"/>
              </a:ext>
            </a:extLst>
          </p:cNvPr>
          <p:cNvGrpSpPr/>
          <p:nvPr/>
        </p:nvGrpSpPr>
        <p:grpSpPr>
          <a:xfrm>
            <a:off x="3335282" y="1635776"/>
            <a:ext cx="5244060" cy="3730634"/>
            <a:chOff x="3364431" y="1771650"/>
            <a:chExt cx="5553076" cy="3950467"/>
          </a:xfrm>
          <a:effectLst>
            <a:outerShdw blurRad="63500" sx="102000" sy="102000" algn="ctr" rotWithShape="0">
              <a:prstClr val="black">
                <a:alpha val="40000"/>
              </a:prstClr>
            </a:outerShdw>
          </a:effectLst>
        </p:grpSpPr>
        <p:pic>
          <p:nvPicPr>
            <p:cNvPr id="4" name="Resim 3">
              <a:extLst>
                <a:ext uri="{FF2B5EF4-FFF2-40B4-BE49-F238E27FC236}">
                  <a16:creationId xmlns:a16="http://schemas.microsoft.com/office/drawing/2014/main" id="{7F186C3B-E11C-4E0B-FA3A-F68D6D18B6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2310" t="10260" r="38845" b="61959"/>
            <a:stretch/>
          </p:blipFill>
          <p:spPr>
            <a:xfrm>
              <a:off x="3364432" y="1771650"/>
              <a:ext cx="5553075" cy="2085440"/>
            </a:xfrm>
            <a:prstGeom prst="rect">
              <a:avLst/>
            </a:prstGeom>
          </p:spPr>
        </p:pic>
        <p:pic>
          <p:nvPicPr>
            <p:cNvPr id="11" name="Resim 10">
              <a:extLst>
                <a:ext uri="{FF2B5EF4-FFF2-40B4-BE49-F238E27FC236}">
                  <a16:creationId xmlns:a16="http://schemas.microsoft.com/office/drawing/2014/main" id="{E4DAE0D2-F759-610B-FA9C-E177E088505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2310" t="52011" r="38845" b="21630"/>
            <a:stretch/>
          </p:blipFill>
          <p:spPr>
            <a:xfrm>
              <a:off x="3364431" y="3743324"/>
              <a:ext cx="5553075" cy="1978793"/>
            </a:xfrm>
            <a:prstGeom prst="rect">
              <a:avLst/>
            </a:prstGeom>
          </p:spPr>
        </p:pic>
      </p:grpSp>
      <p:sp>
        <p:nvSpPr>
          <p:cNvPr id="13" name="Metin kutusu 12">
            <a:extLst>
              <a:ext uri="{FF2B5EF4-FFF2-40B4-BE49-F238E27FC236}">
                <a16:creationId xmlns:a16="http://schemas.microsoft.com/office/drawing/2014/main" id="{FB6272CC-2675-394A-52A9-1B0D040949D3}"/>
              </a:ext>
            </a:extLst>
          </p:cNvPr>
          <p:cNvSpPr txBox="1"/>
          <p:nvPr/>
        </p:nvSpPr>
        <p:spPr>
          <a:xfrm>
            <a:off x="8661679" y="1527962"/>
            <a:ext cx="3436800" cy="4247317"/>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tr-TR" sz="2000" dirty="0"/>
              <a:t>Su Tesislerinde bulunan </a:t>
            </a:r>
            <a:r>
              <a:rPr lang="tr-TR" sz="2000" dirty="0" err="1"/>
              <a:t>Ingersoll-Rand</a:t>
            </a:r>
            <a:r>
              <a:rPr lang="tr-TR" sz="2000" dirty="0"/>
              <a:t> Marka Turbo Hava </a:t>
            </a:r>
            <a:r>
              <a:rPr lang="tr-TR" sz="2000" dirty="0" err="1"/>
              <a:t>Kompresörü’nde</a:t>
            </a:r>
            <a:r>
              <a:rPr lang="tr-TR" sz="2000" dirty="0"/>
              <a:t> bulunan sensörlerden alınan bilgiler, yapay zekanın eğitildiği geçmiş çalışma verileri ile karşılaştırılır. </a:t>
            </a:r>
          </a:p>
          <a:p>
            <a:pPr marL="342900" indent="-342900">
              <a:spcAft>
                <a:spcPts val="1200"/>
              </a:spcAft>
              <a:buFont typeface="Arial" panose="020B0604020202020204" pitchFamily="34" charset="0"/>
              <a:buChar char="•"/>
            </a:pPr>
            <a:r>
              <a:rPr lang="tr-TR" sz="2000" dirty="0"/>
              <a:t>Verilerde oluşan sapma değerlerinin toplamı olan </a:t>
            </a:r>
            <a:r>
              <a:rPr lang="tr-TR" sz="2000" dirty="0" err="1"/>
              <a:t>Overall</a:t>
            </a:r>
            <a:r>
              <a:rPr lang="tr-TR" sz="2000" dirty="0"/>
              <a:t> Model </a:t>
            </a:r>
            <a:r>
              <a:rPr lang="tr-TR" sz="2000" dirty="0" err="1"/>
              <a:t>Residual</a:t>
            </a:r>
            <a:r>
              <a:rPr lang="tr-TR" sz="2000" dirty="0"/>
              <a:t> değerine göre kompresörün durumu takip edilmektedir.</a:t>
            </a:r>
          </a:p>
        </p:txBody>
      </p:sp>
    </p:spTree>
    <p:extLst>
      <p:ext uri="{BB962C8B-B14F-4D97-AF65-F5344CB8AC3E}">
        <p14:creationId xmlns:p14="http://schemas.microsoft.com/office/powerpoint/2010/main" val="34667613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853366" y="292530"/>
            <a:ext cx="8700334" cy="1015663"/>
          </a:xfrm>
          <a:prstGeom prst="rect">
            <a:avLst/>
          </a:prstGeom>
          <a:noFill/>
        </p:spPr>
        <p:txBody>
          <a:bodyPr wrap="square" rtlCol="0">
            <a:spAutoFit/>
          </a:bodyPr>
          <a:lstStyle/>
          <a:p>
            <a:r>
              <a:rPr lang="tr-TR" sz="3200" b="1" dirty="0"/>
              <a:t>Kestirimci Bakım Takip Sistemleri</a:t>
            </a:r>
          </a:p>
          <a:p>
            <a:r>
              <a:rPr lang="tr-TR" sz="2800" dirty="0"/>
              <a:t>Oksijen Tesisi - Booster Kompresör</a:t>
            </a:r>
          </a:p>
        </p:txBody>
      </p:sp>
      <p:pic>
        <p:nvPicPr>
          <p:cNvPr id="2" name="Resim 1">
            <a:extLst>
              <a:ext uri="{FF2B5EF4-FFF2-40B4-BE49-F238E27FC236}">
                <a16:creationId xmlns:a16="http://schemas.microsoft.com/office/drawing/2014/main" id="{7AEF3C68-3D03-579E-3EF5-A4113DD4F5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350" y="1548376"/>
            <a:ext cx="7381875" cy="3906423"/>
          </a:xfrm>
          <a:prstGeom prst="rect">
            <a:avLst/>
          </a:prstGeom>
          <a:effectLst>
            <a:outerShdw blurRad="63500" sx="102000" sy="102000" algn="ctr" rotWithShape="0">
              <a:prstClr val="black">
                <a:alpha val="40000"/>
              </a:prstClr>
            </a:outerShdw>
          </a:effectLst>
        </p:spPr>
      </p:pic>
      <p:pic>
        <p:nvPicPr>
          <p:cNvPr id="4" name="Resim 3">
            <a:extLst>
              <a:ext uri="{FF2B5EF4-FFF2-40B4-BE49-F238E27FC236}">
                <a16:creationId xmlns:a16="http://schemas.microsoft.com/office/drawing/2014/main" id="{5230D3A3-BD53-D6AF-719E-76682B04D8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86424" y="2158427"/>
            <a:ext cx="6279339" cy="385184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030049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FF451EE2-1CAC-843F-6AC9-95A5E27D0E05}"/>
              </a:ext>
            </a:extLst>
          </p:cNvPr>
          <p:cNvPicPr>
            <a:picLocks noChangeAspect="1"/>
          </p:cNvPicPr>
          <p:nvPr/>
        </p:nvPicPr>
        <p:blipFill>
          <a:blip r:embed="rId2"/>
          <a:stretch>
            <a:fillRect/>
          </a:stretch>
        </p:blipFill>
        <p:spPr>
          <a:xfrm>
            <a:off x="190045" y="624478"/>
            <a:ext cx="6491037" cy="3813943"/>
          </a:xfrm>
          <a:prstGeom prst="rect">
            <a:avLst/>
          </a:prstGeom>
          <a:effectLst>
            <a:outerShdw blurRad="63500" sx="102000" sy="102000" algn="ctr" rotWithShape="0">
              <a:prstClr val="black">
                <a:alpha val="40000"/>
              </a:prstClr>
            </a:outerShdw>
          </a:effectLst>
        </p:spPr>
      </p:pic>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9" name="Title 1">
            <a:extLst>
              <a:ext uri="{FF2B5EF4-FFF2-40B4-BE49-F238E27FC236}">
                <a16:creationId xmlns:a16="http://schemas.microsoft.com/office/drawing/2014/main" id="{A45B9FEE-2239-43F5-AD69-55EBB9C2DFA7}"/>
              </a:ext>
            </a:extLst>
          </p:cNvPr>
          <p:cNvSpPr>
            <a:spLocks noGrp="1"/>
          </p:cNvSpPr>
          <p:nvPr/>
        </p:nvSpPr>
        <p:spPr bwMode="auto">
          <a:xfrm>
            <a:off x="1381622" y="121911"/>
            <a:ext cx="9050403" cy="1149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457200" lvl="1" indent="0">
              <a:buNone/>
            </a:pPr>
            <a:r>
              <a:rPr lang="tr-TR" sz="3200" b="1" dirty="0"/>
              <a:t>Örnek Vaka</a:t>
            </a:r>
          </a:p>
          <a:p>
            <a:pPr marL="457200" lvl="1" indent="0">
              <a:buNone/>
            </a:pPr>
            <a:r>
              <a:rPr lang="tr-TR" dirty="0"/>
              <a:t>Booster Kompresörü Eşanjör Kirliliğine Bağlı Sıcak Artışı</a:t>
            </a:r>
          </a:p>
        </p:txBody>
      </p:sp>
      <p:sp>
        <p:nvSpPr>
          <p:cNvPr id="2" name="Metin kutusu 1">
            <a:extLst>
              <a:ext uri="{FF2B5EF4-FFF2-40B4-BE49-F238E27FC236}">
                <a16:creationId xmlns:a16="http://schemas.microsoft.com/office/drawing/2014/main" id="{1D1925B6-9AE8-B56F-5EAA-CF0AD893CB74}"/>
              </a:ext>
            </a:extLst>
          </p:cNvPr>
          <p:cNvSpPr txBox="1"/>
          <p:nvPr/>
        </p:nvSpPr>
        <p:spPr>
          <a:xfrm>
            <a:off x="6934200" y="1346601"/>
            <a:ext cx="5049180" cy="5262979"/>
          </a:xfrm>
          <a:prstGeom prst="rect">
            <a:avLst/>
          </a:prstGeom>
          <a:noFill/>
        </p:spPr>
        <p:txBody>
          <a:bodyPr wrap="square" rtlCol="0">
            <a:spAutoFit/>
          </a:bodyPr>
          <a:lstStyle/>
          <a:p>
            <a:pPr marL="342900" indent="-342900">
              <a:buFont typeface="Arial" panose="020B0604020202020204" pitchFamily="34" charset="0"/>
              <a:buChar char="•"/>
            </a:pPr>
            <a:r>
              <a:rPr lang="tr-TR" sz="2400" dirty="0" err="1"/>
              <a:t>Aveva</a:t>
            </a:r>
            <a:r>
              <a:rPr lang="tr-TR" sz="2400" dirty="0"/>
              <a:t> sisteminde Booster Kompresörü ’nün 2. proses 3. kademede oluşan sıcaklık artışı, makinenin normal çalışma parametrelerinden yüksek olduğu için alarm vermiştir.</a:t>
            </a:r>
          </a:p>
          <a:p>
            <a:pPr marL="342900" indent="-342900">
              <a:buFont typeface="Arial" panose="020B0604020202020204" pitchFamily="34" charset="0"/>
              <a:buChar char="•"/>
            </a:pPr>
            <a:endParaRPr lang="tr-TR" sz="2400" dirty="0"/>
          </a:p>
          <a:p>
            <a:pPr marL="342900" indent="-342900">
              <a:buFont typeface="Arial" panose="020B0604020202020204" pitchFamily="34" charset="0"/>
              <a:buChar char="•"/>
            </a:pPr>
            <a:r>
              <a:rPr lang="tr-TR" sz="2400" dirty="0"/>
              <a:t>Kompresör yerinde kontrol edildiğinde sıcaklık artışının fiilen gerçekleştiği tespit edilmiştir.</a:t>
            </a:r>
          </a:p>
          <a:p>
            <a:pPr marL="342900" indent="-342900">
              <a:buFont typeface="Arial" panose="020B0604020202020204" pitchFamily="34" charset="0"/>
              <a:buChar char="•"/>
            </a:pPr>
            <a:endParaRPr lang="tr-TR" sz="2400" dirty="0"/>
          </a:p>
          <a:p>
            <a:pPr marL="342900" indent="-342900">
              <a:buFont typeface="Arial" panose="020B0604020202020204" pitchFamily="34" charset="0"/>
              <a:buChar char="•"/>
            </a:pPr>
            <a:r>
              <a:rPr lang="tr-TR" sz="2400" dirty="0"/>
              <a:t>Gerekli bakım faaliyetleri uygulanarak daha büyük arıza oluşmasının önüne geçilmiştir.</a:t>
            </a:r>
          </a:p>
        </p:txBody>
      </p:sp>
      <p:pic>
        <p:nvPicPr>
          <p:cNvPr id="10" name="Resim 9" descr="dış mekan, yer, tuğla, park edilmiş içeren bir resim&#10;&#10;Açıklama otomatik olarak oluşturuldu">
            <a:extLst>
              <a:ext uri="{FF2B5EF4-FFF2-40B4-BE49-F238E27FC236}">
                <a16:creationId xmlns:a16="http://schemas.microsoft.com/office/drawing/2014/main" id="{BB70952B-B9E3-4F34-4C6A-0D4F27F6708C}"/>
              </a:ext>
            </a:extLst>
          </p:cNvPr>
          <p:cNvPicPr>
            <a:picLocks noChangeAspect="1"/>
          </p:cNvPicPr>
          <p:nvPr/>
        </p:nvPicPr>
        <p:blipFill rotWithShape="1">
          <a:blip r:embed="rId6"/>
          <a:srcRect t="15000"/>
          <a:stretch/>
        </p:blipFill>
        <p:spPr>
          <a:xfrm>
            <a:off x="4269783" y="3658552"/>
            <a:ext cx="2560233" cy="29015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813009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9" name="Title 1">
            <a:extLst>
              <a:ext uri="{FF2B5EF4-FFF2-40B4-BE49-F238E27FC236}">
                <a16:creationId xmlns:a16="http://schemas.microsoft.com/office/drawing/2014/main" id="{A45B9FEE-2239-43F5-AD69-55EBB9C2DFA7}"/>
              </a:ext>
            </a:extLst>
          </p:cNvPr>
          <p:cNvSpPr>
            <a:spLocks noGrp="1"/>
          </p:cNvSpPr>
          <p:nvPr/>
        </p:nvSpPr>
        <p:spPr bwMode="auto">
          <a:xfrm>
            <a:off x="1381622" y="197158"/>
            <a:ext cx="9050403" cy="114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457200" lvl="1" indent="0">
              <a:buNone/>
            </a:pPr>
            <a:r>
              <a:rPr lang="tr-TR" sz="3200" b="1" dirty="0"/>
              <a:t>Örnek Vaka</a:t>
            </a:r>
          </a:p>
          <a:p>
            <a:pPr marL="457200" lvl="1" indent="0">
              <a:buNone/>
            </a:pPr>
            <a:r>
              <a:rPr lang="tr-TR" dirty="0"/>
              <a:t>Ana Hava Kompresörü Ana Dişli </a:t>
            </a:r>
            <a:r>
              <a:rPr lang="tr-TR" dirty="0" err="1"/>
              <a:t>Aksiyel</a:t>
            </a:r>
            <a:r>
              <a:rPr lang="tr-TR" dirty="0"/>
              <a:t> Mesafe Artışı</a:t>
            </a:r>
          </a:p>
        </p:txBody>
      </p:sp>
      <p:sp>
        <p:nvSpPr>
          <p:cNvPr id="4" name="Metin kutusu 3">
            <a:extLst>
              <a:ext uri="{FF2B5EF4-FFF2-40B4-BE49-F238E27FC236}">
                <a16:creationId xmlns:a16="http://schemas.microsoft.com/office/drawing/2014/main" id="{95BF6CF0-20FE-9903-F7D2-1C6F204CE094}"/>
              </a:ext>
            </a:extLst>
          </p:cNvPr>
          <p:cNvSpPr txBox="1"/>
          <p:nvPr/>
        </p:nvSpPr>
        <p:spPr>
          <a:xfrm>
            <a:off x="3524029" y="4911189"/>
            <a:ext cx="8860202" cy="1723549"/>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tr-TR" sz="2400" dirty="0"/>
              <a:t>Planlı bakım sonrasında Ana Hava Kompresörü ana dişli </a:t>
            </a:r>
            <a:r>
              <a:rPr lang="tr-TR" sz="2400" dirty="0" err="1"/>
              <a:t>aksiyel</a:t>
            </a:r>
            <a:r>
              <a:rPr lang="tr-TR" sz="2400" dirty="0"/>
              <a:t> pozisyonunda kaçıklık oluşmuş ve bu kaçıklık zamanla da artmıştır.</a:t>
            </a:r>
          </a:p>
          <a:p>
            <a:pPr marL="342900" indent="-342900">
              <a:spcAft>
                <a:spcPts val="1200"/>
              </a:spcAft>
              <a:buFont typeface="Arial" panose="020B0604020202020204" pitchFamily="34" charset="0"/>
              <a:buChar char="•"/>
            </a:pPr>
            <a:r>
              <a:rPr lang="tr-TR" sz="2400" dirty="0" err="1"/>
              <a:t>SCADA’dan</a:t>
            </a:r>
            <a:r>
              <a:rPr lang="tr-TR" sz="2400" dirty="0"/>
              <a:t> alarm gelmeden çok önce AVEVA sistemi bu kaçıklık farkını tespit etmiş ve alarm vermiştir.</a:t>
            </a:r>
          </a:p>
        </p:txBody>
      </p:sp>
      <p:grpSp>
        <p:nvGrpSpPr>
          <p:cNvPr id="3" name="Grup 2">
            <a:extLst>
              <a:ext uri="{FF2B5EF4-FFF2-40B4-BE49-F238E27FC236}">
                <a16:creationId xmlns:a16="http://schemas.microsoft.com/office/drawing/2014/main" id="{4A97B97E-79F4-F60C-FC16-ACF4903760DD}"/>
              </a:ext>
            </a:extLst>
          </p:cNvPr>
          <p:cNvGrpSpPr/>
          <p:nvPr/>
        </p:nvGrpSpPr>
        <p:grpSpPr>
          <a:xfrm>
            <a:off x="330562" y="1346238"/>
            <a:ext cx="2904426" cy="5163424"/>
            <a:chOff x="330562" y="1346238"/>
            <a:chExt cx="2904426" cy="5163424"/>
          </a:xfrm>
        </p:grpSpPr>
        <p:pic>
          <p:nvPicPr>
            <p:cNvPr id="12" name="Resim 11">
              <a:extLst>
                <a:ext uri="{FF2B5EF4-FFF2-40B4-BE49-F238E27FC236}">
                  <a16:creationId xmlns:a16="http://schemas.microsoft.com/office/drawing/2014/main" id="{13E8847E-6EE3-B22C-4D8B-9BB10DC12B48}"/>
                </a:ext>
              </a:extLst>
            </p:cNvPr>
            <p:cNvPicPr>
              <a:picLocks noChangeAspect="1"/>
            </p:cNvPicPr>
            <p:nvPr/>
          </p:nvPicPr>
          <p:blipFill>
            <a:blip r:embed="rId5"/>
            <a:stretch>
              <a:fillRect/>
            </a:stretch>
          </p:blipFill>
          <p:spPr>
            <a:xfrm>
              <a:off x="330562" y="1346238"/>
              <a:ext cx="2904426" cy="5163424"/>
            </a:xfrm>
            <a:prstGeom prst="rect">
              <a:avLst/>
            </a:prstGeom>
            <a:effectLst>
              <a:outerShdw blurRad="63500" sx="102000" sy="102000" algn="ctr" rotWithShape="0">
                <a:prstClr val="black">
                  <a:alpha val="40000"/>
                </a:prstClr>
              </a:outerShdw>
            </a:effectLst>
          </p:spPr>
        </p:pic>
        <p:sp>
          <p:nvSpPr>
            <p:cNvPr id="13" name="Oval 12">
              <a:extLst>
                <a:ext uri="{FF2B5EF4-FFF2-40B4-BE49-F238E27FC236}">
                  <a16:creationId xmlns:a16="http://schemas.microsoft.com/office/drawing/2014/main" id="{5A8F9108-C227-70B7-B8A0-6707358DCC0F}"/>
                </a:ext>
              </a:extLst>
            </p:cNvPr>
            <p:cNvSpPr/>
            <p:nvPr/>
          </p:nvSpPr>
          <p:spPr>
            <a:xfrm>
              <a:off x="1478510" y="5049087"/>
              <a:ext cx="925350" cy="92535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pic>
        <p:nvPicPr>
          <p:cNvPr id="2" name="Resim 1">
            <a:extLst>
              <a:ext uri="{FF2B5EF4-FFF2-40B4-BE49-F238E27FC236}">
                <a16:creationId xmlns:a16="http://schemas.microsoft.com/office/drawing/2014/main" id="{BDD45B2A-43BC-9F37-715B-546541D45ED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95700" y="1346238"/>
            <a:ext cx="7886700" cy="330449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922558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1" name="Metin kutusu 10">
            <a:extLst>
              <a:ext uri="{FF2B5EF4-FFF2-40B4-BE49-F238E27FC236}">
                <a16:creationId xmlns:a16="http://schemas.microsoft.com/office/drawing/2014/main" id="{F5955AD8-E0D2-4E4A-93C5-48367A8F27C8}"/>
              </a:ext>
            </a:extLst>
          </p:cNvPr>
          <p:cNvSpPr txBox="1"/>
          <p:nvPr/>
        </p:nvSpPr>
        <p:spPr>
          <a:xfrm>
            <a:off x="1853366" y="273808"/>
            <a:ext cx="5140061" cy="1015663"/>
          </a:xfrm>
          <a:prstGeom prst="rect">
            <a:avLst/>
          </a:prstGeom>
          <a:noFill/>
        </p:spPr>
        <p:txBody>
          <a:bodyPr wrap="none" rtlCol="0">
            <a:spAutoFit/>
          </a:bodyPr>
          <a:lstStyle/>
          <a:p>
            <a:r>
              <a:rPr lang="tr-TR" sz="3200" b="1" dirty="0"/>
              <a:t>Online İzleme Sistemleri</a:t>
            </a:r>
          </a:p>
          <a:p>
            <a:r>
              <a:rPr lang="tr-TR" sz="2800" dirty="0"/>
              <a:t>Kritik Olan Döküm Ve Slab Vinçleri</a:t>
            </a:r>
          </a:p>
        </p:txBody>
      </p:sp>
      <p:sp>
        <p:nvSpPr>
          <p:cNvPr id="3" name="Metin kutusu 2">
            <a:extLst>
              <a:ext uri="{FF2B5EF4-FFF2-40B4-BE49-F238E27FC236}">
                <a16:creationId xmlns:a16="http://schemas.microsoft.com/office/drawing/2014/main" id="{27638D21-9010-141B-0C32-A416953CBB4E}"/>
              </a:ext>
            </a:extLst>
          </p:cNvPr>
          <p:cNvSpPr txBox="1"/>
          <p:nvPr/>
        </p:nvSpPr>
        <p:spPr>
          <a:xfrm>
            <a:off x="9002805" y="1464384"/>
            <a:ext cx="3189195" cy="4555093"/>
          </a:xfrm>
          <a:prstGeom prst="rect">
            <a:avLst/>
          </a:prstGeom>
          <a:noFill/>
        </p:spPr>
        <p:txBody>
          <a:bodyPr wrap="square" rtlCol="0">
            <a:spAutoFit/>
          </a:bodyPr>
          <a:lstStyle/>
          <a:p>
            <a:pPr marL="342900" indent="-342900">
              <a:spcAft>
                <a:spcPts val="2400"/>
              </a:spcAft>
              <a:buFont typeface="Arial" panose="020B0604020202020204" pitchFamily="34" charset="0"/>
              <a:buChar char="•"/>
            </a:pPr>
            <a:r>
              <a:rPr lang="tr-TR" dirty="0">
                <a:ea typeface="Tahoma" panose="020B0604030504040204" pitchFamily="34" charset="0"/>
                <a:cs typeface="Tahoma" panose="020B0604030504040204" pitchFamily="34" charset="0"/>
              </a:rPr>
              <a:t>Döküm vinçleri ve Slab vinçlerine kurulan online durum izleme sistemlerinin sensörlerinden gelen veriler </a:t>
            </a:r>
            <a:r>
              <a:rPr lang="tr-TR" dirty="0" err="1">
                <a:ea typeface="Tahoma" panose="020B0604030504040204" pitchFamily="34" charset="0"/>
                <a:cs typeface="Tahoma" panose="020B0604030504040204" pitchFamily="34" charset="0"/>
              </a:rPr>
              <a:t>router’lar</a:t>
            </a:r>
            <a:r>
              <a:rPr lang="tr-TR" dirty="0">
                <a:ea typeface="Tahoma" panose="020B0604030504040204" pitchFamily="34" charset="0"/>
                <a:cs typeface="Tahoma" panose="020B0604030504040204" pitchFamily="34" charset="0"/>
              </a:rPr>
              <a:t> aracılığıyla ofisimizdeki server bilgisayarına gelmektedir.</a:t>
            </a:r>
          </a:p>
          <a:p>
            <a:pPr marL="342900" indent="-342900">
              <a:spcAft>
                <a:spcPts val="2400"/>
              </a:spcAft>
              <a:buFont typeface="Arial" panose="020B0604020202020204" pitchFamily="34" charset="0"/>
              <a:buChar char="•"/>
            </a:pPr>
            <a:r>
              <a:rPr lang="tr-TR" dirty="0">
                <a:ea typeface="Tahoma" panose="020B0604030504040204" pitchFamily="34" charset="0"/>
                <a:cs typeface="Tahoma" panose="020B0604030504040204" pitchFamily="34" charset="0"/>
              </a:rPr>
              <a:t>Fabrika ağına bağlı olan bu bilgisayar sayesinde kendi bilgisayarlarımızdan durum izleyebilmekteyiz. Vibrasyon ve sıcaklık seviyeleri belirlenen alarm limitlerine geldiğinde CMMS (</a:t>
            </a:r>
            <a:r>
              <a:rPr lang="tr-TR" dirty="0" err="1">
                <a:ea typeface="Tahoma" panose="020B0604030504040204" pitchFamily="34" charset="0"/>
                <a:cs typeface="Tahoma" panose="020B0604030504040204" pitchFamily="34" charset="0"/>
              </a:rPr>
              <a:t>Beam</a:t>
            </a:r>
            <a:r>
              <a:rPr lang="tr-TR" dirty="0">
                <a:ea typeface="Tahoma" panose="020B0604030504040204" pitchFamily="34" charset="0"/>
                <a:cs typeface="Tahoma" panose="020B0604030504040204" pitchFamily="34" charset="0"/>
              </a:rPr>
              <a:t>) üzerine iş emri düşmektedir.</a:t>
            </a:r>
          </a:p>
        </p:txBody>
      </p:sp>
      <p:pic>
        <p:nvPicPr>
          <p:cNvPr id="4" name="Resim 3">
            <a:extLst>
              <a:ext uri="{FF2B5EF4-FFF2-40B4-BE49-F238E27FC236}">
                <a16:creationId xmlns:a16="http://schemas.microsoft.com/office/drawing/2014/main" id="{7F22C0E3-937B-EBE9-8A4A-272CCDBA66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141" y="1608783"/>
            <a:ext cx="8475404" cy="4107451"/>
          </a:xfrm>
          <a:prstGeom prst="rect">
            <a:avLst/>
          </a:prstGeom>
        </p:spPr>
      </p:pic>
    </p:spTree>
    <p:extLst>
      <p:ext uri="{BB962C8B-B14F-4D97-AF65-F5344CB8AC3E}">
        <p14:creationId xmlns:p14="http://schemas.microsoft.com/office/powerpoint/2010/main" val="40829958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7" name="Title 1">
            <a:extLst>
              <a:ext uri="{FF2B5EF4-FFF2-40B4-BE49-F238E27FC236}">
                <a16:creationId xmlns:a16="http://schemas.microsoft.com/office/drawing/2014/main" id="{B3045FA9-ECA0-4177-A96C-F16EE2566B78}"/>
              </a:ext>
            </a:extLst>
          </p:cNvPr>
          <p:cNvSpPr>
            <a:spLocks noGrp="1"/>
          </p:cNvSpPr>
          <p:nvPr/>
        </p:nvSpPr>
        <p:spPr bwMode="auto">
          <a:xfrm>
            <a:off x="1325117" y="197158"/>
            <a:ext cx="8928992" cy="1044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457200" lvl="1" indent="0">
              <a:buNone/>
            </a:pPr>
            <a:r>
              <a:rPr lang="tr-TR" sz="3200" b="1" dirty="0">
                <a:latin typeface="Calibri" panose="020F0502020204030204" pitchFamily="34" charset="0"/>
              </a:rPr>
              <a:t>Online İzleme Sistemleri</a:t>
            </a:r>
          </a:p>
          <a:p>
            <a:pPr marL="457200" lvl="1" indent="0">
              <a:buNone/>
            </a:pPr>
            <a:r>
              <a:rPr lang="tr-TR" dirty="0">
                <a:latin typeface="Calibri" panose="020F0502020204030204" pitchFamily="34" charset="0"/>
              </a:rPr>
              <a:t>Döküm 1 Vinci Kv43 Redüktörü</a:t>
            </a:r>
          </a:p>
        </p:txBody>
      </p:sp>
      <p:sp>
        <p:nvSpPr>
          <p:cNvPr id="22" name="Metin kutusu 21">
            <a:extLst>
              <a:ext uri="{FF2B5EF4-FFF2-40B4-BE49-F238E27FC236}">
                <a16:creationId xmlns:a16="http://schemas.microsoft.com/office/drawing/2014/main" id="{FCE3D119-3441-4CB4-AC90-22CB16EC0142}"/>
              </a:ext>
            </a:extLst>
          </p:cNvPr>
          <p:cNvSpPr txBox="1"/>
          <p:nvPr/>
        </p:nvSpPr>
        <p:spPr>
          <a:xfrm>
            <a:off x="4524036" y="1313291"/>
            <a:ext cx="1569660" cy="369332"/>
          </a:xfrm>
          <a:prstGeom prst="rect">
            <a:avLst/>
          </a:prstGeom>
          <a:noFill/>
        </p:spPr>
        <p:txBody>
          <a:bodyPr wrap="none" rtlCol="0">
            <a:spAutoFit/>
          </a:bodyPr>
          <a:lstStyle/>
          <a:p>
            <a:r>
              <a:rPr lang="tr-TR" dirty="0" err="1"/>
              <a:t>Scada</a:t>
            </a:r>
            <a:r>
              <a:rPr lang="tr-TR" dirty="0"/>
              <a:t> Ekranı</a:t>
            </a:r>
          </a:p>
        </p:txBody>
      </p:sp>
      <p:pic>
        <p:nvPicPr>
          <p:cNvPr id="2" name="Resim 1">
            <a:extLst>
              <a:ext uri="{FF2B5EF4-FFF2-40B4-BE49-F238E27FC236}">
                <a16:creationId xmlns:a16="http://schemas.microsoft.com/office/drawing/2014/main" id="{8B6F2C4B-673F-4334-881F-301A7713A3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25117" y="1320154"/>
            <a:ext cx="9537158" cy="53186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275167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7" name="Title 1">
            <a:extLst>
              <a:ext uri="{FF2B5EF4-FFF2-40B4-BE49-F238E27FC236}">
                <a16:creationId xmlns:a16="http://schemas.microsoft.com/office/drawing/2014/main" id="{B6FC1155-E026-46D3-8534-75843FC2DB3B}"/>
              </a:ext>
            </a:extLst>
          </p:cNvPr>
          <p:cNvSpPr>
            <a:spLocks noGrp="1"/>
          </p:cNvSpPr>
          <p:nvPr/>
        </p:nvSpPr>
        <p:spPr bwMode="auto">
          <a:xfrm>
            <a:off x="1654009" y="197159"/>
            <a:ext cx="8121982" cy="1003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57150" indent="0">
              <a:buNone/>
            </a:pPr>
            <a:r>
              <a:rPr lang="tr-TR" b="1" dirty="0">
                <a:latin typeface="Calibri" panose="020F0502020204030204" pitchFamily="34" charset="0"/>
              </a:rPr>
              <a:t>Online İzleme Sistemleri</a:t>
            </a:r>
          </a:p>
          <a:p>
            <a:pPr marL="57150" indent="0">
              <a:buNone/>
            </a:pPr>
            <a:r>
              <a:rPr lang="tr-TR" sz="2800" dirty="0" err="1">
                <a:latin typeface="Calibri" panose="020F0502020204030204" pitchFamily="34" charset="0"/>
              </a:rPr>
              <a:t>Slab</a:t>
            </a:r>
            <a:r>
              <a:rPr lang="tr-TR" sz="2800" dirty="0">
                <a:latin typeface="Calibri" panose="020F0502020204030204" pitchFamily="34" charset="0"/>
              </a:rPr>
              <a:t> Vinçleri Teker</a:t>
            </a:r>
          </a:p>
        </p:txBody>
      </p:sp>
      <p:sp>
        <p:nvSpPr>
          <p:cNvPr id="2" name="Metin kutusu 1">
            <a:extLst>
              <a:ext uri="{FF2B5EF4-FFF2-40B4-BE49-F238E27FC236}">
                <a16:creationId xmlns:a16="http://schemas.microsoft.com/office/drawing/2014/main" id="{6015D6BA-AFE0-91CE-E21D-E5DDB05DEC66}"/>
              </a:ext>
            </a:extLst>
          </p:cNvPr>
          <p:cNvSpPr txBox="1"/>
          <p:nvPr/>
        </p:nvSpPr>
        <p:spPr>
          <a:xfrm>
            <a:off x="9572100" y="1343903"/>
            <a:ext cx="2526381" cy="2308324"/>
          </a:xfrm>
          <a:prstGeom prst="rect">
            <a:avLst/>
          </a:prstGeom>
          <a:noFill/>
        </p:spPr>
        <p:txBody>
          <a:bodyPr wrap="square" rtlCol="0">
            <a:spAutoFit/>
          </a:bodyPr>
          <a:lstStyle/>
          <a:p>
            <a:pPr marL="342900" indent="-342900">
              <a:spcAft>
                <a:spcPts val="2400"/>
              </a:spcAft>
              <a:buFont typeface="Arial" panose="020B0604020202020204" pitchFamily="34" charset="0"/>
              <a:buChar char="•"/>
            </a:pPr>
            <a:r>
              <a:rPr lang="tr-TR" sz="2400" dirty="0" err="1">
                <a:ea typeface="Tahoma" panose="020B0604030504040204" pitchFamily="34" charset="0"/>
                <a:cs typeface="Tahoma" panose="020B0604030504040204" pitchFamily="34" charset="0"/>
              </a:rPr>
              <a:t>Scada</a:t>
            </a:r>
            <a:r>
              <a:rPr lang="tr-TR" sz="2400" dirty="0">
                <a:ea typeface="Tahoma" panose="020B0604030504040204" pitchFamily="34" charset="0"/>
                <a:cs typeface="Tahoma" panose="020B0604030504040204" pitchFamily="34" charset="0"/>
              </a:rPr>
              <a:t> ekranından teker rulman yatak sıcaklıkları online olarak izlenmektedir. </a:t>
            </a:r>
          </a:p>
        </p:txBody>
      </p:sp>
      <p:pic>
        <p:nvPicPr>
          <p:cNvPr id="4" name="Resim 3">
            <a:extLst>
              <a:ext uri="{FF2B5EF4-FFF2-40B4-BE49-F238E27FC236}">
                <a16:creationId xmlns:a16="http://schemas.microsoft.com/office/drawing/2014/main" id="{14E3535F-59A8-7139-C940-F0B5B48AD87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4478" y="1502687"/>
            <a:ext cx="8999206" cy="506483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481645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7" name="Title 1">
            <a:extLst>
              <a:ext uri="{FF2B5EF4-FFF2-40B4-BE49-F238E27FC236}">
                <a16:creationId xmlns:a16="http://schemas.microsoft.com/office/drawing/2014/main" id="{B6FC1155-E026-46D3-8534-75843FC2DB3B}"/>
              </a:ext>
            </a:extLst>
          </p:cNvPr>
          <p:cNvSpPr>
            <a:spLocks noGrp="1"/>
          </p:cNvSpPr>
          <p:nvPr/>
        </p:nvSpPr>
        <p:spPr bwMode="auto">
          <a:xfrm>
            <a:off x="1689100" y="178418"/>
            <a:ext cx="8121982" cy="1003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57150" indent="0">
              <a:buNone/>
            </a:pPr>
            <a:r>
              <a:rPr lang="tr-TR" b="1" dirty="0">
                <a:latin typeface="Calibri" panose="020F0502020204030204" pitchFamily="34" charset="0"/>
              </a:rPr>
              <a:t>Online İzleme Sistemleri</a:t>
            </a:r>
          </a:p>
          <a:p>
            <a:pPr marL="57150" indent="0">
              <a:buNone/>
            </a:pPr>
            <a:r>
              <a:rPr lang="tr-TR" sz="2800" dirty="0">
                <a:latin typeface="Calibri" panose="020F0502020204030204" pitchFamily="34" charset="0"/>
              </a:rPr>
              <a:t>Döküm Ve Slab Vinçleri Teker</a:t>
            </a:r>
          </a:p>
        </p:txBody>
      </p:sp>
      <p:sp>
        <p:nvSpPr>
          <p:cNvPr id="2" name="Metin kutusu 1">
            <a:extLst>
              <a:ext uri="{FF2B5EF4-FFF2-40B4-BE49-F238E27FC236}">
                <a16:creationId xmlns:a16="http://schemas.microsoft.com/office/drawing/2014/main" id="{6015D6BA-AFE0-91CE-E21D-E5DDB05DEC66}"/>
              </a:ext>
            </a:extLst>
          </p:cNvPr>
          <p:cNvSpPr txBox="1"/>
          <p:nvPr/>
        </p:nvSpPr>
        <p:spPr>
          <a:xfrm>
            <a:off x="9442463" y="1452270"/>
            <a:ext cx="2656018" cy="2308324"/>
          </a:xfrm>
          <a:prstGeom prst="rect">
            <a:avLst/>
          </a:prstGeom>
          <a:noFill/>
        </p:spPr>
        <p:txBody>
          <a:bodyPr wrap="square" rtlCol="0">
            <a:spAutoFit/>
          </a:bodyPr>
          <a:lstStyle/>
          <a:p>
            <a:pPr marL="342900" indent="-342900">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SCADA ekranından teker rulman yatak sıcaklıkları online olarak izlenmektedir. </a:t>
            </a:r>
          </a:p>
        </p:txBody>
      </p:sp>
      <p:pic>
        <p:nvPicPr>
          <p:cNvPr id="9" name="Resim 8">
            <a:extLst>
              <a:ext uri="{FF2B5EF4-FFF2-40B4-BE49-F238E27FC236}">
                <a16:creationId xmlns:a16="http://schemas.microsoft.com/office/drawing/2014/main" id="{69662030-372B-694F-BEC3-246F50290B0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2600" y="1531736"/>
            <a:ext cx="8959862" cy="503614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629424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943099" y="351722"/>
            <a:ext cx="8770375" cy="558743"/>
          </a:xfrm>
          <a:prstGeom prst="rect">
            <a:avLst/>
          </a:prstGeom>
          <a:noFill/>
        </p:spPr>
        <p:txBody>
          <a:bodyPr wrap="square" rtlCol="0">
            <a:spAutoFit/>
          </a:bodyPr>
          <a:lstStyle/>
          <a:p>
            <a:pPr>
              <a:lnSpc>
                <a:spcPct val="115000"/>
              </a:lnSpc>
              <a:spcBef>
                <a:spcPts val="1200"/>
              </a:spcBef>
            </a:pPr>
            <a:r>
              <a:rPr lang="tr-TR" sz="2800" b="1" dirty="0">
                <a:effectLst/>
                <a:latin typeface="Calibri" panose="020F0502020204030204" pitchFamily="34" charset="0"/>
                <a:ea typeface="Times New Roman" panose="02020603050405020304" pitchFamily="18" charset="0"/>
              </a:rPr>
              <a:t>Çolakoğlu Metalurji</a:t>
            </a:r>
            <a:endParaRPr lang="tr-TR" sz="2800" b="1" dirty="0">
              <a:effectLst/>
              <a:latin typeface="Calibri Light" panose="020F0302020204030204" pitchFamily="34" charset="0"/>
              <a:ea typeface="Calibri" panose="020F0502020204030204" pitchFamily="34" charset="0"/>
            </a:endParaRPr>
          </a:p>
        </p:txBody>
      </p:sp>
      <p:sp>
        <p:nvSpPr>
          <p:cNvPr id="3" name="Metin kutusu 2">
            <a:extLst>
              <a:ext uri="{FF2B5EF4-FFF2-40B4-BE49-F238E27FC236}">
                <a16:creationId xmlns:a16="http://schemas.microsoft.com/office/drawing/2014/main" id="{F73DAB10-6009-E7BF-964C-EE847517A195}"/>
              </a:ext>
            </a:extLst>
          </p:cNvPr>
          <p:cNvSpPr txBox="1"/>
          <p:nvPr/>
        </p:nvSpPr>
        <p:spPr>
          <a:xfrm>
            <a:off x="825522" y="1487897"/>
            <a:ext cx="10480654" cy="421474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nSpc>
                <a:spcPct val="115000"/>
              </a:lnSpc>
            </a:pPr>
            <a:r>
              <a:rPr lang="tr-TR" sz="1800" dirty="0">
                <a:solidFill>
                  <a:schemeClr val="tx1"/>
                </a:solidFill>
                <a:effectLst/>
                <a:latin typeface="Calibri" panose="020F0502020204030204" pitchFamily="34" charset="0"/>
                <a:ea typeface="Calibri" panose="020F0502020204030204" pitchFamily="34" charset="0"/>
              </a:rPr>
              <a:t>Çolakoğlu Metalurji, ürettiği yassı çelik ile otomotiv, makine imalat, boru, konstrüksiyon ve zirai aletler gibi pek çok sektöre önemli katkı sağlamaktadır. Uzun mamul kategorisinde üretilen nervürlü inşaat çeliği ise inşaat sektörünün bel kemiğini oluşturmaktadır. </a:t>
            </a:r>
          </a:p>
          <a:p>
            <a:pPr>
              <a:lnSpc>
                <a:spcPct val="115000"/>
              </a:lnSpc>
            </a:pPr>
            <a:r>
              <a:rPr lang="tr-TR" sz="1800" dirty="0">
                <a:solidFill>
                  <a:schemeClr val="tx1"/>
                </a:solidFill>
                <a:effectLst/>
                <a:latin typeface="Calibri" panose="020F0502020204030204" pitchFamily="34" charset="0"/>
                <a:ea typeface="Calibri" panose="020F0502020204030204" pitchFamily="34" charset="0"/>
              </a:rPr>
              <a:t> </a:t>
            </a:r>
          </a:p>
          <a:p>
            <a:pPr>
              <a:lnSpc>
                <a:spcPct val="115000"/>
              </a:lnSpc>
            </a:pPr>
            <a:r>
              <a:rPr lang="tr-TR" sz="1800" dirty="0">
                <a:solidFill>
                  <a:schemeClr val="tx1"/>
                </a:solidFill>
                <a:effectLst/>
                <a:latin typeface="Calibri" panose="020F0502020204030204" pitchFamily="34" charset="0"/>
                <a:ea typeface="Calibri" panose="020F0502020204030204" pitchFamily="34" charset="0"/>
              </a:rPr>
              <a:t>Türkiye’de sanayinin gelişmesine öncülük eden Çolakoğlu Metalurji; yıllık </a:t>
            </a:r>
            <a:r>
              <a:rPr lang="tr-TR" sz="1800" b="1" dirty="0">
                <a:solidFill>
                  <a:schemeClr val="accent1">
                    <a:lumMod val="75000"/>
                  </a:schemeClr>
                </a:solidFill>
                <a:effectLst/>
                <a:latin typeface="Calibri" panose="020F0502020204030204" pitchFamily="34" charset="0"/>
                <a:ea typeface="Calibri" panose="020F0502020204030204" pitchFamily="34" charset="0"/>
              </a:rPr>
              <a:t>3,2 milyon ton </a:t>
            </a:r>
            <a:r>
              <a:rPr lang="tr-TR" sz="1800" dirty="0">
                <a:solidFill>
                  <a:schemeClr val="tx1"/>
                </a:solidFill>
                <a:effectLst/>
                <a:latin typeface="Calibri" panose="020F0502020204030204" pitchFamily="34" charset="0"/>
                <a:ea typeface="Calibri" panose="020F0502020204030204" pitchFamily="34" charset="0"/>
              </a:rPr>
              <a:t>mertebesindeki sıvı çelik ve yaklaşık </a:t>
            </a:r>
            <a:r>
              <a:rPr lang="tr-TR" sz="1800" b="1" dirty="0">
                <a:solidFill>
                  <a:schemeClr val="accent1">
                    <a:lumMod val="75000"/>
                  </a:schemeClr>
                </a:solidFill>
                <a:effectLst/>
                <a:latin typeface="Calibri" panose="020F0502020204030204" pitchFamily="34" charset="0"/>
                <a:ea typeface="Calibri" panose="020F0502020204030204" pitchFamily="34" charset="0"/>
              </a:rPr>
              <a:t>3 milyon ton</a:t>
            </a:r>
            <a:r>
              <a:rPr lang="tr-TR" sz="1800" dirty="0">
                <a:solidFill>
                  <a:schemeClr val="accent1">
                    <a:lumMod val="75000"/>
                  </a:schemeClr>
                </a:solidFill>
                <a:effectLst/>
                <a:latin typeface="Calibri" panose="020F0502020204030204" pitchFamily="34" charset="0"/>
                <a:ea typeface="Calibri" panose="020F0502020204030204" pitchFamily="34" charset="0"/>
              </a:rPr>
              <a:t> </a:t>
            </a:r>
            <a:r>
              <a:rPr lang="tr-TR" sz="1800" dirty="0">
                <a:solidFill>
                  <a:schemeClr val="tx1"/>
                </a:solidFill>
                <a:effectLst/>
                <a:latin typeface="Calibri" panose="020F0502020204030204" pitchFamily="34" charset="0"/>
                <a:ea typeface="Calibri" panose="020F0502020204030204" pitchFamily="34" charset="0"/>
              </a:rPr>
              <a:t>sıcak sac üretim kapasiteleri ile </a:t>
            </a:r>
            <a:r>
              <a:rPr lang="tr-TR" sz="1800" b="1" dirty="0">
                <a:solidFill>
                  <a:schemeClr val="accent1">
                    <a:lumMod val="75000"/>
                  </a:schemeClr>
                </a:solidFill>
                <a:effectLst/>
                <a:latin typeface="Calibri" panose="020F0502020204030204" pitchFamily="34" charset="0"/>
                <a:ea typeface="Calibri" panose="020F0502020204030204" pitchFamily="34" charset="0"/>
              </a:rPr>
              <a:t>622.000 tonluk</a:t>
            </a:r>
            <a:r>
              <a:rPr lang="tr-TR" sz="1800" dirty="0">
                <a:solidFill>
                  <a:schemeClr val="tx1"/>
                </a:solidFill>
                <a:effectLst/>
                <a:latin typeface="Calibri" panose="020F0502020204030204" pitchFamily="34" charset="0"/>
                <a:ea typeface="Calibri" panose="020F0502020204030204" pitchFamily="34" charset="0"/>
              </a:rPr>
              <a:t> nervürlü inşaat çeliği üretebilme yetkinliğine sahiptir. </a:t>
            </a:r>
          </a:p>
          <a:p>
            <a:pPr>
              <a:lnSpc>
                <a:spcPct val="115000"/>
              </a:lnSpc>
            </a:pPr>
            <a:r>
              <a:rPr lang="tr-TR" sz="1800" dirty="0">
                <a:solidFill>
                  <a:schemeClr val="tx1"/>
                </a:solidFill>
                <a:effectLst/>
                <a:latin typeface="Calibri" panose="020F0502020204030204" pitchFamily="34" charset="0"/>
                <a:ea typeface="Calibri" panose="020F0502020204030204" pitchFamily="34" charset="0"/>
              </a:rPr>
              <a:t> </a:t>
            </a:r>
          </a:p>
          <a:p>
            <a:pPr>
              <a:lnSpc>
                <a:spcPct val="115000"/>
              </a:lnSpc>
            </a:pPr>
            <a:r>
              <a:rPr lang="tr-TR" sz="1800" dirty="0">
                <a:solidFill>
                  <a:schemeClr val="tx1"/>
                </a:solidFill>
                <a:effectLst/>
                <a:latin typeface="Calibri" panose="020F0502020204030204" pitchFamily="34" charset="0"/>
                <a:ea typeface="Calibri" panose="020F0502020204030204" pitchFamily="34" charset="0"/>
              </a:rPr>
              <a:t>Çolakoğlu Metalurji üretim tesislerinde üretim döngüsünün ihtiyaç duyduğu enerjinin bir bölümünü karşılayan toplam </a:t>
            </a:r>
            <a:r>
              <a:rPr lang="tr-TR" sz="1800" b="1" dirty="0">
                <a:solidFill>
                  <a:schemeClr val="accent1">
                    <a:lumMod val="75000"/>
                  </a:schemeClr>
                </a:solidFill>
                <a:effectLst/>
                <a:latin typeface="Calibri" panose="020F0502020204030204" pitchFamily="34" charset="0"/>
                <a:ea typeface="Calibri" panose="020F0502020204030204" pitchFamily="34" charset="0"/>
              </a:rPr>
              <a:t>376 MW</a:t>
            </a:r>
            <a:r>
              <a:rPr lang="tr-TR" sz="1800" dirty="0">
                <a:solidFill>
                  <a:schemeClr val="tx1"/>
                </a:solidFill>
                <a:effectLst/>
                <a:latin typeface="Calibri" panose="020F0502020204030204" pitchFamily="34" charset="0"/>
                <a:ea typeface="Calibri" panose="020F0502020204030204" pitchFamily="34" charset="0"/>
              </a:rPr>
              <a:t> kurulu güce sahip enerji santralleri faaliyet göstermektedir. </a:t>
            </a:r>
          </a:p>
          <a:p>
            <a:pPr>
              <a:lnSpc>
                <a:spcPct val="115000"/>
              </a:lnSpc>
            </a:pPr>
            <a:r>
              <a:rPr lang="tr-TR" sz="1800" dirty="0">
                <a:solidFill>
                  <a:schemeClr val="tx1"/>
                </a:solidFill>
                <a:effectLst/>
                <a:latin typeface="Calibri" panose="020F0502020204030204" pitchFamily="34" charset="0"/>
                <a:ea typeface="Calibri" panose="020F0502020204030204" pitchFamily="34" charset="0"/>
              </a:rPr>
              <a:t>  </a:t>
            </a:r>
          </a:p>
          <a:p>
            <a:pPr>
              <a:lnSpc>
                <a:spcPct val="115000"/>
              </a:lnSpc>
            </a:pPr>
            <a:r>
              <a:rPr lang="tr-TR" sz="1800" dirty="0">
                <a:solidFill>
                  <a:schemeClr val="tx1"/>
                </a:solidFill>
                <a:effectLst/>
                <a:latin typeface="Calibri" panose="020F0502020204030204" pitchFamily="34" charset="0"/>
                <a:ea typeface="Calibri" panose="020F0502020204030204" pitchFamily="34" charset="0"/>
              </a:rPr>
              <a:t>150’den fazla ülkeye ihracat gerçekleştiren Çolakoğlu Metalurji, Türkiye ekonomisine önemli katkıda bulunmaktadır. </a:t>
            </a:r>
          </a:p>
        </p:txBody>
      </p:sp>
    </p:spTree>
    <p:extLst>
      <p:ext uri="{BB962C8B-B14F-4D97-AF65-F5344CB8AC3E}">
        <p14:creationId xmlns:p14="http://schemas.microsoft.com/office/powerpoint/2010/main" val="12721990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7" name="Title 1">
            <a:extLst>
              <a:ext uri="{FF2B5EF4-FFF2-40B4-BE49-F238E27FC236}">
                <a16:creationId xmlns:a16="http://schemas.microsoft.com/office/drawing/2014/main" id="{B3045FA9-ECA0-4177-A96C-F16EE2566B78}"/>
              </a:ext>
            </a:extLst>
          </p:cNvPr>
          <p:cNvSpPr>
            <a:spLocks noGrp="1"/>
          </p:cNvSpPr>
          <p:nvPr/>
        </p:nvSpPr>
        <p:spPr bwMode="auto">
          <a:xfrm>
            <a:off x="1537985" y="197159"/>
            <a:ext cx="8928992" cy="1117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457200" lvl="1" indent="0">
              <a:buNone/>
            </a:pPr>
            <a:r>
              <a:rPr lang="tr-TR" sz="3200" b="1" dirty="0">
                <a:latin typeface="Calibri" panose="020F0502020204030204" pitchFamily="34" charset="0"/>
              </a:rPr>
              <a:t>Online İzleme Sistemleri</a:t>
            </a:r>
          </a:p>
          <a:p>
            <a:pPr marL="457200" lvl="1" indent="0">
              <a:buNone/>
            </a:pPr>
            <a:r>
              <a:rPr lang="tr-TR" dirty="0">
                <a:latin typeface="Calibri" panose="020F0502020204030204" pitchFamily="34" charset="0"/>
              </a:rPr>
              <a:t>Döküm 1 Vinci Kv43 </a:t>
            </a:r>
            <a:r>
              <a:rPr lang="tr-TR" dirty="0" err="1">
                <a:latin typeface="Calibri" panose="020F0502020204030204" pitchFamily="34" charset="0"/>
              </a:rPr>
              <a:t>Redüktörü</a:t>
            </a:r>
            <a:endParaRPr lang="tr-TR" dirty="0">
              <a:latin typeface="Calibri" panose="020F0502020204030204" pitchFamily="34" charset="0"/>
            </a:endParaRPr>
          </a:p>
        </p:txBody>
      </p:sp>
      <p:pic>
        <p:nvPicPr>
          <p:cNvPr id="21" name="Resim 20">
            <a:extLst>
              <a:ext uri="{FF2B5EF4-FFF2-40B4-BE49-F238E27FC236}">
                <a16:creationId xmlns:a16="http://schemas.microsoft.com/office/drawing/2014/main" id="{2BDBC536-11AB-4D71-83BA-4DDBC800C77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818360" y="469677"/>
            <a:ext cx="4000466" cy="2862322"/>
          </a:xfrm>
          <a:prstGeom prst="rect">
            <a:avLst/>
          </a:prstGeom>
        </p:spPr>
      </p:pic>
      <p:sp>
        <p:nvSpPr>
          <p:cNvPr id="2" name="Metin kutusu 1">
            <a:extLst>
              <a:ext uri="{FF2B5EF4-FFF2-40B4-BE49-F238E27FC236}">
                <a16:creationId xmlns:a16="http://schemas.microsoft.com/office/drawing/2014/main" id="{6C8D2DBC-7A29-78F5-109D-E9645EF03CBB}"/>
              </a:ext>
            </a:extLst>
          </p:cNvPr>
          <p:cNvSpPr txBox="1"/>
          <p:nvPr/>
        </p:nvSpPr>
        <p:spPr>
          <a:xfrm>
            <a:off x="546100" y="2159000"/>
            <a:ext cx="5657269" cy="2862322"/>
          </a:xfrm>
          <a:prstGeom prst="rect">
            <a:avLst/>
          </a:prstGeom>
          <a:noFill/>
        </p:spPr>
        <p:txBody>
          <a:bodyPr wrap="square" rtlCol="0">
            <a:spAutoFit/>
          </a:bodyPr>
          <a:lstStyle/>
          <a:p>
            <a:pPr marL="285750" indent="-285750">
              <a:buFont typeface="Arial" panose="020B0604020202020204" pitchFamily="34" charset="0"/>
              <a:buChar char="•"/>
            </a:pPr>
            <a:r>
              <a:rPr lang="tr-TR" dirty="0"/>
              <a:t>1 Adet MV-240 Analizör - KV43 Redüktör ve Motor için﻿﻿</a:t>
            </a:r>
          </a:p>
          <a:p>
            <a:pPr marL="285750" indent="-285750">
              <a:buFont typeface="Arial" panose="020B0604020202020204" pitchFamily="34" charset="0"/>
              <a:buChar char="•"/>
            </a:pPr>
            <a:r>
              <a:rPr lang="tr-TR" dirty="0"/>
              <a:t>4 Adet Titreşim ve Sıcaklık Sensörü - Dual </a:t>
            </a:r>
            <a:r>
              <a:rPr lang="tr-TR" dirty="0" err="1"/>
              <a:t>Out</a:t>
            </a:r>
            <a:r>
              <a:rPr lang="tr-TR" dirty="0"/>
              <a:t>﻿﻿</a:t>
            </a:r>
          </a:p>
          <a:p>
            <a:pPr marL="285750" indent="-285750">
              <a:buFont typeface="Arial" panose="020B0604020202020204" pitchFamily="34" charset="0"/>
              <a:buChar char="•"/>
            </a:pPr>
            <a:r>
              <a:rPr lang="tr-TR" dirty="0"/>
              <a:t>25 Adet Titreşim Sensörü</a:t>
            </a:r>
          </a:p>
          <a:p>
            <a:pPr marL="285750" indent="-285750">
              <a:buFont typeface="Arial" panose="020B0604020202020204" pitchFamily="34" charset="0"/>
              <a:buChar char="•"/>
            </a:pPr>
            <a:r>
              <a:rPr lang="tr-TR" dirty="0"/>
              <a:t>﻿﻿2 Adet Devir Sensörü﻿﻿</a:t>
            </a:r>
          </a:p>
          <a:p>
            <a:pPr marL="285750" indent="-285750">
              <a:buFont typeface="Arial" panose="020B0604020202020204" pitchFamily="34" charset="0"/>
              <a:buChar char="•"/>
            </a:pPr>
            <a:r>
              <a:rPr lang="tr-TR" dirty="0"/>
              <a:t>32 Adet RTD - Slab vinçleri﻿﻿</a:t>
            </a:r>
          </a:p>
          <a:p>
            <a:pPr marL="285750" indent="-285750">
              <a:buFont typeface="Arial" panose="020B0604020202020204" pitchFamily="34" charset="0"/>
              <a:buChar char="•"/>
            </a:pPr>
            <a:r>
              <a:rPr lang="tr-TR" dirty="0"/>
              <a:t>64 Adet RTD - Döküm Vinç Tekerleri﻿﻿</a:t>
            </a:r>
          </a:p>
          <a:p>
            <a:pPr marL="285750" indent="-285750">
              <a:buFont typeface="Arial" panose="020B0604020202020204" pitchFamily="34" charset="0"/>
              <a:buChar char="•"/>
            </a:pPr>
            <a:r>
              <a:rPr lang="tr-TR" dirty="0"/>
              <a:t>5 Adet RUT 240 - 4G </a:t>
            </a:r>
            <a:r>
              <a:rPr lang="tr-TR" dirty="0" err="1"/>
              <a:t>Router</a:t>
            </a:r>
            <a:endParaRPr lang="tr-TR" dirty="0"/>
          </a:p>
          <a:p>
            <a:pPr marL="285750" indent="-285750">
              <a:buFont typeface="Arial" panose="020B0604020202020204" pitchFamily="34" charset="0"/>
              <a:buChar char="•"/>
            </a:pPr>
            <a:r>
              <a:rPr lang="tr-TR" dirty="0"/>
              <a:t>﻿﻿Siemens S1200 PLC﻿﻿</a:t>
            </a:r>
          </a:p>
          <a:p>
            <a:pPr marL="285750" indent="-285750">
              <a:buFont typeface="Arial" panose="020B0604020202020204" pitchFamily="34" charset="0"/>
              <a:buChar char="•"/>
            </a:pPr>
            <a:r>
              <a:rPr lang="tr-TR" dirty="0"/>
              <a:t>NEST i4.0 Yazılımı</a:t>
            </a:r>
          </a:p>
          <a:p>
            <a:pPr marL="285750" indent="-285750">
              <a:buFont typeface="Arial" panose="020B0604020202020204" pitchFamily="34" charset="0"/>
              <a:buChar char="•"/>
            </a:pPr>
            <a:r>
              <a:rPr lang="tr-TR" dirty="0" err="1"/>
              <a:t>WinCC</a:t>
            </a:r>
            <a:r>
              <a:rPr lang="tr-TR" dirty="0"/>
              <a:t> SCADA</a:t>
            </a:r>
          </a:p>
        </p:txBody>
      </p:sp>
      <p:pic>
        <p:nvPicPr>
          <p:cNvPr id="3" name="Resim 2">
            <a:extLst>
              <a:ext uri="{FF2B5EF4-FFF2-40B4-BE49-F238E27FC236}">
                <a16:creationId xmlns:a16="http://schemas.microsoft.com/office/drawing/2014/main" id="{CA94A82C-9656-A622-3FEC-43ED5F6AEE2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246818" y="3237044"/>
            <a:ext cx="5143550" cy="3060700"/>
          </a:xfrm>
          <a:prstGeom prst="rect">
            <a:avLst/>
          </a:prstGeom>
        </p:spPr>
      </p:pic>
    </p:spTree>
    <p:extLst>
      <p:ext uri="{BB962C8B-B14F-4D97-AF65-F5344CB8AC3E}">
        <p14:creationId xmlns:p14="http://schemas.microsoft.com/office/powerpoint/2010/main" val="20912831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7" name="Title 1">
            <a:extLst>
              <a:ext uri="{FF2B5EF4-FFF2-40B4-BE49-F238E27FC236}">
                <a16:creationId xmlns:a16="http://schemas.microsoft.com/office/drawing/2014/main" id="{B3045FA9-ECA0-4177-A96C-F16EE2566B78}"/>
              </a:ext>
            </a:extLst>
          </p:cNvPr>
          <p:cNvSpPr>
            <a:spLocks noGrp="1"/>
          </p:cNvSpPr>
          <p:nvPr/>
        </p:nvSpPr>
        <p:spPr bwMode="auto">
          <a:xfrm>
            <a:off x="1367947" y="195319"/>
            <a:ext cx="8928992" cy="102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457200" lvl="1" indent="0">
              <a:buNone/>
            </a:pPr>
            <a:r>
              <a:rPr lang="tr-TR" sz="3200" b="1" dirty="0">
                <a:latin typeface="Calibri" panose="020F0502020204030204" pitchFamily="34" charset="0"/>
              </a:rPr>
              <a:t>Online İzleme Sistemleri</a:t>
            </a:r>
          </a:p>
          <a:p>
            <a:pPr marL="457200" lvl="1" indent="0">
              <a:buNone/>
            </a:pPr>
            <a:r>
              <a:rPr lang="tr-TR" dirty="0">
                <a:latin typeface="Calibri" panose="020F0502020204030204" pitchFamily="34" charset="0"/>
              </a:rPr>
              <a:t>Döküm 1 Vinci Kv43 Redüktörü</a:t>
            </a:r>
          </a:p>
        </p:txBody>
      </p:sp>
      <p:sp>
        <p:nvSpPr>
          <p:cNvPr id="18" name="Metin kutusu 17">
            <a:extLst>
              <a:ext uri="{FF2B5EF4-FFF2-40B4-BE49-F238E27FC236}">
                <a16:creationId xmlns:a16="http://schemas.microsoft.com/office/drawing/2014/main" id="{FB62E1A2-D315-4C0B-BF61-8F1739D593CC}"/>
              </a:ext>
            </a:extLst>
          </p:cNvPr>
          <p:cNvSpPr txBox="1"/>
          <p:nvPr/>
        </p:nvSpPr>
        <p:spPr>
          <a:xfrm>
            <a:off x="199265" y="1460412"/>
            <a:ext cx="5182509" cy="461665"/>
          </a:xfrm>
          <a:prstGeom prst="rect">
            <a:avLst/>
          </a:prstGeom>
          <a:noFill/>
        </p:spPr>
        <p:txBody>
          <a:bodyPr wrap="none" rtlCol="0">
            <a:spAutoFit/>
          </a:bodyPr>
          <a:lstStyle/>
          <a:p>
            <a:pPr marL="342900" indent="-342900">
              <a:buFont typeface="Arial" panose="020B0604020202020204" pitchFamily="34" charset="0"/>
              <a:buChar char="•"/>
            </a:pPr>
            <a:r>
              <a:rPr lang="tr-TR" sz="2400" dirty="0"/>
              <a:t>Motordaki ve </a:t>
            </a:r>
            <a:r>
              <a:rPr lang="tr-TR" sz="2400" dirty="0" err="1"/>
              <a:t>Redüktördeki</a:t>
            </a:r>
            <a:r>
              <a:rPr lang="tr-TR" sz="2400" dirty="0"/>
              <a:t> </a:t>
            </a:r>
            <a:r>
              <a:rPr lang="tr-TR" sz="2400" dirty="0" err="1"/>
              <a:t>Sensörler</a:t>
            </a:r>
            <a:endParaRPr lang="tr-TR" sz="2400" dirty="0"/>
          </a:p>
        </p:txBody>
      </p:sp>
      <p:grpSp>
        <p:nvGrpSpPr>
          <p:cNvPr id="4" name="Grup 3">
            <a:extLst>
              <a:ext uri="{FF2B5EF4-FFF2-40B4-BE49-F238E27FC236}">
                <a16:creationId xmlns:a16="http://schemas.microsoft.com/office/drawing/2014/main" id="{A14C9AD8-6BEB-DB68-93BD-0293A9520BF9}"/>
              </a:ext>
            </a:extLst>
          </p:cNvPr>
          <p:cNvGrpSpPr/>
          <p:nvPr/>
        </p:nvGrpSpPr>
        <p:grpSpPr>
          <a:xfrm>
            <a:off x="246178" y="2143990"/>
            <a:ext cx="2282583" cy="4106237"/>
            <a:chOff x="1128129" y="2051222"/>
            <a:chExt cx="2282583" cy="4106237"/>
          </a:xfrm>
          <a:effectLst>
            <a:outerShdw blurRad="63500" sx="102000" sy="102000" algn="ctr" rotWithShape="0">
              <a:prstClr val="black">
                <a:alpha val="40000"/>
              </a:prstClr>
            </a:outerShdw>
          </a:effectLst>
        </p:grpSpPr>
        <p:pic>
          <p:nvPicPr>
            <p:cNvPr id="19" name="Resim 18">
              <a:extLst>
                <a:ext uri="{FF2B5EF4-FFF2-40B4-BE49-F238E27FC236}">
                  <a16:creationId xmlns:a16="http://schemas.microsoft.com/office/drawing/2014/main" id="{287C484F-BC3C-4EAC-9063-B8B2CF0007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8129" y="2051222"/>
              <a:ext cx="2282583" cy="4106237"/>
            </a:xfrm>
            <a:prstGeom prst="rect">
              <a:avLst/>
            </a:prstGeom>
          </p:spPr>
        </p:pic>
        <p:sp>
          <p:nvSpPr>
            <p:cNvPr id="2" name="Oval 1">
              <a:extLst>
                <a:ext uri="{FF2B5EF4-FFF2-40B4-BE49-F238E27FC236}">
                  <a16:creationId xmlns:a16="http://schemas.microsoft.com/office/drawing/2014/main" id="{BB994CFE-49C8-47B3-A478-C379EF066EB2}"/>
                </a:ext>
              </a:extLst>
            </p:cNvPr>
            <p:cNvSpPr/>
            <p:nvPr/>
          </p:nvSpPr>
          <p:spPr>
            <a:xfrm>
              <a:off x="1389888" y="3845161"/>
              <a:ext cx="740664" cy="13943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val 13">
              <a:extLst>
                <a:ext uri="{FF2B5EF4-FFF2-40B4-BE49-F238E27FC236}">
                  <a16:creationId xmlns:a16="http://schemas.microsoft.com/office/drawing/2014/main" id="{0EF26082-ED78-4136-A918-341CEF1E730F}"/>
                </a:ext>
              </a:extLst>
            </p:cNvPr>
            <p:cNvSpPr/>
            <p:nvPr/>
          </p:nvSpPr>
          <p:spPr>
            <a:xfrm>
              <a:off x="2435352" y="3170787"/>
              <a:ext cx="740664" cy="13943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3" name="Grup 2">
            <a:extLst>
              <a:ext uri="{FF2B5EF4-FFF2-40B4-BE49-F238E27FC236}">
                <a16:creationId xmlns:a16="http://schemas.microsoft.com/office/drawing/2014/main" id="{4DADBD60-1145-1E01-5A2B-0DD795396DC8}"/>
              </a:ext>
            </a:extLst>
          </p:cNvPr>
          <p:cNvGrpSpPr/>
          <p:nvPr/>
        </p:nvGrpSpPr>
        <p:grpSpPr>
          <a:xfrm>
            <a:off x="2790520" y="2153823"/>
            <a:ext cx="9053324" cy="4086570"/>
            <a:chOff x="3650449" y="2377649"/>
            <a:chExt cx="6812649" cy="3075154"/>
          </a:xfrm>
          <a:effectLst>
            <a:outerShdw blurRad="63500" sx="102000" sy="102000" algn="ctr" rotWithShape="0">
              <a:prstClr val="black">
                <a:alpha val="40000"/>
              </a:prstClr>
            </a:outerShdw>
          </a:effectLst>
        </p:grpSpPr>
        <p:pic>
          <p:nvPicPr>
            <p:cNvPr id="20" name="Resim 19">
              <a:extLst>
                <a:ext uri="{FF2B5EF4-FFF2-40B4-BE49-F238E27FC236}">
                  <a16:creationId xmlns:a16="http://schemas.microsoft.com/office/drawing/2014/main" id="{0F1C4CF0-672F-4787-9343-E3CEBC7C8BB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50449" y="2377649"/>
              <a:ext cx="6812649" cy="3075154"/>
            </a:xfrm>
            <a:prstGeom prst="rect">
              <a:avLst/>
            </a:prstGeom>
          </p:spPr>
        </p:pic>
        <p:sp>
          <p:nvSpPr>
            <p:cNvPr id="16" name="Oval 15">
              <a:extLst>
                <a:ext uri="{FF2B5EF4-FFF2-40B4-BE49-F238E27FC236}">
                  <a16:creationId xmlns:a16="http://schemas.microsoft.com/office/drawing/2014/main" id="{2C76BCDA-3E78-4C37-A986-343F35CB1F1E}"/>
                </a:ext>
              </a:extLst>
            </p:cNvPr>
            <p:cNvSpPr/>
            <p:nvPr/>
          </p:nvSpPr>
          <p:spPr>
            <a:xfrm>
              <a:off x="9596628" y="4350891"/>
              <a:ext cx="672084" cy="4284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Oval 24">
              <a:extLst>
                <a:ext uri="{FF2B5EF4-FFF2-40B4-BE49-F238E27FC236}">
                  <a16:creationId xmlns:a16="http://schemas.microsoft.com/office/drawing/2014/main" id="{6A13AB8F-7F35-4823-AC6A-2A9FD0E5B2CF}"/>
                </a:ext>
              </a:extLst>
            </p:cNvPr>
            <p:cNvSpPr/>
            <p:nvPr/>
          </p:nvSpPr>
          <p:spPr>
            <a:xfrm>
              <a:off x="8165592" y="3952440"/>
              <a:ext cx="301752" cy="4284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Oval 25">
              <a:extLst>
                <a:ext uri="{FF2B5EF4-FFF2-40B4-BE49-F238E27FC236}">
                  <a16:creationId xmlns:a16="http://schemas.microsoft.com/office/drawing/2014/main" id="{8EC954B4-445C-4481-9DBF-41CDC6A9EBDA}"/>
                </a:ext>
              </a:extLst>
            </p:cNvPr>
            <p:cNvSpPr/>
            <p:nvPr/>
          </p:nvSpPr>
          <p:spPr>
            <a:xfrm>
              <a:off x="5939504" y="3630914"/>
              <a:ext cx="301752" cy="4284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Oval 26">
              <a:extLst>
                <a:ext uri="{FF2B5EF4-FFF2-40B4-BE49-F238E27FC236}">
                  <a16:creationId xmlns:a16="http://schemas.microsoft.com/office/drawing/2014/main" id="{56C941E1-4F93-4424-8335-249AF5CDAA57}"/>
                </a:ext>
              </a:extLst>
            </p:cNvPr>
            <p:cNvSpPr/>
            <p:nvPr/>
          </p:nvSpPr>
          <p:spPr>
            <a:xfrm>
              <a:off x="7265771" y="3653715"/>
              <a:ext cx="301752" cy="4284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27400346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7" name="Title 1">
            <a:extLst>
              <a:ext uri="{FF2B5EF4-FFF2-40B4-BE49-F238E27FC236}">
                <a16:creationId xmlns:a16="http://schemas.microsoft.com/office/drawing/2014/main" id="{B3045FA9-ECA0-4177-A96C-F16EE2566B78}"/>
              </a:ext>
            </a:extLst>
          </p:cNvPr>
          <p:cNvSpPr>
            <a:spLocks noGrp="1"/>
          </p:cNvSpPr>
          <p:nvPr/>
        </p:nvSpPr>
        <p:spPr bwMode="auto">
          <a:xfrm>
            <a:off x="1367947" y="195319"/>
            <a:ext cx="8928992" cy="102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457200" lvl="1" indent="0">
              <a:buNone/>
            </a:pPr>
            <a:r>
              <a:rPr lang="tr-TR" sz="3200" b="1" dirty="0">
                <a:latin typeface="Calibri" panose="020F0502020204030204" pitchFamily="34" charset="0"/>
              </a:rPr>
              <a:t>Online İzleme Sistemleri</a:t>
            </a:r>
          </a:p>
          <a:p>
            <a:pPr marL="457200" lvl="1" indent="0">
              <a:buNone/>
            </a:pPr>
            <a:r>
              <a:rPr lang="tr-TR" dirty="0">
                <a:latin typeface="Calibri" panose="020F0502020204030204" pitchFamily="34" charset="0"/>
              </a:rPr>
              <a:t>Döküm 1 Vinci Köprü Tekerdeki PT-100 Sensörleri</a:t>
            </a:r>
          </a:p>
        </p:txBody>
      </p:sp>
      <p:grpSp>
        <p:nvGrpSpPr>
          <p:cNvPr id="2" name="Grup 1">
            <a:extLst>
              <a:ext uri="{FF2B5EF4-FFF2-40B4-BE49-F238E27FC236}">
                <a16:creationId xmlns:a16="http://schemas.microsoft.com/office/drawing/2014/main" id="{A75371C9-70FB-69F3-BD62-93E3BD7535F4}"/>
              </a:ext>
            </a:extLst>
          </p:cNvPr>
          <p:cNvGrpSpPr/>
          <p:nvPr/>
        </p:nvGrpSpPr>
        <p:grpSpPr>
          <a:xfrm>
            <a:off x="177548" y="1878844"/>
            <a:ext cx="7261477" cy="3738017"/>
            <a:chOff x="177548" y="1878844"/>
            <a:chExt cx="7261477" cy="3738017"/>
          </a:xfrm>
        </p:grpSpPr>
        <p:pic>
          <p:nvPicPr>
            <p:cNvPr id="9" name="Resim 8">
              <a:extLst>
                <a:ext uri="{FF2B5EF4-FFF2-40B4-BE49-F238E27FC236}">
                  <a16:creationId xmlns:a16="http://schemas.microsoft.com/office/drawing/2014/main" id="{FD00791A-1F59-951F-E661-88FFD376D81A}"/>
                </a:ext>
              </a:extLst>
            </p:cNvPr>
            <p:cNvPicPr>
              <a:picLocks noChangeAspect="1"/>
            </p:cNvPicPr>
            <p:nvPr/>
          </p:nvPicPr>
          <p:blipFill rotWithShape="1">
            <a:blip r:embed="rId5"/>
            <a:srcRect r="12583"/>
            <a:stretch/>
          </p:blipFill>
          <p:spPr>
            <a:xfrm>
              <a:off x="177548" y="1878844"/>
              <a:ext cx="7261477" cy="3738017"/>
            </a:xfrm>
            <a:prstGeom prst="rect">
              <a:avLst/>
            </a:prstGeom>
          </p:spPr>
        </p:pic>
        <p:sp>
          <p:nvSpPr>
            <p:cNvPr id="15" name="Oval 14">
              <a:extLst>
                <a:ext uri="{FF2B5EF4-FFF2-40B4-BE49-F238E27FC236}">
                  <a16:creationId xmlns:a16="http://schemas.microsoft.com/office/drawing/2014/main" id="{F0AB879B-09BC-F2FC-75F9-633EF1337291}"/>
                </a:ext>
              </a:extLst>
            </p:cNvPr>
            <p:cNvSpPr/>
            <p:nvPr/>
          </p:nvSpPr>
          <p:spPr>
            <a:xfrm>
              <a:off x="1943100" y="3314700"/>
              <a:ext cx="819150" cy="819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Oval 21">
              <a:extLst>
                <a:ext uri="{FF2B5EF4-FFF2-40B4-BE49-F238E27FC236}">
                  <a16:creationId xmlns:a16="http://schemas.microsoft.com/office/drawing/2014/main" id="{DD2F4618-A323-A785-BDF0-62E1D5D44E53}"/>
                </a:ext>
              </a:extLst>
            </p:cNvPr>
            <p:cNvSpPr/>
            <p:nvPr/>
          </p:nvSpPr>
          <p:spPr>
            <a:xfrm>
              <a:off x="4381500" y="3429000"/>
              <a:ext cx="819150" cy="819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3" name="Grup 2">
            <a:extLst>
              <a:ext uri="{FF2B5EF4-FFF2-40B4-BE49-F238E27FC236}">
                <a16:creationId xmlns:a16="http://schemas.microsoft.com/office/drawing/2014/main" id="{ED3E2C4A-F85C-162E-F5B3-1795B96184BA}"/>
              </a:ext>
            </a:extLst>
          </p:cNvPr>
          <p:cNvGrpSpPr/>
          <p:nvPr/>
        </p:nvGrpSpPr>
        <p:grpSpPr>
          <a:xfrm>
            <a:off x="7966139" y="1225286"/>
            <a:ext cx="3698748" cy="5435555"/>
            <a:chOff x="7966139" y="1225286"/>
            <a:chExt cx="3698748" cy="5435555"/>
          </a:xfrm>
        </p:grpSpPr>
        <p:pic>
          <p:nvPicPr>
            <p:cNvPr id="13" name="Resim 12" descr="iç mekan, kirli içeren bir resim&#10;&#10;Açıklama otomatik olarak oluşturuldu">
              <a:extLst>
                <a:ext uri="{FF2B5EF4-FFF2-40B4-BE49-F238E27FC236}">
                  <a16:creationId xmlns:a16="http://schemas.microsoft.com/office/drawing/2014/main" id="{F6507AD1-F785-1E77-946D-52BFED811E56}"/>
                </a:ext>
              </a:extLst>
            </p:cNvPr>
            <p:cNvPicPr>
              <a:picLocks noChangeAspect="1"/>
            </p:cNvPicPr>
            <p:nvPr/>
          </p:nvPicPr>
          <p:blipFill rotWithShape="1">
            <a:blip r:embed="rId6"/>
            <a:srcRect t="23473" b="10640"/>
            <a:stretch/>
          </p:blipFill>
          <p:spPr>
            <a:xfrm>
              <a:off x="7966139" y="1225286"/>
              <a:ext cx="3698748" cy="5435555"/>
            </a:xfrm>
            <a:prstGeom prst="rect">
              <a:avLst/>
            </a:prstGeom>
          </p:spPr>
        </p:pic>
        <p:sp>
          <p:nvSpPr>
            <p:cNvPr id="24" name="Oval 23">
              <a:extLst>
                <a:ext uri="{FF2B5EF4-FFF2-40B4-BE49-F238E27FC236}">
                  <a16:creationId xmlns:a16="http://schemas.microsoft.com/office/drawing/2014/main" id="{DE805CD9-ED46-ADCA-7DD1-2B0438FBEA3A}"/>
                </a:ext>
              </a:extLst>
            </p:cNvPr>
            <p:cNvSpPr/>
            <p:nvPr/>
          </p:nvSpPr>
          <p:spPr>
            <a:xfrm>
              <a:off x="9367837" y="3561784"/>
              <a:ext cx="819150" cy="819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5380998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7" name="Title 1">
            <a:extLst>
              <a:ext uri="{FF2B5EF4-FFF2-40B4-BE49-F238E27FC236}">
                <a16:creationId xmlns:a16="http://schemas.microsoft.com/office/drawing/2014/main" id="{B3045FA9-ECA0-4177-A96C-F16EE2566B78}"/>
              </a:ext>
            </a:extLst>
          </p:cNvPr>
          <p:cNvSpPr>
            <a:spLocks noGrp="1"/>
          </p:cNvSpPr>
          <p:nvPr/>
        </p:nvSpPr>
        <p:spPr bwMode="auto">
          <a:xfrm>
            <a:off x="1367947" y="195319"/>
            <a:ext cx="8928992" cy="102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457200" lvl="1" indent="0">
              <a:buNone/>
            </a:pPr>
            <a:r>
              <a:rPr lang="tr-TR" sz="3200" b="1" dirty="0">
                <a:latin typeface="Calibri" panose="020F0502020204030204" pitchFamily="34" charset="0"/>
              </a:rPr>
              <a:t>Online İzleme Sistemleri</a:t>
            </a:r>
          </a:p>
          <a:p>
            <a:pPr marL="457200" lvl="1" indent="0">
              <a:buNone/>
            </a:pPr>
            <a:r>
              <a:rPr lang="tr-TR" dirty="0">
                <a:latin typeface="Calibri" panose="020F0502020204030204" pitchFamily="34" charset="0"/>
              </a:rPr>
              <a:t>Slab Vinçleri Köprü Tekerdeki PT-100 Sensörleri</a:t>
            </a:r>
          </a:p>
        </p:txBody>
      </p:sp>
      <p:pic>
        <p:nvPicPr>
          <p:cNvPr id="8" name="Resim 7" descr="elektrikli kepçe, taşımak, nakletmek içeren bir resim&#10;&#10;Açıklama otomatik olarak oluşturuldu">
            <a:extLst>
              <a:ext uri="{FF2B5EF4-FFF2-40B4-BE49-F238E27FC236}">
                <a16:creationId xmlns:a16="http://schemas.microsoft.com/office/drawing/2014/main" id="{5B53F40B-DA5F-E40E-6D03-D6B640B29779}"/>
              </a:ext>
            </a:extLst>
          </p:cNvPr>
          <p:cNvPicPr>
            <a:picLocks noChangeAspect="1"/>
          </p:cNvPicPr>
          <p:nvPr/>
        </p:nvPicPr>
        <p:blipFill rotWithShape="1">
          <a:blip r:embed="rId5"/>
          <a:srcRect b="21528"/>
          <a:stretch/>
        </p:blipFill>
        <p:spPr>
          <a:xfrm>
            <a:off x="4284630" y="1263129"/>
            <a:ext cx="3095625" cy="5381625"/>
          </a:xfrm>
          <a:prstGeom prst="rect">
            <a:avLst/>
          </a:prstGeom>
          <a:effectLst>
            <a:outerShdw blurRad="63500" sx="102000" sy="102000" algn="ctr" rotWithShape="0">
              <a:prstClr val="black">
                <a:alpha val="40000"/>
              </a:prstClr>
            </a:outerShdw>
          </a:effectLst>
        </p:spPr>
      </p:pic>
      <p:sp>
        <p:nvSpPr>
          <p:cNvPr id="10" name="Oval 9">
            <a:extLst>
              <a:ext uri="{FF2B5EF4-FFF2-40B4-BE49-F238E27FC236}">
                <a16:creationId xmlns:a16="http://schemas.microsoft.com/office/drawing/2014/main" id="{52F00318-2705-B4EB-864E-5814781C5515}"/>
              </a:ext>
            </a:extLst>
          </p:cNvPr>
          <p:cNvSpPr/>
          <p:nvPr/>
        </p:nvSpPr>
        <p:spPr>
          <a:xfrm>
            <a:off x="5762625" y="4429125"/>
            <a:ext cx="819150" cy="819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206944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4" name="Title 1">
            <a:extLst>
              <a:ext uri="{FF2B5EF4-FFF2-40B4-BE49-F238E27FC236}">
                <a16:creationId xmlns:a16="http://schemas.microsoft.com/office/drawing/2014/main" id="{FE30BF76-0B7C-4E13-BECB-86F250A51C5C}"/>
              </a:ext>
            </a:extLst>
          </p:cNvPr>
          <p:cNvSpPr>
            <a:spLocks noGrp="1"/>
          </p:cNvSpPr>
          <p:nvPr/>
        </p:nvSpPr>
        <p:spPr bwMode="auto">
          <a:xfrm>
            <a:off x="1381622" y="197158"/>
            <a:ext cx="9050403" cy="9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457200" lvl="1" indent="0">
              <a:buNone/>
            </a:pPr>
            <a:r>
              <a:rPr lang="tr-TR" sz="3200" b="1" dirty="0"/>
              <a:t>Örnek Vaka</a:t>
            </a:r>
          </a:p>
          <a:p>
            <a:pPr marL="457200" lvl="1" indent="0">
              <a:buNone/>
            </a:pPr>
            <a:r>
              <a:rPr lang="tr-TR" dirty="0"/>
              <a:t>Döküm 2 Vinci Köprü Tekeri</a:t>
            </a:r>
          </a:p>
        </p:txBody>
      </p:sp>
      <p:sp>
        <p:nvSpPr>
          <p:cNvPr id="15" name="Metin kutusu 14">
            <a:extLst>
              <a:ext uri="{FF2B5EF4-FFF2-40B4-BE49-F238E27FC236}">
                <a16:creationId xmlns:a16="http://schemas.microsoft.com/office/drawing/2014/main" id="{21E43B01-AA8D-43DC-BEDE-1947CBAC38C6}"/>
              </a:ext>
            </a:extLst>
          </p:cNvPr>
          <p:cNvSpPr txBox="1"/>
          <p:nvPr/>
        </p:nvSpPr>
        <p:spPr>
          <a:xfrm>
            <a:off x="7739706" y="1415557"/>
            <a:ext cx="4241389" cy="4385816"/>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tr-TR" sz="2400" kern="0" dirty="0"/>
              <a:t>Döküm 2 vinci köprü teker rulman sıcaklıklarının birinde artış gözlendi. Gün içerisinde aksiyon alınıp teker değiştirildi. </a:t>
            </a:r>
          </a:p>
          <a:p>
            <a:pPr marL="342900" indent="-342900">
              <a:spcAft>
                <a:spcPts val="1800"/>
              </a:spcAft>
              <a:buFont typeface="Arial" panose="020B0604020202020204" pitchFamily="34" charset="0"/>
              <a:buChar char="•"/>
            </a:pPr>
            <a:r>
              <a:rPr lang="tr-TR" sz="2400" kern="0" dirty="0"/>
              <a:t>Sökülen teker rulmanının hasarlı olduğu gözlemlendi. Bu ilk vakada görüldü ki teker rulman sıcaklıkları 45 derece olduğunda değişim planlanacaktır.</a:t>
            </a:r>
          </a:p>
        </p:txBody>
      </p:sp>
      <p:pic>
        <p:nvPicPr>
          <p:cNvPr id="2" name="Resim 1">
            <a:extLst>
              <a:ext uri="{FF2B5EF4-FFF2-40B4-BE49-F238E27FC236}">
                <a16:creationId xmlns:a16="http://schemas.microsoft.com/office/drawing/2014/main" id="{1EC69B39-C338-EE4E-D18D-0FA1E0C1DF06}"/>
              </a:ext>
            </a:extLst>
          </p:cNvPr>
          <p:cNvPicPr>
            <a:picLocks noChangeAspect="1"/>
          </p:cNvPicPr>
          <p:nvPr/>
        </p:nvPicPr>
        <p:blipFill rotWithShape="1">
          <a:blip r:embed="rId5"/>
          <a:srcRect r="28341"/>
          <a:stretch/>
        </p:blipFill>
        <p:spPr>
          <a:xfrm>
            <a:off x="273793" y="3937512"/>
            <a:ext cx="3910222" cy="2455526"/>
          </a:xfrm>
          <a:prstGeom prst="rect">
            <a:avLst/>
          </a:prstGeom>
          <a:effectLst>
            <a:outerShdw blurRad="63500" sx="102000" sy="102000" algn="ctr" rotWithShape="0">
              <a:prstClr val="black">
                <a:alpha val="40000"/>
              </a:prstClr>
            </a:outerShdw>
          </a:effectLst>
        </p:spPr>
      </p:pic>
      <p:pic>
        <p:nvPicPr>
          <p:cNvPr id="4" name="Resim 3">
            <a:extLst>
              <a:ext uri="{FF2B5EF4-FFF2-40B4-BE49-F238E27FC236}">
                <a16:creationId xmlns:a16="http://schemas.microsoft.com/office/drawing/2014/main" id="{154E6EC6-47FE-0E65-57D1-7BD1DACE14CF}"/>
              </a:ext>
            </a:extLst>
          </p:cNvPr>
          <p:cNvPicPr>
            <a:picLocks noChangeAspect="1"/>
          </p:cNvPicPr>
          <p:nvPr/>
        </p:nvPicPr>
        <p:blipFill rotWithShape="1">
          <a:blip r:embed="rId6"/>
          <a:srcRect t="29910" b="30833"/>
          <a:stretch/>
        </p:blipFill>
        <p:spPr>
          <a:xfrm>
            <a:off x="4894902" y="1417487"/>
            <a:ext cx="2623502" cy="2288671"/>
          </a:xfrm>
          <a:prstGeom prst="rect">
            <a:avLst/>
          </a:prstGeom>
          <a:effectLst>
            <a:outerShdw blurRad="63500" sx="102000" sy="102000" algn="ctr" rotWithShape="0">
              <a:prstClr val="black">
                <a:alpha val="40000"/>
              </a:prstClr>
            </a:outerShdw>
          </a:effectLst>
        </p:spPr>
      </p:pic>
      <p:pic>
        <p:nvPicPr>
          <p:cNvPr id="8" name="Resim 7">
            <a:extLst>
              <a:ext uri="{FF2B5EF4-FFF2-40B4-BE49-F238E27FC236}">
                <a16:creationId xmlns:a16="http://schemas.microsoft.com/office/drawing/2014/main" id="{83779346-A238-52CE-D340-336D5818C7EF}"/>
              </a:ext>
            </a:extLst>
          </p:cNvPr>
          <p:cNvPicPr>
            <a:picLocks noChangeAspect="1"/>
          </p:cNvPicPr>
          <p:nvPr/>
        </p:nvPicPr>
        <p:blipFill rotWithShape="1">
          <a:blip r:embed="rId7"/>
          <a:srcRect l="23222" r="20420"/>
          <a:stretch/>
        </p:blipFill>
        <p:spPr>
          <a:xfrm>
            <a:off x="4445004" y="3937512"/>
            <a:ext cx="3073400" cy="2454060"/>
          </a:xfrm>
          <a:prstGeom prst="rect">
            <a:avLst/>
          </a:prstGeom>
          <a:effectLst>
            <a:outerShdw blurRad="63500" sx="102000" sy="102000" algn="ctr" rotWithShape="0">
              <a:prstClr val="black">
                <a:alpha val="40000"/>
              </a:prstClr>
            </a:outerShdw>
          </a:effectLst>
        </p:spPr>
      </p:pic>
      <p:pic>
        <p:nvPicPr>
          <p:cNvPr id="10" name="Resim 9">
            <a:extLst>
              <a:ext uri="{FF2B5EF4-FFF2-40B4-BE49-F238E27FC236}">
                <a16:creationId xmlns:a16="http://schemas.microsoft.com/office/drawing/2014/main" id="{DB884CBF-AA2B-CDFC-1B31-F073066C7AD0}"/>
              </a:ext>
            </a:extLst>
          </p:cNvPr>
          <p:cNvPicPr>
            <a:picLocks noChangeAspect="1"/>
          </p:cNvPicPr>
          <p:nvPr/>
        </p:nvPicPr>
        <p:blipFill rotWithShape="1">
          <a:blip r:embed="rId8"/>
          <a:srcRect l="6563" t="8160" r="22422" b="9715"/>
          <a:stretch/>
        </p:blipFill>
        <p:spPr>
          <a:xfrm>
            <a:off x="273793" y="1417487"/>
            <a:ext cx="4399807" cy="228963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72251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7" name="Title 1">
            <a:extLst>
              <a:ext uri="{FF2B5EF4-FFF2-40B4-BE49-F238E27FC236}">
                <a16:creationId xmlns:a16="http://schemas.microsoft.com/office/drawing/2014/main" id="{B6FC1155-E026-46D3-8534-75843FC2DB3B}"/>
              </a:ext>
            </a:extLst>
          </p:cNvPr>
          <p:cNvSpPr>
            <a:spLocks noGrp="1"/>
          </p:cNvSpPr>
          <p:nvPr/>
        </p:nvSpPr>
        <p:spPr bwMode="auto">
          <a:xfrm>
            <a:off x="1663534" y="197159"/>
            <a:ext cx="8121982" cy="1003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57150" indent="0">
              <a:buNone/>
            </a:pPr>
            <a:r>
              <a:rPr lang="tr-TR" b="1" dirty="0">
                <a:latin typeface="Calibri" panose="020F0502020204030204" pitchFamily="34" charset="0"/>
              </a:rPr>
              <a:t>Online İzleme Sistemleri</a:t>
            </a:r>
          </a:p>
          <a:p>
            <a:pPr marL="57150" indent="0">
              <a:buNone/>
            </a:pPr>
            <a:r>
              <a:rPr lang="tr-TR" sz="2800" dirty="0">
                <a:latin typeface="Calibri" panose="020F0502020204030204" pitchFamily="34" charset="0"/>
              </a:rPr>
              <a:t>Döküm KV43 Redüktörü</a:t>
            </a:r>
          </a:p>
        </p:txBody>
      </p:sp>
      <p:sp>
        <p:nvSpPr>
          <p:cNvPr id="2" name="Metin kutusu 1">
            <a:extLst>
              <a:ext uri="{FF2B5EF4-FFF2-40B4-BE49-F238E27FC236}">
                <a16:creationId xmlns:a16="http://schemas.microsoft.com/office/drawing/2014/main" id="{6015D6BA-AFE0-91CE-E21D-E5DDB05DEC66}"/>
              </a:ext>
            </a:extLst>
          </p:cNvPr>
          <p:cNvSpPr txBox="1"/>
          <p:nvPr/>
        </p:nvSpPr>
        <p:spPr>
          <a:xfrm>
            <a:off x="8458200" y="2118721"/>
            <a:ext cx="3084568" cy="3046988"/>
          </a:xfrm>
          <a:prstGeom prst="rect">
            <a:avLst/>
          </a:prstGeom>
          <a:noFill/>
        </p:spPr>
        <p:txBody>
          <a:bodyPr wrap="square" rtlCol="0">
            <a:spAutoFit/>
          </a:bodyPr>
          <a:lstStyle/>
          <a:p>
            <a:pPr marL="342900" indent="-342900">
              <a:spcAft>
                <a:spcPts val="2400"/>
              </a:spcAft>
              <a:buFont typeface="Arial" panose="020B0604020202020204" pitchFamily="34" charset="0"/>
              <a:buChar char="•"/>
            </a:pPr>
            <a:r>
              <a:rPr lang="tr-TR" sz="2400" dirty="0" err="1">
                <a:ea typeface="Tahoma" panose="020B0604030504040204" pitchFamily="34" charset="0"/>
                <a:cs typeface="Tahoma" panose="020B0604030504040204" pitchFamily="34" charset="0"/>
              </a:rPr>
              <a:t>WearDetect</a:t>
            </a:r>
            <a:r>
              <a:rPr lang="tr-TR" sz="2400" dirty="0">
                <a:ea typeface="Tahoma" panose="020B0604030504040204" pitchFamily="34" charset="0"/>
                <a:cs typeface="Tahoma" panose="020B0604030504040204" pitchFamily="34" charset="0"/>
              </a:rPr>
              <a:t> ile redüktördeki yağ durumunu online olarak izlemekteyiz. Yağdaki Toz, aşınmış parça, sıcaklık ve nem parametreleri izlenmektedir.</a:t>
            </a:r>
          </a:p>
        </p:txBody>
      </p:sp>
      <p:pic>
        <p:nvPicPr>
          <p:cNvPr id="3" name="Resim 2">
            <a:extLst>
              <a:ext uri="{FF2B5EF4-FFF2-40B4-BE49-F238E27FC236}">
                <a16:creationId xmlns:a16="http://schemas.microsoft.com/office/drawing/2014/main" id="{E7069382-5BC1-45E4-9F62-76E25E2CA245}"/>
              </a:ext>
            </a:extLst>
          </p:cNvPr>
          <p:cNvPicPr>
            <a:picLocks noChangeAspect="1"/>
          </p:cNvPicPr>
          <p:nvPr/>
        </p:nvPicPr>
        <p:blipFill>
          <a:blip r:embed="rId5"/>
          <a:stretch>
            <a:fillRect/>
          </a:stretch>
        </p:blipFill>
        <p:spPr>
          <a:xfrm>
            <a:off x="440563" y="1511012"/>
            <a:ext cx="3944838" cy="4194907"/>
          </a:xfrm>
          <a:prstGeom prst="rect">
            <a:avLst/>
          </a:prstGeom>
          <a:effectLst>
            <a:outerShdw blurRad="63500" sx="102000" sy="102000" algn="ctr" rotWithShape="0">
              <a:prstClr val="black">
                <a:alpha val="40000"/>
              </a:prstClr>
            </a:outerShdw>
          </a:effectLst>
        </p:spPr>
      </p:pic>
      <p:pic>
        <p:nvPicPr>
          <p:cNvPr id="8" name="Resim 7">
            <a:extLst>
              <a:ext uri="{FF2B5EF4-FFF2-40B4-BE49-F238E27FC236}">
                <a16:creationId xmlns:a16="http://schemas.microsoft.com/office/drawing/2014/main" id="{6FEE35EB-D3E5-D084-6B8B-F16A93036DC1}"/>
              </a:ext>
            </a:extLst>
          </p:cNvPr>
          <p:cNvPicPr>
            <a:picLocks noChangeAspect="1"/>
          </p:cNvPicPr>
          <p:nvPr/>
        </p:nvPicPr>
        <p:blipFill rotWithShape="1">
          <a:blip r:embed="rId6"/>
          <a:srcRect b="14881"/>
          <a:stretch/>
        </p:blipFill>
        <p:spPr>
          <a:xfrm>
            <a:off x="3086101" y="2745713"/>
            <a:ext cx="5276848" cy="3578306"/>
          </a:xfrm>
          <a:prstGeom prst="rect">
            <a:avLst/>
          </a:prstGeom>
          <a:effectLst>
            <a:outerShdw blurRad="63500" sx="102000" sy="102000" algn="ctr" rotWithShape="0">
              <a:prstClr val="black">
                <a:alpha val="40000"/>
              </a:prstClr>
            </a:outerShdw>
          </a:effectLst>
        </p:spPr>
      </p:pic>
      <p:sp>
        <p:nvSpPr>
          <p:cNvPr id="9" name="Dikdörtgen 8">
            <a:extLst>
              <a:ext uri="{FF2B5EF4-FFF2-40B4-BE49-F238E27FC236}">
                <a16:creationId xmlns:a16="http://schemas.microsoft.com/office/drawing/2014/main" id="{DEB41C81-90D4-1804-17E0-53C9BE4CB0D4}"/>
              </a:ext>
            </a:extLst>
          </p:cNvPr>
          <p:cNvSpPr/>
          <p:nvPr/>
        </p:nvSpPr>
        <p:spPr>
          <a:xfrm>
            <a:off x="3667125" y="3429000"/>
            <a:ext cx="3600450" cy="4286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0471750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7" name="Title 1">
            <a:extLst>
              <a:ext uri="{FF2B5EF4-FFF2-40B4-BE49-F238E27FC236}">
                <a16:creationId xmlns:a16="http://schemas.microsoft.com/office/drawing/2014/main" id="{B6FC1155-E026-46D3-8534-75843FC2DB3B}"/>
              </a:ext>
            </a:extLst>
          </p:cNvPr>
          <p:cNvSpPr>
            <a:spLocks noGrp="1"/>
          </p:cNvSpPr>
          <p:nvPr/>
        </p:nvSpPr>
        <p:spPr bwMode="auto">
          <a:xfrm>
            <a:off x="1663534" y="164027"/>
            <a:ext cx="8121982" cy="115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57150" indent="0">
              <a:buNone/>
            </a:pPr>
            <a:r>
              <a:rPr lang="tr-TR" b="1" dirty="0">
                <a:latin typeface="Calibri" panose="020F0502020204030204" pitchFamily="34" charset="0"/>
              </a:rPr>
              <a:t>Online İzleme Sistemleri</a:t>
            </a:r>
          </a:p>
          <a:p>
            <a:pPr marL="57150" indent="0">
              <a:buNone/>
            </a:pPr>
            <a:r>
              <a:rPr lang="tr-TR" sz="2800" dirty="0">
                <a:latin typeface="Calibri" panose="020F0502020204030204" pitchFamily="34" charset="0"/>
              </a:rPr>
              <a:t>Döküm KV43 </a:t>
            </a:r>
            <a:r>
              <a:rPr lang="tr-TR" sz="2800" dirty="0" err="1">
                <a:latin typeface="Calibri" panose="020F0502020204030204" pitchFamily="34" charset="0"/>
              </a:rPr>
              <a:t>Redüktörü</a:t>
            </a:r>
            <a:endParaRPr lang="tr-TR" sz="2800" dirty="0">
              <a:latin typeface="Calibri" panose="020F0502020204030204" pitchFamily="34" charset="0"/>
            </a:endParaRPr>
          </a:p>
        </p:txBody>
      </p:sp>
      <p:sp>
        <p:nvSpPr>
          <p:cNvPr id="2" name="Metin kutusu 1">
            <a:extLst>
              <a:ext uri="{FF2B5EF4-FFF2-40B4-BE49-F238E27FC236}">
                <a16:creationId xmlns:a16="http://schemas.microsoft.com/office/drawing/2014/main" id="{6015D6BA-AFE0-91CE-E21D-E5DDB05DEC66}"/>
              </a:ext>
            </a:extLst>
          </p:cNvPr>
          <p:cNvSpPr txBox="1"/>
          <p:nvPr/>
        </p:nvSpPr>
        <p:spPr>
          <a:xfrm>
            <a:off x="8001000" y="1296661"/>
            <a:ext cx="3767328" cy="4832092"/>
          </a:xfrm>
          <a:prstGeom prst="rect">
            <a:avLst/>
          </a:prstGeom>
          <a:noFill/>
        </p:spPr>
        <p:txBody>
          <a:bodyPr wrap="square" rtlCol="0">
            <a:spAutoFit/>
          </a:bodyPr>
          <a:lstStyle/>
          <a:p>
            <a:pPr>
              <a:spcAft>
                <a:spcPts val="2400"/>
              </a:spcAft>
            </a:pPr>
            <a:r>
              <a:rPr lang="tr-TR" sz="2400" dirty="0" err="1">
                <a:ea typeface="Tahoma" panose="020B0604030504040204" pitchFamily="34" charset="0"/>
                <a:cs typeface="Tahoma" panose="020B0604030504040204" pitchFamily="34" charset="0"/>
              </a:rPr>
              <a:t>Scada</a:t>
            </a:r>
            <a:r>
              <a:rPr lang="tr-TR" sz="2400" dirty="0">
                <a:ea typeface="Tahoma" panose="020B0604030504040204" pitchFamily="34" charset="0"/>
                <a:cs typeface="Tahoma" panose="020B0604030504040204" pitchFamily="34" charset="0"/>
              </a:rPr>
              <a:t> ekranından teker rulman durumları ve </a:t>
            </a:r>
            <a:r>
              <a:rPr lang="tr-TR" sz="2400" dirty="0" err="1">
                <a:ea typeface="Tahoma" panose="020B0604030504040204" pitchFamily="34" charset="0"/>
                <a:cs typeface="Tahoma" panose="020B0604030504040204" pitchFamily="34" charset="0"/>
              </a:rPr>
              <a:t>redüktör</a:t>
            </a:r>
            <a:r>
              <a:rPr lang="tr-TR" sz="2400" dirty="0">
                <a:ea typeface="Tahoma" panose="020B0604030504040204" pitchFamily="34" charset="0"/>
                <a:cs typeface="Tahoma" panose="020B0604030504040204" pitchFamily="34" charset="0"/>
              </a:rPr>
              <a:t> vibrasyon değerleri online olarak izlenmektedir. Geçmiş verilerin incelenmesi veya mevcut durumu ayrıntılarıyla bakmak istenirse NEST i.4.0 kullanılmaktadır.</a:t>
            </a:r>
          </a:p>
          <a:p>
            <a:pPr>
              <a:spcAft>
                <a:spcPts val="2400"/>
              </a:spcAft>
            </a:pPr>
            <a:r>
              <a:rPr lang="tr-TR" sz="2400" dirty="0">
                <a:ea typeface="Tahoma" panose="020B0604030504040204" pitchFamily="34" charset="0"/>
                <a:cs typeface="Tahoma" panose="020B0604030504040204" pitchFamily="34" charset="0"/>
              </a:rPr>
              <a:t>NEST i.4.0’dan Vibrasyon spektrumları, </a:t>
            </a:r>
            <a:r>
              <a:rPr lang="tr-TR" sz="2400" dirty="0" err="1">
                <a:ea typeface="Tahoma" panose="020B0604030504040204" pitchFamily="34" charset="0"/>
                <a:cs typeface="Tahoma" panose="020B0604030504040204" pitchFamily="34" charset="0"/>
              </a:rPr>
              <a:t>redüktör</a:t>
            </a:r>
            <a:r>
              <a:rPr lang="tr-TR" sz="2400" dirty="0">
                <a:ea typeface="Tahoma" panose="020B0604030504040204" pitchFamily="34" charset="0"/>
                <a:cs typeface="Tahoma" panose="020B0604030504040204" pitchFamily="34" charset="0"/>
              </a:rPr>
              <a:t> yağ durumu incelenebilmektedir.</a:t>
            </a:r>
          </a:p>
        </p:txBody>
      </p:sp>
      <p:pic>
        <p:nvPicPr>
          <p:cNvPr id="8" name="Resim 7">
            <a:extLst>
              <a:ext uri="{FF2B5EF4-FFF2-40B4-BE49-F238E27FC236}">
                <a16:creationId xmlns:a16="http://schemas.microsoft.com/office/drawing/2014/main" id="{4F2340DA-D011-43AA-8B22-D832DC2DAD10}"/>
              </a:ext>
            </a:extLst>
          </p:cNvPr>
          <p:cNvPicPr>
            <a:picLocks noChangeAspect="1"/>
          </p:cNvPicPr>
          <p:nvPr/>
        </p:nvPicPr>
        <p:blipFill rotWithShape="1">
          <a:blip r:embed="rId5" cstate="email">
            <a:extLst>
              <a:ext uri="{28A0092B-C50C-407E-A947-70E740481C1C}">
                <a14:useLocalDpi xmlns:a14="http://schemas.microsoft.com/office/drawing/2010/main"/>
              </a:ext>
            </a:extLst>
          </a:blip>
          <a:stretch/>
        </p:blipFill>
        <p:spPr>
          <a:xfrm>
            <a:off x="314325" y="1447799"/>
            <a:ext cx="7477125" cy="3931982"/>
          </a:xfrm>
          <a:prstGeom prst="rect">
            <a:avLst/>
          </a:prstGeom>
          <a:effectLst>
            <a:outerShdw blurRad="63500" sx="102000" sy="102000" algn="ctr" rotWithShape="0">
              <a:prstClr val="black">
                <a:alpha val="40000"/>
              </a:prstClr>
            </a:outerShdw>
          </a:effectLst>
        </p:spPr>
      </p:pic>
      <p:pic>
        <p:nvPicPr>
          <p:cNvPr id="4" name="Resim 3">
            <a:extLst>
              <a:ext uri="{FF2B5EF4-FFF2-40B4-BE49-F238E27FC236}">
                <a16:creationId xmlns:a16="http://schemas.microsoft.com/office/drawing/2014/main" id="{860D5A0D-A033-45BE-96AF-DC55D25913C4}"/>
              </a:ext>
            </a:extLst>
          </p:cNvPr>
          <p:cNvPicPr>
            <a:picLocks noChangeAspect="1"/>
          </p:cNvPicPr>
          <p:nvPr/>
        </p:nvPicPr>
        <p:blipFill rotWithShape="1">
          <a:blip r:embed="rId6"/>
          <a:srcRect t="5332"/>
          <a:stretch/>
        </p:blipFill>
        <p:spPr>
          <a:xfrm>
            <a:off x="576597" y="3546973"/>
            <a:ext cx="3255885" cy="2642616"/>
          </a:xfrm>
          <a:prstGeom prst="rect">
            <a:avLst/>
          </a:prstGeom>
          <a:effectLst>
            <a:outerShdw blurRad="63500" sx="102000" sy="102000" algn="ctr" rotWithShape="0">
              <a:prstClr val="black">
                <a:alpha val="40000"/>
              </a:prstClr>
            </a:outerShdw>
          </a:effectLst>
        </p:spPr>
      </p:pic>
      <p:pic>
        <p:nvPicPr>
          <p:cNvPr id="10" name="Resim 9">
            <a:extLst>
              <a:ext uri="{FF2B5EF4-FFF2-40B4-BE49-F238E27FC236}">
                <a16:creationId xmlns:a16="http://schemas.microsoft.com/office/drawing/2014/main" id="{056BA002-F11C-46D6-843F-F88CB63BE60F}"/>
              </a:ext>
            </a:extLst>
          </p:cNvPr>
          <p:cNvPicPr>
            <a:picLocks noChangeAspect="1"/>
          </p:cNvPicPr>
          <p:nvPr/>
        </p:nvPicPr>
        <p:blipFill rotWithShape="1">
          <a:blip r:embed="rId7"/>
          <a:srcRect t="5600"/>
          <a:stretch/>
        </p:blipFill>
        <p:spPr>
          <a:xfrm>
            <a:off x="4191001" y="3546973"/>
            <a:ext cx="3328572" cy="264539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220761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9" name="Title 1">
            <a:extLst>
              <a:ext uri="{FF2B5EF4-FFF2-40B4-BE49-F238E27FC236}">
                <a16:creationId xmlns:a16="http://schemas.microsoft.com/office/drawing/2014/main" id="{A45B9FEE-2239-43F5-AD69-55EBB9C2DFA7}"/>
              </a:ext>
            </a:extLst>
          </p:cNvPr>
          <p:cNvSpPr>
            <a:spLocks noGrp="1"/>
          </p:cNvSpPr>
          <p:nvPr/>
        </p:nvSpPr>
        <p:spPr bwMode="auto">
          <a:xfrm>
            <a:off x="1381623" y="197158"/>
            <a:ext cx="8457202" cy="984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457200" lvl="1" indent="0">
              <a:buNone/>
            </a:pPr>
            <a:r>
              <a:rPr lang="tr-TR" sz="3200" b="1" dirty="0"/>
              <a:t>Örnek Vaka</a:t>
            </a:r>
          </a:p>
          <a:p>
            <a:pPr marL="457200" lvl="1" indent="0">
              <a:buNone/>
            </a:pPr>
            <a:r>
              <a:rPr lang="tr-TR" dirty="0">
                <a:latin typeface="Calibri" panose="020F0502020204030204" pitchFamily="34" charset="0"/>
              </a:rPr>
              <a:t>Döküm 1 Vinci 500 Ton Mayna-vira Redüktörü</a:t>
            </a:r>
          </a:p>
        </p:txBody>
      </p:sp>
      <p:pic>
        <p:nvPicPr>
          <p:cNvPr id="3" name="Resim 2">
            <a:extLst>
              <a:ext uri="{FF2B5EF4-FFF2-40B4-BE49-F238E27FC236}">
                <a16:creationId xmlns:a16="http://schemas.microsoft.com/office/drawing/2014/main" id="{5251E0FA-65D5-0499-FA7F-7E1D6A266D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80856" y="2309452"/>
            <a:ext cx="2631779" cy="3420735"/>
          </a:xfrm>
          <a:prstGeom prst="rect">
            <a:avLst/>
          </a:prstGeom>
          <a:effectLst>
            <a:outerShdw blurRad="63500" sx="102000" sy="102000" algn="ctr" rotWithShape="0">
              <a:prstClr val="black">
                <a:alpha val="40000"/>
              </a:prstClr>
            </a:outerShdw>
          </a:effectLst>
        </p:spPr>
      </p:pic>
      <p:sp>
        <p:nvSpPr>
          <p:cNvPr id="4" name="Metin kutusu 3">
            <a:extLst>
              <a:ext uri="{FF2B5EF4-FFF2-40B4-BE49-F238E27FC236}">
                <a16:creationId xmlns:a16="http://schemas.microsoft.com/office/drawing/2014/main" id="{082E7F30-83B2-13CD-283A-7B7ECA61B36D}"/>
              </a:ext>
            </a:extLst>
          </p:cNvPr>
          <p:cNvSpPr txBox="1"/>
          <p:nvPr/>
        </p:nvSpPr>
        <p:spPr>
          <a:xfrm>
            <a:off x="8724900" y="1666501"/>
            <a:ext cx="3373581" cy="2785378"/>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tr-TR" sz="2000" kern="0" dirty="0"/>
              <a:t>Online vibrasyon izleme sistemi ile redüktör rulmanı dış bileziğinde aşınma tespit edilmiştir.</a:t>
            </a:r>
          </a:p>
          <a:p>
            <a:pPr marL="342900" indent="-342900">
              <a:spcAft>
                <a:spcPts val="1800"/>
              </a:spcAft>
              <a:buFont typeface="Arial" panose="020B0604020202020204" pitchFamily="34" charset="0"/>
              <a:buChar char="•"/>
            </a:pPr>
            <a:r>
              <a:rPr lang="tr-TR" sz="2000" kern="0" dirty="0"/>
              <a:t>Planlı duruşta redüktör yedeği ile değiştirildi. Yapılan kontrolde rulman hasarı teyit edildi.</a:t>
            </a:r>
            <a:endParaRPr lang="tr-TR" sz="2400" dirty="0"/>
          </a:p>
        </p:txBody>
      </p:sp>
      <p:sp>
        <p:nvSpPr>
          <p:cNvPr id="8" name="Dikdörtgen 7">
            <a:extLst>
              <a:ext uri="{FF2B5EF4-FFF2-40B4-BE49-F238E27FC236}">
                <a16:creationId xmlns:a16="http://schemas.microsoft.com/office/drawing/2014/main" id="{C7F51F31-3209-4483-93E7-27184208AFFA}"/>
              </a:ext>
            </a:extLst>
          </p:cNvPr>
          <p:cNvSpPr/>
          <p:nvPr/>
        </p:nvSpPr>
        <p:spPr>
          <a:xfrm>
            <a:off x="4230069" y="1616697"/>
            <a:ext cx="1243584" cy="384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Dikdörtgen 9">
            <a:extLst>
              <a:ext uri="{FF2B5EF4-FFF2-40B4-BE49-F238E27FC236}">
                <a16:creationId xmlns:a16="http://schemas.microsoft.com/office/drawing/2014/main" id="{836FD7EA-C0ED-403F-AC68-78D1F92A4313}"/>
              </a:ext>
            </a:extLst>
          </p:cNvPr>
          <p:cNvSpPr/>
          <p:nvPr/>
        </p:nvSpPr>
        <p:spPr>
          <a:xfrm>
            <a:off x="5511359" y="2655844"/>
            <a:ext cx="177339" cy="237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FF8D89DF-2972-4298-880A-E74B04500266}"/>
              </a:ext>
            </a:extLst>
          </p:cNvPr>
          <p:cNvSpPr/>
          <p:nvPr/>
        </p:nvSpPr>
        <p:spPr>
          <a:xfrm>
            <a:off x="438912" y="2807208"/>
            <a:ext cx="868680" cy="86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4" name="Resim 13">
            <a:extLst>
              <a:ext uri="{FF2B5EF4-FFF2-40B4-BE49-F238E27FC236}">
                <a16:creationId xmlns:a16="http://schemas.microsoft.com/office/drawing/2014/main" id="{A87C66A2-A95A-433A-1C1C-AC6C99574AC2}"/>
              </a:ext>
            </a:extLst>
          </p:cNvPr>
          <p:cNvPicPr>
            <a:picLocks noChangeAspect="1"/>
          </p:cNvPicPr>
          <p:nvPr/>
        </p:nvPicPr>
        <p:blipFill>
          <a:blip r:embed="rId6"/>
          <a:stretch>
            <a:fillRect/>
          </a:stretch>
        </p:blipFill>
        <p:spPr>
          <a:xfrm>
            <a:off x="547118" y="1616697"/>
            <a:ext cx="4857770" cy="472437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891003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745833" y="233574"/>
            <a:ext cx="8700334" cy="1015663"/>
          </a:xfrm>
          <a:prstGeom prst="rect">
            <a:avLst/>
          </a:prstGeom>
          <a:noFill/>
        </p:spPr>
        <p:txBody>
          <a:bodyPr wrap="square" rtlCol="0">
            <a:spAutoFit/>
          </a:bodyPr>
          <a:lstStyle/>
          <a:p>
            <a:r>
              <a:rPr lang="tr-TR" sz="3200" b="1" dirty="0"/>
              <a:t>Online İzleme Sistemleri </a:t>
            </a:r>
          </a:p>
          <a:p>
            <a:r>
              <a:rPr lang="tr-TR" sz="2800" dirty="0"/>
              <a:t>Hava Kompresörlerinin Merkezi SCADA Sistemi ile Takibi</a:t>
            </a:r>
          </a:p>
        </p:txBody>
      </p:sp>
      <p:sp>
        <p:nvSpPr>
          <p:cNvPr id="15" name="Metin kutusu 14">
            <a:extLst>
              <a:ext uri="{FF2B5EF4-FFF2-40B4-BE49-F238E27FC236}">
                <a16:creationId xmlns:a16="http://schemas.microsoft.com/office/drawing/2014/main" id="{6A566813-CBB2-4B21-2EFF-E3F80713E2FC}"/>
              </a:ext>
            </a:extLst>
          </p:cNvPr>
          <p:cNvSpPr txBox="1"/>
          <p:nvPr/>
        </p:nvSpPr>
        <p:spPr>
          <a:xfrm>
            <a:off x="598121" y="1919121"/>
            <a:ext cx="4795083" cy="3416320"/>
          </a:xfrm>
          <a:prstGeom prst="rect">
            <a:avLst/>
          </a:prstGeom>
          <a:noFill/>
        </p:spPr>
        <p:txBody>
          <a:bodyPr wrap="square" rtlCol="0">
            <a:spAutoFit/>
          </a:bodyPr>
          <a:lstStyle/>
          <a:p>
            <a:pPr marL="342900" indent="-342900">
              <a:buFont typeface="Arial" panose="020B0604020202020204" pitchFamily="34" charset="0"/>
              <a:buChar char="•"/>
            </a:pPr>
            <a:r>
              <a:rPr lang="tr-TR" sz="2400" dirty="0"/>
              <a:t>Kompresörlerin basınç, sıcaklık, vibrasyon, akım ve debi değerleri operatörler tarafından kumanda odasında takip edilir. </a:t>
            </a:r>
          </a:p>
          <a:p>
            <a:pPr marL="342900" indent="-342900">
              <a:buFont typeface="Arial" panose="020B0604020202020204" pitchFamily="34" charset="0"/>
              <a:buChar char="•"/>
            </a:pPr>
            <a:endParaRPr lang="tr-TR" sz="2400" dirty="0"/>
          </a:p>
          <a:p>
            <a:pPr marL="342900" indent="-342900">
              <a:buFont typeface="Arial" panose="020B0604020202020204" pitchFamily="34" charset="0"/>
              <a:buChar char="•"/>
            </a:pPr>
            <a:r>
              <a:rPr lang="tr-TR" sz="2400" dirty="0"/>
              <a:t>Alarm geldiğinde hızlı aksiyon alınarak, müdahale etme imkanı verir.</a:t>
            </a:r>
          </a:p>
          <a:p>
            <a:pPr algn="ctr"/>
            <a:endParaRPr lang="tr-TR" sz="2400" dirty="0"/>
          </a:p>
        </p:txBody>
      </p:sp>
      <p:pic>
        <p:nvPicPr>
          <p:cNvPr id="2" name="Resim 1">
            <a:extLst>
              <a:ext uri="{FF2B5EF4-FFF2-40B4-BE49-F238E27FC236}">
                <a16:creationId xmlns:a16="http://schemas.microsoft.com/office/drawing/2014/main" id="{F905F29D-D679-CACA-724F-9C8D97ADD038}"/>
              </a:ext>
            </a:extLst>
          </p:cNvPr>
          <p:cNvPicPr>
            <a:picLocks noChangeAspect="1"/>
          </p:cNvPicPr>
          <p:nvPr/>
        </p:nvPicPr>
        <p:blipFill rotWithShape="1">
          <a:blip r:embed="rId5"/>
          <a:srcRect l="53384" t="49106" r="548" b="8591"/>
          <a:stretch/>
        </p:blipFill>
        <p:spPr>
          <a:xfrm>
            <a:off x="5393204" y="1919121"/>
            <a:ext cx="6304195" cy="325168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966066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853366" y="296033"/>
            <a:ext cx="8700334" cy="892552"/>
          </a:xfrm>
          <a:prstGeom prst="rect">
            <a:avLst/>
          </a:prstGeom>
          <a:noFill/>
        </p:spPr>
        <p:txBody>
          <a:bodyPr wrap="square" rtlCol="0">
            <a:spAutoFit/>
          </a:bodyPr>
          <a:lstStyle/>
          <a:p>
            <a:r>
              <a:rPr lang="tr-TR" sz="2800" b="1" dirty="0"/>
              <a:t>Online İzleme Sistemleri </a:t>
            </a:r>
          </a:p>
          <a:p>
            <a:r>
              <a:rPr lang="tr-TR" sz="2400" dirty="0"/>
              <a:t>Hava Kompresörlerinin Merkezi SCADA Sistemi ile Takibi</a:t>
            </a:r>
          </a:p>
        </p:txBody>
      </p:sp>
      <p:pic>
        <p:nvPicPr>
          <p:cNvPr id="2" name="Resim 1">
            <a:extLst>
              <a:ext uri="{FF2B5EF4-FFF2-40B4-BE49-F238E27FC236}">
                <a16:creationId xmlns:a16="http://schemas.microsoft.com/office/drawing/2014/main" id="{3A7CDCEF-F385-58A2-F248-44BD2391738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5000"/>
                    </a14:imgEffect>
                  </a14:imgLayer>
                </a14:imgProps>
              </a:ext>
            </a:extLst>
          </a:blip>
          <a:stretch>
            <a:fillRect/>
          </a:stretch>
        </p:blipFill>
        <p:spPr>
          <a:xfrm>
            <a:off x="1312564" y="1402889"/>
            <a:ext cx="9379834" cy="526882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771688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943099" y="351722"/>
            <a:ext cx="8770375" cy="954107"/>
          </a:xfrm>
          <a:prstGeom prst="rect">
            <a:avLst/>
          </a:prstGeom>
          <a:noFill/>
        </p:spPr>
        <p:txBody>
          <a:bodyPr wrap="square" rtlCol="0">
            <a:spAutoFit/>
          </a:bodyPr>
          <a:lstStyle/>
          <a:p>
            <a:r>
              <a:rPr lang="tr-TR" sz="2800" b="1" dirty="0"/>
              <a:t>Çolakoğlu Metalurji Olarak</a:t>
            </a:r>
          </a:p>
          <a:p>
            <a:r>
              <a:rPr lang="tr-TR" sz="2800" b="1" dirty="0"/>
              <a:t>Bakım Faaliyetlerine Yaklaşımımız</a:t>
            </a:r>
          </a:p>
        </p:txBody>
      </p:sp>
      <p:sp>
        <p:nvSpPr>
          <p:cNvPr id="2" name="Metin kutusu 1">
            <a:extLst>
              <a:ext uri="{FF2B5EF4-FFF2-40B4-BE49-F238E27FC236}">
                <a16:creationId xmlns:a16="http://schemas.microsoft.com/office/drawing/2014/main" id="{AAB96070-F7FF-E5B9-749E-7D266526EF11}"/>
              </a:ext>
            </a:extLst>
          </p:cNvPr>
          <p:cNvSpPr txBox="1"/>
          <p:nvPr/>
        </p:nvSpPr>
        <p:spPr>
          <a:xfrm>
            <a:off x="886747" y="2135663"/>
            <a:ext cx="2938001" cy="317009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285750" indent="-342900">
              <a:spcAft>
                <a:spcPts val="2400"/>
              </a:spcAft>
              <a:buFont typeface="Arial" panose="020B0604020202020204" pitchFamily="34" charset="0"/>
              <a:buChar char="•"/>
            </a:pPr>
            <a:r>
              <a:rPr lang="tr-TR" sz="2400" b="1" dirty="0">
                <a:ea typeface="Tahoma" panose="020B0604030504040204" pitchFamily="34" charset="0"/>
                <a:cs typeface="Tahoma" panose="020B0604030504040204" pitchFamily="34" charset="0"/>
              </a:rPr>
              <a:t>Otonom Bakım</a:t>
            </a:r>
          </a:p>
          <a:p>
            <a:pPr marL="285750" indent="-342900">
              <a:spcAft>
                <a:spcPts val="2400"/>
              </a:spcAft>
              <a:buFont typeface="Arial" panose="020B0604020202020204" pitchFamily="34" charset="0"/>
              <a:buChar char="•"/>
            </a:pPr>
            <a:r>
              <a:rPr lang="tr-TR" sz="2400" b="1" dirty="0">
                <a:ea typeface="Tahoma" panose="020B0604030504040204" pitchFamily="34" charset="0"/>
                <a:cs typeface="Tahoma" panose="020B0604030504040204" pitchFamily="34" charset="0"/>
              </a:rPr>
              <a:t>Periyodik Bakım</a:t>
            </a:r>
          </a:p>
          <a:p>
            <a:pPr marL="285750" indent="-342900">
              <a:spcAft>
                <a:spcPts val="2400"/>
              </a:spcAft>
              <a:buFont typeface="Arial" panose="020B0604020202020204" pitchFamily="34" charset="0"/>
              <a:buChar char="•"/>
            </a:pPr>
            <a:r>
              <a:rPr lang="tr-TR" sz="2400" b="1" dirty="0">
                <a:ea typeface="Tahoma" panose="020B0604030504040204" pitchFamily="34" charset="0"/>
                <a:cs typeface="Tahoma" panose="020B0604030504040204" pitchFamily="34" charset="0"/>
              </a:rPr>
              <a:t>Koruyucu Bakım</a:t>
            </a:r>
          </a:p>
          <a:p>
            <a:pPr marL="285750" indent="-342900">
              <a:spcAft>
                <a:spcPts val="2400"/>
              </a:spcAft>
              <a:buFont typeface="Arial" panose="020B0604020202020204" pitchFamily="34" charset="0"/>
              <a:buChar char="•"/>
            </a:pPr>
            <a:r>
              <a:rPr lang="tr-TR" sz="2400" b="1" dirty="0">
                <a:ea typeface="Tahoma" panose="020B0604030504040204" pitchFamily="34" charset="0"/>
                <a:cs typeface="Tahoma" panose="020B0604030504040204" pitchFamily="34" charset="0"/>
              </a:rPr>
              <a:t>Planlı Bakım</a:t>
            </a:r>
          </a:p>
          <a:p>
            <a:pPr marL="285750" indent="-342900">
              <a:spcAft>
                <a:spcPts val="2400"/>
              </a:spcAft>
              <a:buFont typeface="Arial" panose="020B0604020202020204" pitchFamily="34" charset="0"/>
              <a:buChar char="•"/>
            </a:pPr>
            <a:r>
              <a:rPr lang="tr-TR" sz="2400" b="1" dirty="0">
                <a:ea typeface="Tahoma" panose="020B0604030504040204" pitchFamily="34" charset="0"/>
                <a:cs typeface="Tahoma" panose="020B0604030504040204" pitchFamily="34" charset="0"/>
              </a:rPr>
              <a:t>Kestirimci Bakım</a:t>
            </a:r>
          </a:p>
        </p:txBody>
      </p:sp>
      <p:sp>
        <p:nvSpPr>
          <p:cNvPr id="3" name="Metin kutusu 2">
            <a:extLst>
              <a:ext uri="{FF2B5EF4-FFF2-40B4-BE49-F238E27FC236}">
                <a16:creationId xmlns:a16="http://schemas.microsoft.com/office/drawing/2014/main" id="{F73DAB10-6009-E7BF-964C-EE847517A195}"/>
              </a:ext>
            </a:extLst>
          </p:cNvPr>
          <p:cNvSpPr txBox="1"/>
          <p:nvPr/>
        </p:nvSpPr>
        <p:spPr>
          <a:xfrm>
            <a:off x="3824748" y="1547891"/>
            <a:ext cx="8190271" cy="5078313"/>
          </a:xfrm>
          <a:prstGeom prst="rect">
            <a:avLst/>
          </a:prstGeom>
          <a:noFill/>
        </p:spPr>
        <p:txBody>
          <a:bodyPr wrap="square" rtlCol="0">
            <a:spAutoFit/>
          </a:bodyPr>
          <a:lstStyle/>
          <a:p>
            <a:pPr marL="742950" lvl="1" indent="-342900">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Çolakoğlu Metalurji olarak, klasik bakım yaklaşımını her alanda dijital altyapılarla destekliyoruz.</a:t>
            </a:r>
          </a:p>
          <a:p>
            <a:pPr marL="742950" lvl="1" indent="-342900">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Kağıt formlardan bilgisayar destekli kayıt ve takip sistemlerine, periyodik kontrollerden online izleme sistemlerine geçerek, mümkün olan her aşamada verimli, güvenilir ve sürdürülebilir sistemleri (işleri karmaşıklaştırmadan) kullanmaktayız.</a:t>
            </a:r>
          </a:p>
          <a:p>
            <a:pPr marL="742950" lvl="1" indent="-342900">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Bu anlayışımızı kurumsal kültür haline getirip en tepeden en aşağı kadar bütün sistemlerimize entegre edip, çalışanlarımıza yayılımını sağlıyoruz.</a:t>
            </a:r>
          </a:p>
          <a:p>
            <a:pPr marL="400050" lvl="1">
              <a:spcAft>
                <a:spcPts val="2400"/>
              </a:spcAft>
            </a:pPr>
            <a:endParaRPr lang="tr-TR" sz="2400" b="1" dirty="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219750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2" name="Metin kutusu 1">
            <a:extLst>
              <a:ext uri="{FF2B5EF4-FFF2-40B4-BE49-F238E27FC236}">
                <a16:creationId xmlns:a16="http://schemas.microsoft.com/office/drawing/2014/main" id="{232DDB2F-AB93-E26D-77DA-5AB0BA6FA457}"/>
              </a:ext>
            </a:extLst>
          </p:cNvPr>
          <p:cNvSpPr txBox="1"/>
          <p:nvPr/>
        </p:nvSpPr>
        <p:spPr>
          <a:xfrm>
            <a:off x="1853366" y="295130"/>
            <a:ext cx="8700334" cy="1015663"/>
          </a:xfrm>
          <a:prstGeom prst="rect">
            <a:avLst/>
          </a:prstGeom>
          <a:noFill/>
        </p:spPr>
        <p:txBody>
          <a:bodyPr wrap="square" rtlCol="0">
            <a:spAutoFit/>
          </a:bodyPr>
          <a:lstStyle/>
          <a:p>
            <a:r>
              <a:rPr lang="tr-TR" sz="3200" b="1" dirty="0"/>
              <a:t>Online İzleme Sistemleri </a:t>
            </a:r>
          </a:p>
          <a:p>
            <a:r>
              <a:rPr lang="tr-TR" sz="2800" dirty="0"/>
              <a:t>Altyapı Pompalarının Merkezi SCADA Sistemi ile Takibi</a:t>
            </a:r>
          </a:p>
        </p:txBody>
      </p:sp>
      <p:sp>
        <p:nvSpPr>
          <p:cNvPr id="8" name="Metin kutusu 7">
            <a:extLst>
              <a:ext uri="{FF2B5EF4-FFF2-40B4-BE49-F238E27FC236}">
                <a16:creationId xmlns:a16="http://schemas.microsoft.com/office/drawing/2014/main" id="{9A09AB69-5EBF-1528-2B31-1334AA232D1C}"/>
              </a:ext>
            </a:extLst>
          </p:cNvPr>
          <p:cNvSpPr txBox="1"/>
          <p:nvPr/>
        </p:nvSpPr>
        <p:spPr>
          <a:xfrm>
            <a:off x="7295103" y="1498534"/>
            <a:ext cx="4623359" cy="4770537"/>
          </a:xfrm>
          <a:prstGeom prst="rect">
            <a:avLst/>
          </a:prstGeom>
          <a:noFill/>
        </p:spPr>
        <p:txBody>
          <a:bodyPr wrap="square" rtlCol="0">
            <a:spAutoFit/>
          </a:bodyPr>
          <a:lstStyle/>
          <a:p>
            <a:pPr marL="342900" indent="-342900">
              <a:buFont typeface="Arial" panose="020B0604020202020204" pitchFamily="34" charset="0"/>
              <a:buChar char="•"/>
            </a:pPr>
            <a:r>
              <a:rPr lang="tr-TR" sz="2000" dirty="0"/>
              <a:t>Tesisimize uzak mesafelerde bulunan pompaların 7/24 akımları ve havuz seviyeleri takip edilmektedir.</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Yine bu sistemde alarm geldiğinde hızlı aksiyon alınarak, müdahale etme imkanı verir.</a:t>
            </a:r>
          </a:p>
          <a:p>
            <a:endParaRPr lang="tr-TR" sz="2000" dirty="0"/>
          </a:p>
          <a:p>
            <a:pPr marL="342900" indent="-342900">
              <a:buFont typeface="Arial" panose="020B0604020202020204" pitchFamily="34" charset="0"/>
              <a:buChar char="•"/>
            </a:pPr>
            <a:r>
              <a:rPr lang="tr-TR" sz="2000" dirty="0"/>
              <a:t>Liman sahamızın oldukça geniş olması, kablolama ile veri aktarımını zor ve kısıtlı hale getirmektedir. Bunun yerine sahadan </a:t>
            </a:r>
            <a:r>
              <a:rPr lang="tr-TR" sz="2000" dirty="0" err="1"/>
              <a:t>Router’larla</a:t>
            </a:r>
            <a:r>
              <a:rPr lang="tr-TR" sz="2000" dirty="0"/>
              <a:t> toplanan veriler GSM operatör alt yapısı kullanılarak takip edilmektedir.</a:t>
            </a:r>
          </a:p>
          <a:p>
            <a:pPr marL="342900" indent="-342900">
              <a:buFont typeface="Arial" panose="020B0604020202020204" pitchFamily="34" charset="0"/>
              <a:buChar char="•"/>
            </a:pPr>
            <a:endParaRPr lang="tr-TR" sz="2400" dirty="0"/>
          </a:p>
        </p:txBody>
      </p:sp>
      <p:pic>
        <p:nvPicPr>
          <p:cNvPr id="4" name="Resim 3" descr="takvim içeren bir resim&#10;&#10;Açıklama otomatik olarak oluşturuldu">
            <a:extLst>
              <a:ext uri="{FF2B5EF4-FFF2-40B4-BE49-F238E27FC236}">
                <a16:creationId xmlns:a16="http://schemas.microsoft.com/office/drawing/2014/main" id="{128B4AFF-BD65-5308-C5D4-586820F5AC57}"/>
              </a:ext>
            </a:extLst>
          </p:cNvPr>
          <p:cNvPicPr>
            <a:picLocks noChangeAspect="1"/>
          </p:cNvPicPr>
          <p:nvPr/>
        </p:nvPicPr>
        <p:blipFill rotWithShape="1">
          <a:blip r:embed="rId5"/>
          <a:srcRect t="5926" r="59330" b="29204"/>
          <a:stretch/>
        </p:blipFill>
        <p:spPr>
          <a:xfrm>
            <a:off x="1853366" y="1629255"/>
            <a:ext cx="5093555" cy="463981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118166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2" name="Metin kutusu 1">
            <a:extLst>
              <a:ext uri="{FF2B5EF4-FFF2-40B4-BE49-F238E27FC236}">
                <a16:creationId xmlns:a16="http://schemas.microsoft.com/office/drawing/2014/main" id="{232DDB2F-AB93-E26D-77DA-5AB0BA6FA457}"/>
              </a:ext>
            </a:extLst>
          </p:cNvPr>
          <p:cNvSpPr txBox="1"/>
          <p:nvPr/>
        </p:nvSpPr>
        <p:spPr>
          <a:xfrm>
            <a:off x="1853366" y="197159"/>
            <a:ext cx="8700334" cy="1015663"/>
          </a:xfrm>
          <a:prstGeom prst="rect">
            <a:avLst/>
          </a:prstGeom>
          <a:noFill/>
        </p:spPr>
        <p:txBody>
          <a:bodyPr wrap="square" rtlCol="0">
            <a:spAutoFit/>
          </a:bodyPr>
          <a:lstStyle/>
          <a:p>
            <a:r>
              <a:rPr lang="tr-TR" sz="3200" b="1" dirty="0"/>
              <a:t>Online İzleme Sistemleri </a:t>
            </a:r>
          </a:p>
          <a:p>
            <a:r>
              <a:rPr lang="tr-TR" sz="2800" dirty="0"/>
              <a:t>Altyapı Pompalarının Merkezi SCADA Sistemi ile Takibi</a:t>
            </a:r>
          </a:p>
        </p:txBody>
      </p:sp>
      <p:pic>
        <p:nvPicPr>
          <p:cNvPr id="4" name="Resim 3" descr="takvim içeren bir resim&#10;&#10;Açıklama otomatik olarak oluşturuldu">
            <a:extLst>
              <a:ext uri="{FF2B5EF4-FFF2-40B4-BE49-F238E27FC236}">
                <a16:creationId xmlns:a16="http://schemas.microsoft.com/office/drawing/2014/main" id="{9D63DC9F-7275-E16B-0002-81D332B8915B}"/>
              </a:ext>
            </a:extLst>
          </p:cNvPr>
          <p:cNvPicPr>
            <a:picLocks noChangeAspect="1"/>
          </p:cNvPicPr>
          <p:nvPr/>
        </p:nvPicPr>
        <p:blipFill>
          <a:blip r:embed="rId5"/>
          <a:stretch>
            <a:fillRect/>
          </a:stretch>
        </p:blipFill>
        <p:spPr>
          <a:xfrm>
            <a:off x="1516795" y="1401950"/>
            <a:ext cx="9036905" cy="51609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302173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2" name="Metin kutusu 1">
            <a:extLst>
              <a:ext uri="{FF2B5EF4-FFF2-40B4-BE49-F238E27FC236}">
                <a16:creationId xmlns:a16="http://schemas.microsoft.com/office/drawing/2014/main" id="{232DDB2F-AB93-E26D-77DA-5AB0BA6FA457}"/>
              </a:ext>
            </a:extLst>
          </p:cNvPr>
          <p:cNvSpPr txBox="1"/>
          <p:nvPr/>
        </p:nvSpPr>
        <p:spPr>
          <a:xfrm>
            <a:off x="1853366" y="233574"/>
            <a:ext cx="8700334" cy="1015663"/>
          </a:xfrm>
          <a:prstGeom prst="rect">
            <a:avLst/>
          </a:prstGeom>
          <a:noFill/>
        </p:spPr>
        <p:txBody>
          <a:bodyPr wrap="square" rtlCol="0">
            <a:spAutoFit/>
          </a:bodyPr>
          <a:lstStyle/>
          <a:p>
            <a:r>
              <a:rPr lang="tr-TR" sz="3200" b="1" dirty="0"/>
              <a:t>Online İzleme Sistemleri</a:t>
            </a:r>
          </a:p>
          <a:p>
            <a:r>
              <a:rPr lang="tr-TR" sz="2800" dirty="0"/>
              <a:t>Doğalgaz Basınç Düşürme İstasyonu</a:t>
            </a:r>
          </a:p>
        </p:txBody>
      </p:sp>
      <p:sp>
        <p:nvSpPr>
          <p:cNvPr id="8" name="Metin kutusu 7">
            <a:extLst>
              <a:ext uri="{FF2B5EF4-FFF2-40B4-BE49-F238E27FC236}">
                <a16:creationId xmlns:a16="http://schemas.microsoft.com/office/drawing/2014/main" id="{531D5BFA-A482-E968-4E03-040CFA99DACF}"/>
              </a:ext>
            </a:extLst>
          </p:cNvPr>
          <p:cNvSpPr txBox="1"/>
          <p:nvPr/>
        </p:nvSpPr>
        <p:spPr>
          <a:xfrm>
            <a:off x="6002481" y="1182418"/>
            <a:ext cx="6053678" cy="5478423"/>
          </a:xfrm>
          <a:prstGeom prst="rect">
            <a:avLst/>
          </a:prstGeom>
          <a:noFill/>
        </p:spPr>
        <p:txBody>
          <a:bodyPr wrap="square">
            <a:spAutoFit/>
          </a:bodyPr>
          <a:lstStyle/>
          <a:p>
            <a:pPr marL="285750" indent="-285750" algn="just">
              <a:spcAft>
                <a:spcPts val="1200"/>
              </a:spcAft>
              <a:buFont typeface="Arial" panose="020B0604020202020204" pitchFamily="34" charset="0"/>
              <a:buChar char="•"/>
            </a:pPr>
            <a:r>
              <a:rPr lang="tr-TR" sz="2000" dirty="0">
                <a:latin typeface="Calibri" panose="020F0502020204030204" pitchFamily="34" charset="0"/>
                <a:ea typeface="Calibri" panose="020F0502020204030204" pitchFamily="34" charset="0"/>
              </a:rPr>
              <a:t>Fabrika ana doğalgaz istasyonu kontrolleri </a:t>
            </a:r>
            <a:r>
              <a:rPr lang="tr-TR" sz="2000" dirty="0">
                <a:effectLst/>
                <a:latin typeface="Calibri" panose="020F0502020204030204" pitchFamily="34" charset="0"/>
                <a:ea typeface="Calibri" panose="020F0502020204030204" pitchFamily="34" charset="0"/>
              </a:rPr>
              <a:t>manuel olarak rutin şeklinde yapılmaktaydı. Ancak kontrol periyodu dışında kalan bir zamanda arıza olması durumunda sistem devreden çıkıp üretimin durmasına neden olabilirdi. </a:t>
            </a:r>
          </a:p>
          <a:p>
            <a:pPr marL="285750" indent="-285750" algn="just">
              <a:spcAft>
                <a:spcPts val="1200"/>
              </a:spcAft>
              <a:buFont typeface="Arial" panose="020B0604020202020204" pitchFamily="34" charset="0"/>
              <a:buChar char="•"/>
            </a:pPr>
            <a:r>
              <a:rPr lang="tr-TR" sz="2000" dirty="0">
                <a:effectLst/>
                <a:latin typeface="Calibri" panose="020F0502020204030204" pitchFamily="34" charset="0"/>
                <a:ea typeface="Calibri" panose="020F0502020204030204" pitchFamily="34" charset="0"/>
              </a:rPr>
              <a:t>Bu sebepten dolayı istasyonumuza uzaktan izleme sistemi kurduk. Sistemden 7/24 kontrol ekranında basınç değerleri, regülatör durumları, filtre kirlilik oranları sürekli olarak izlenmektedir. </a:t>
            </a:r>
          </a:p>
          <a:p>
            <a:pPr marL="285750" indent="-285750" algn="just">
              <a:spcAft>
                <a:spcPts val="1200"/>
              </a:spcAft>
              <a:buFont typeface="Arial" panose="020B0604020202020204" pitchFamily="34" charset="0"/>
              <a:buChar char="•"/>
            </a:pPr>
            <a:r>
              <a:rPr lang="tr-TR" sz="2000" dirty="0">
                <a:effectLst/>
                <a:latin typeface="Calibri" panose="020F0502020204030204" pitchFamily="34" charset="0"/>
                <a:ea typeface="Calibri" panose="020F0502020204030204" pitchFamily="34" charset="0"/>
              </a:rPr>
              <a:t>Ayrıca set edilen basınç değerleri dışına çıkılması ve/veya regülatör çalışmama durumlarında sistem SCADA ekranında alarm vererek personeli uyarmaktır. Böylelikle arızaya ivedilikle müdahale edilip sistemin sürekliliği sağlanmaktadır.</a:t>
            </a:r>
          </a:p>
          <a:p>
            <a:pPr marL="285750" indent="-285750" algn="just">
              <a:spcAft>
                <a:spcPts val="1200"/>
              </a:spcAft>
              <a:buFont typeface="Arial" panose="020B0604020202020204" pitchFamily="34" charset="0"/>
              <a:buChar char="•"/>
            </a:pPr>
            <a:r>
              <a:rPr lang="tr-TR" sz="2000" dirty="0">
                <a:latin typeface="Calibri" panose="020F0502020204030204" pitchFamily="34" charset="0"/>
                <a:ea typeface="Calibri" panose="020F0502020204030204" pitchFamily="34" charset="0"/>
              </a:rPr>
              <a:t>Doğalgaz istasyonundan gelen veriler fiber altyapı ile iletilmektedir.</a:t>
            </a:r>
            <a:endParaRPr lang="tr-TR" sz="2000" dirty="0">
              <a:effectLst/>
              <a:latin typeface="Calibri" panose="020F0502020204030204" pitchFamily="34" charset="0"/>
              <a:ea typeface="Calibri" panose="020F0502020204030204" pitchFamily="34" charset="0"/>
            </a:endParaRPr>
          </a:p>
        </p:txBody>
      </p:sp>
      <p:pic>
        <p:nvPicPr>
          <p:cNvPr id="3" name="Resim 2">
            <a:extLst>
              <a:ext uri="{FF2B5EF4-FFF2-40B4-BE49-F238E27FC236}">
                <a16:creationId xmlns:a16="http://schemas.microsoft.com/office/drawing/2014/main" id="{AE68565E-5E99-E8F2-5CF3-603B0571973B}"/>
              </a:ext>
            </a:extLst>
          </p:cNvPr>
          <p:cNvPicPr>
            <a:picLocks noChangeAspect="1"/>
          </p:cNvPicPr>
          <p:nvPr/>
        </p:nvPicPr>
        <p:blipFill rotWithShape="1">
          <a:blip r:embed="rId5"/>
          <a:srcRect l="25854" t="25545" r="13098" b="41280"/>
          <a:stretch/>
        </p:blipFill>
        <p:spPr>
          <a:xfrm>
            <a:off x="273538" y="2455885"/>
            <a:ext cx="5591246" cy="230516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538267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2" name="Metin kutusu 1">
            <a:extLst>
              <a:ext uri="{FF2B5EF4-FFF2-40B4-BE49-F238E27FC236}">
                <a16:creationId xmlns:a16="http://schemas.microsoft.com/office/drawing/2014/main" id="{232DDB2F-AB93-E26D-77DA-5AB0BA6FA457}"/>
              </a:ext>
            </a:extLst>
          </p:cNvPr>
          <p:cNvSpPr txBox="1"/>
          <p:nvPr/>
        </p:nvSpPr>
        <p:spPr>
          <a:xfrm>
            <a:off x="1745833" y="224811"/>
            <a:ext cx="8700334" cy="1015663"/>
          </a:xfrm>
          <a:prstGeom prst="rect">
            <a:avLst/>
          </a:prstGeom>
          <a:noFill/>
        </p:spPr>
        <p:txBody>
          <a:bodyPr wrap="square" rtlCol="0">
            <a:spAutoFit/>
          </a:bodyPr>
          <a:lstStyle/>
          <a:p>
            <a:r>
              <a:rPr lang="tr-TR" sz="3200" b="1" dirty="0"/>
              <a:t>Online İzleme Sistemleri</a:t>
            </a:r>
          </a:p>
          <a:p>
            <a:r>
              <a:rPr lang="tr-TR" sz="2800" dirty="0"/>
              <a:t>Doğalgaz Basınç Düşürme İstasyonu</a:t>
            </a:r>
          </a:p>
        </p:txBody>
      </p:sp>
      <p:grpSp>
        <p:nvGrpSpPr>
          <p:cNvPr id="4" name="Grup 3">
            <a:extLst>
              <a:ext uri="{FF2B5EF4-FFF2-40B4-BE49-F238E27FC236}">
                <a16:creationId xmlns:a16="http://schemas.microsoft.com/office/drawing/2014/main" id="{0CBF9D49-983D-B895-A6F3-2901DE7D7300}"/>
              </a:ext>
            </a:extLst>
          </p:cNvPr>
          <p:cNvGrpSpPr/>
          <p:nvPr/>
        </p:nvGrpSpPr>
        <p:grpSpPr>
          <a:xfrm>
            <a:off x="1618467" y="5698461"/>
            <a:ext cx="6734958" cy="1085861"/>
            <a:chOff x="1618467" y="5524500"/>
            <a:chExt cx="6734958" cy="1085861"/>
          </a:xfrm>
        </p:grpSpPr>
        <p:pic>
          <p:nvPicPr>
            <p:cNvPr id="12" name="Resim 11">
              <a:extLst>
                <a:ext uri="{FF2B5EF4-FFF2-40B4-BE49-F238E27FC236}">
                  <a16:creationId xmlns:a16="http://schemas.microsoft.com/office/drawing/2014/main" id="{80BDC7B8-9FAF-0171-1FE9-A3BABCD2EB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18467" y="6110446"/>
              <a:ext cx="5230821" cy="499915"/>
            </a:xfrm>
            <a:prstGeom prst="rect">
              <a:avLst/>
            </a:prstGeom>
          </p:spPr>
        </p:pic>
        <p:cxnSp>
          <p:nvCxnSpPr>
            <p:cNvPr id="16" name="Düz Ok Bağlayıcısı 15">
              <a:extLst>
                <a:ext uri="{FF2B5EF4-FFF2-40B4-BE49-F238E27FC236}">
                  <a16:creationId xmlns:a16="http://schemas.microsoft.com/office/drawing/2014/main" id="{7669EDBE-45DE-625D-1F81-368BC6C4D76D}"/>
                </a:ext>
              </a:extLst>
            </p:cNvPr>
            <p:cNvCxnSpPr>
              <a:cxnSpLocks/>
            </p:cNvCxnSpPr>
            <p:nvPr/>
          </p:nvCxnSpPr>
          <p:spPr>
            <a:xfrm flipV="1">
              <a:off x="6782613" y="5524500"/>
              <a:ext cx="1570812" cy="8125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up 7">
            <a:extLst>
              <a:ext uri="{FF2B5EF4-FFF2-40B4-BE49-F238E27FC236}">
                <a16:creationId xmlns:a16="http://schemas.microsoft.com/office/drawing/2014/main" id="{189F23F1-AD24-CC7D-6FA0-D915760C0FBC}"/>
              </a:ext>
            </a:extLst>
          </p:cNvPr>
          <p:cNvGrpSpPr/>
          <p:nvPr/>
        </p:nvGrpSpPr>
        <p:grpSpPr>
          <a:xfrm>
            <a:off x="1618467" y="1395891"/>
            <a:ext cx="8955066" cy="4769688"/>
            <a:chOff x="1618467" y="1240474"/>
            <a:chExt cx="8955066" cy="4769688"/>
          </a:xfrm>
          <a:effectLst>
            <a:outerShdw blurRad="63500" sx="102000" sy="102000" algn="ctr" rotWithShape="0">
              <a:prstClr val="black">
                <a:alpha val="40000"/>
              </a:prstClr>
            </a:outerShdw>
          </a:effectLst>
        </p:grpSpPr>
        <p:pic>
          <p:nvPicPr>
            <p:cNvPr id="10" name="Resim 9">
              <a:extLst>
                <a:ext uri="{FF2B5EF4-FFF2-40B4-BE49-F238E27FC236}">
                  <a16:creationId xmlns:a16="http://schemas.microsoft.com/office/drawing/2014/main" id="{5BB18C8A-8895-285B-40AE-5FAB9C7ED7CD}"/>
                </a:ext>
              </a:extLst>
            </p:cNvPr>
            <p:cNvPicPr>
              <a:picLocks noChangeAspect="1"/>
            </p:cNvPicPr>
            <p:nvPr/>
          </p:nvPicPr>
          <p:blipFill rotWithShape="1">
            <a:blip r:embed="rId6"/>
            <a:srcRect t="27184"/>
            <a:stretch/>
          </p:blipFill>
          <p:spPr>
            <a:xfrm>
              <a:off x="1618467" y="1240474"/>
              <a:ext cx="8955066" cy="4769688"/>
            </a:xfrm>
            <a:prstGeom prst="rect">
              <a:avLst/>
            </a:prstGeom>
          </p:spPr>
        </p:pic>
        <p:sp>
          <p:nvSpPr>
            <p:cNvPr id="11" name="Oval 10">
              <a:extLst>
                <a:ext uri="{FF2B5EF4-FFF2-40B4-BE49-F238E27FC236}">
                  <a16:creationId xmlns:a16="http://schemas.microsoft.com/office/drawing/2014/main" id="{8A46EAF1-8004-8412-2136-CF9943AF5B88}"/>
                </a:ext>
              </a:extLst>
            </p:cNvPr>
            <p:cNvSpPr/>
            <p:nvPr/>
          </p:nvSpPr>
          <p:spPr>
            <a:xfrm>
              <a:off x="8353425" y="4960368"/>
              <a:ext cx="685800" cy="685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7739530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596513" y="3044280"/>
            <a:ext cx="8998975" cy="769441"/>
          </a:xfrm>
          <a:prstGeom prst="rect">
            <a:avLst/>
          </a:prstGeom>
          <a:noFill/>
        </p:spPr>
        <p:txBody>
          <a:bodyPr wrap="square" rtlCol="0">
            <a:spAutoFit/>
          </a:bodyPr>
          <a:lstStyle/>
          <a:p>
            <a:pPr algn="ctr"/>
            <a:r>
              <a:rPr lang="tr-TR" sz="4400" b="1" i="1" dirty="0"/>
              <a:t>Bakım Performansı Takibi</a:t>
            </a:r>
            <a:endParaRPr lang="tr-TR" sz="2800" i="1" dirty="0"/>
          </a:p>
        </p:txBody>
      </p:sp>
    </p:spTree>
    <p:extLst>
      <p:ext uri="{BB962C8B-B14F-4D97-AF65-F5344CB8AC3E}">
        <p14:creationId xmlns:p14="http://schemas.microsoft.com/office/powerpoint/2010/main" val="1976572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a:extLst>
              <a:ext uri="{FF2B5EF4-FFF2-40B4-BE49-F238E27FC236}">
                <a16:creationId xmlns:a16="http://schemas.microsoft.com/office/drawing/2014/main" id="{AF31EA60-C9A9-E674-C3A6-2353F5DA3F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95850" y="2748336"/>
            <a:ext cx="5880072" cy="3004670"/>
          </a:xfrm>
          <a:prstGeom prst="rect">
            <a:avLst/>
          </a:prstGeom>
          <a:effectLst>
            <a:outerShdw blurRad="63500" sx="102000" sy="102000" algn="ctr" rotWithShape="0">
              <a:prstClr val="black">
                <a:alpha val="40000"/>
              </a:prstClr>
            </a:outerShdw>
          </a:effectLst>
        </p:spPr>
      </p:pic>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752599" y="350178"/>
            <a:ext cx="8998975" cy="584775"/>
          </a:xfrm>
          <a:prstGeom prst="rect">
            <a:avLst/>
          </a:prstGeom>
          <a:noFill/>
        </p:spPr>
        <p:txBody>
          <a:bodyPr wrap="square" rtlCol="0">
            <a:spAutoFit/>
          </a:bodyPr>
          <a:lstStyle/>
          <a:p>
            <a:r>
              <a:rPr lang="tr-TR" sz="3200" b="1" dirty="0"/>
              <a:t>Bilgisayar Destekli Bakım Yönetim Sistemi - CMMS</a:t>
            </a:r>
            <a:endParaRPr lang="tr-TR" dirty="0"/>
          </a:p>
        </p:txBody>
      </p:sp>
      <p:sp>
        <p:nvSpPr>
          <p:cNvPr id="2" name="Metin kutusu 1">
            <a:extLst>
              <a:ext uri="{FF2B5EF4-FFF2-40B4-BE49-F238E27FC236}">
                <a16:creationId xmlns:a16="http://schemas.microsoft.com/office/drawing/2014/main" id="{AAB96070-F7FF-E5B9-749E-7D266526EF11}"/>
              </a:ext>
            </a:extLst>
          </p:cNvPr>
          <p:cNvSpPr txBox="1"/>
          <p:nvPr/>
        </p:nvSpPr>
        <p:spPr>
          <a:xfrm>
            <a:off x="324337" y="1442486"/>
            <a:ext cx="4408650" cy="5078313"/>
          </a:xfrm>
          <a:prstGeom prst="rect">
            <a:avLst/>
          </a:prstGeom>
          <a:noFill/>
        </p:spPr>
        <p:txBody>
          <a:bodyPr wrap="square" rtlCol="0">
            <a:spAutoFit/>
          </a:bodyPr>
          <a:lstStyle/>
          <a:p>
            <a:pPr marL="342900" indent="-342900">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Çolakoğlu Metalurji olarak Bilgisayar Destekli Bakım Yönetim Sistemi olarak BEAM kullanmaktayız.</a:t>
            </a:r>
          </a:p>
          <a:p>
            <a:pPr marL="342900" indent="-342900">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Bakım faaliyetleri varlık bazında sistem üzerinde kaydedilir. </a:t>
            </a:r>
          </a:p>
          <a:p>
            <a:pPr marL="342900" indent="-342900">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Sistem üzerinde geçmişe dönük arama ve analiz yapma fırsatını bakımcılara sunmuştur.</a:t>
            </a:r>
          </a:p>
          <a:p>
            <a:pPr marL="457200" indent="-514350">
              <a:spcAft>
                <a:spcPts val="2400"/>
              </a:spcAft>
              <a:buFont typeface="Arial" panose="020B0604020202020204" pitchFamily="34" charset="0"/>
              <a:buChar char="•"/>
            </a:pPr>
            <a:endParaRPr lang="tr-TR" sz="2400" b="1" dirty="0">
              <a:ea typeface="Tahoma" panose="020B0604030504040204" pitchFamily="34" charset="0"/>
              <a:cs typeface="Tahoma" panose="020B0604030504040204" pitchFamily="34" charset="0"/>
            </a:endParaRPr>
          </a:p>
        </p:txBody>
      </p:sp>
      <p:pic>
        <p:nvPicPr>
          <p:cNvPr id="4" name="Resim 3">
            <a:extLst>
              <a:ext uri="{FF2B5EF4-FFF2-40B4-BE49-F238E27FC236}">
                <a16:creationId xmlns:a16="http://schemas.microsoft.com/office/drawing/2014/main" id="{8A1C93F0-E9E5-ABE2-9387-6898ED1DD43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44687" y="1791986"/>
            <a:ext cx="4873775" cy="3267075"/>
          </a:xfrm>
          <a:prstGeom prst="rect">
            <a:avLst/>
          </a:prstGeom>
          <a:effectLst>
            <a:outerShdw blurRad="63500" sx="102000" sy="102000" algn="ctr" rotWithShape="0">
              <a:prstClr val="black">
                <a:alpha val="40000"/>
              </a:prstClr>
            </a:outerShdw>
          </a:effectLst>
        </p:spPr>
      </p:pic>
      <p:pic>
        <p:nvPicPr>
          <p:cNvPr id="10" name="Resim 9">
            <a:extLst>
              <a:ext uri="{FF2B5EF4-FFF2-40B4-BE49-F238E27FC236}">
                <a16:creationId xmlns:a16="http://schemas.microsoft.com/office/drawing/2014/main" id="{5088F526-4FFA-3D53-5E3E-3DF920051C4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895850" y="1791986"/>
            <a:ext cx="1853366" cy="63909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099029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836258" y="249350"/>
            <a:ext cx="6803924" cy="954107"/>
          </a:xfrm>
          <a:prstGeom prst="rect">
            <a:avLst/>
          </a:prstGeom>
          <a:noFill/>
        </p:spPr>
        <p:txBody>
          <a:bodyPr wrap="square" rtlCol="0">
            <a:spAutoFit/>
          </a:bodyPr>
          <a:lstStyle/>
          <a:p>
            <a:r>
              <a:rPr lang="tr-TR" sz="2800" b="1" dirty="0"/>
              <a:t>KPI (</a:t>
            </a:r>
            <a:r>
              <a:rPr lang="tr-TR" sz="2800" b="1" dirty="0" err="1"/>
              <a:t>Key</a:t>
            </a:r>
            <a:r>
              <a:rPr lang="tr-TR" sz="2800" b="1" dirty="0"/>
              <a:t> </a:t>
            </a:r>
            <a:r>
              <a:rPr lang="tr-TR" sz="2800" b="1" dirty="0" err="1"/>
              <a:t>Performance</a:t>
            </a:r>
            <a:r>
              <a:rPr lang="tr-TR" sz="2800" b="1" dirty="0"/>
              <a:t> </a:t>
            </a:r>
            <a:r>
              <a:rPr lang="tr-TR" sz="2800" b="1" dirty="0" err="1"/>
              <a:t>Indicator</a:t>
            </a:r>
            <a:r>
              <a:rPr lang="tr-TR" sz="2800" b="1" dirty="0"/>
              <a:t>)</a:t>
            </a:r>
          </a:p>
          <a:p>
            <a:r>
              <a:rPr lang="tr-TR" sz="2800" dirty="0"/>
              <a:t>Sıfır Arıza Performansı</a:t>
            </a:r>
          </a:p>
        </p:txBody>
      </p:sp>
      <p:sp>
        <p:nvSpPr>
          <p:cNvPr id="18" name="Metin kutusu 17">
            <a:extLst>
              <a:ext uri="{FF2B5EF4-FFF2-40B4-BE49-F238E27FC236}">
                <a16:creationId xmlns:a16="http://schemas.microsoft.com/office/drawing/2014/main" id="{E7EB67BC-D81A-21C8-6865-48971705D25D}"/>
              </a:ext>
            </a:extLst>
          </p:cNvPr>
          <p:cNvSpPr txBox="1"/>
          <p:nvPr/>
        </p:nvSpPr>
        <p:spPr>
          <a:xfrm>
            <a:off x="6822830" y="1288578"/>
            <a:ext cx="5303501" cy="1200329"/>
          </a:xfrm>
          <a:prstGeom prst="rect">
            <a:avLst/>
          </a:prstGeom>
          <a:noFill/>
        </p:spPr>
        <p:txBody>
          <a:bodyPr wrap="square" rtlCol="0">
            <a:spAutoFit/>
          </a:bodyPr>
          <a:lstStyle/>
          <a:p>
            <a:pPr marL="301625" indent="-358775">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Sıfır arıza hedefine ulaşmak için arıza kök neden analizi (AKNA) yöntemi kullanılır.</a:t>
            </a:r>
          </a:p>
        </p:txBody>
      </p:sp>
      <p:pic>
        <p:nvPicPr>
          <p:cNvPr id="3" name="Resim 2">
            <a:extLst>
              <a:ext uri="{FF2B5EF4-FFF2-40B4-BE49-F238E27FC236}">
                <a16:creationId xmlns:a16="http://schemas.microsoft.com/office/drawing/2014/main" id="{0280DB92-FD5C-F677-E28E-9A4193135343}"/>
              </a:ext>
            </a:extLst>
          </p:cNvPr>
          <p:cNvPicPr>
            <a:picLocks noChangeAspect="1"/>
          </p:cNvPicPr>
          <p:nvPr/>
        </p:nvPicPr>
        <p:blipFill rotWithShape="1">
          <a:blip r:embed="rId5"/>
          <a:srcRect r="67565"/>
          <a:stretch/>
        </p:blipFill>
        <p:spPr>
          <a:xfrm>
            <a:off x="200026" y="1324047"/>
            <a:ext cx="6528621" cy="2792362"/>
          </a:xfrm>
          <a:prstGeom prst="rect">
            <a:avLst/>
          </a:prstGeom>
          <a:effectLst>
            <a:outerShdw blurRad="63500" sx="102000" sy="102000" algn="ctr" rotWithShape="0">
              <a:prstClr val="black">
                <a:alpha val="40000"/>
              </a:prstClr>
            </a:outerShdw>
          </a:effectLst>
        </p:spPr>
      </p:pic>
      <p:pic>
        <p:nvPicPr>
          <p:cNvPr id="9" name="Resim 8">
            <a:extLst>
              <a:ext uri="{FF2B5EF4-FFF2-40B4-BE49-F238E27FC236}">
                <a16:creationId xmlns:a16="http://schemas.microsoft.com/office/drawing/2014/main" id="{905ED451-6D18-1D75-6230-FAA859EFE1D3}"/>
              </a:ext>
            </a:extLst>
          </p:cNvPr>
          <p:cNvPicPr>
            <a:picLocks noChangeAspect="1"/>
          </p:cNvPicPr>
          <p:nvPr/>
        </p:nvPicPr>
        <p:blipFill rotWithShape="1">
          <a:blip r:embed="rId5"/>
          <a:srcRect l="32933" r="34632"/>
          <a:stretch/>
        </p:blipFill>
        <p:spPr>
          <a:xfrm>
            <a:off x="1269459" y="2560870"/>
            <a:ext cx="6528621" cy="2792362"/>
          </a:xfrm>
          <a:prstGeom prst="rect">
            <a:avLst/>
          </a:prstGeom>
          <a:effectLst>
            <a:outerShdw blurRad="63500" sx="102000" sy="102000" algn="ctr" rotWithShape="0">
              <a:prstClr val="black">
                <a:alpha val="40000"/>
              </a:prstClr>
            </a:outerShdw>
          </a:effectLst>
        </p:spPr>
      </p:pic>
      <p:pic>
        <p:nvPicPr>
          <p:cNvPr id="10" name="Resim 9">
            <a:extLst>
              <a:ext uri="{FF2B5EF4-FFF2-40B4-BE49-F238E27FC236}">
                <a16:creationId xmlns:a16="http://schemas.microsoft.com/office/drawing/2014/main" id="{19FEBC08-17A7-463F-4C84-118356503FD3}"/>
              </a:ext>
            </a:extLst>
          </p:cNvPr>
          <p:cNvPicPr>
            <a:picLocks noChangeAspect="1"/>
          </p:cNvPicPr>
          <p:nvPr/>
        </p:nvPicPr>
        <p:blipFill rotWithShape="1">
          <a:blip r:embed="rId5"/>
          <a:srcRect l="66073" r="124"/>
          <a:stretch/>
        </p:blipFill>
        <p:spPr>
          <a:xfrm>
            <a:off x="2338892" y="3797693"/>
            <a:ext cx="6803924" cy="2792362"/>
          </a:xfrm>
          <a:prstGeom prst="rect">
            <a:avLst/>
          </a:prstGeom>
          <a:effectLst>
            <a:outerShdw blurRad="63500" sx="102000" sy="102000" algn="ctr" rotWithShape="0">
              <a:prstClr val="black">
                <a:alpha val="40000"/>
              </a:prstClr>
            </a:outerShdw>
          </a:effectLst>
        </p:spPr>
      </p:pic>
      <p:sp>
        <p:nvSpPr>
          <p:cNvPr id="12" name="Metin kutusu 11">
            <a:extLst>
              <a:ext uri="{FF2B5EF4-FFF2-40B4-BE49-F238E27FC236}">
                <a16:creationId xmlns:a16="http://schemas.microsoft.com/office/drawing/2014/main" id="{2CE5E96F-8C6C-2BD5-DE12-2748E25895AC}"/>
              </a:ext>
            </a:extLst>
          </p:cNvPr>
          <p:cNvSpPr txBox="1"/>
          <p:nvPr/>
        </p:nvSpPr>
        <p:spPr>
          <a:xfrm>
            <a:off x="7938198" y="2512243"/>
            <a:ext cx="4387152" cy="1200329"/>
          </a:xfrm>
          <a:prstGeom prst="rect">
            <a:avLst/>
          </a:prstGeom>
          <a:noFill/>
        </p:spPr>
        <p:txBody>
          <a:bodyPr wrap="square" rtlCol="0">
            <a:spAutoFit/>
          </a:bodyPr>
          <a:lstStyle/>
          <a:p>
            <a:pPr marL="261938" indent="-319088">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Tekrar sayısı ve arıza giderme süresi eşik değerlerini aşan her arıza için AKNA yapılır.</a:t>
            </a:r>
          </a:p>
        </p:txBody>
      </p:sp>
      <p:sp>
        <p:nvSpPr>
          <p:cNvPr id="15" name="Metin kutusu 14">
            <a:extLst>
              <a:ext uri="{FF2B5EF4-FFF2-40B4-BE49-F238E27FC236}">
                <a16:creationId xmlns:a16="http://schemas.microsoft.com/office/drawing/2014/main" id="{265723D4-D428-0B98-4266-187AB2076FBF}"/>
              </a:ext>
            </a:extLst>
          </p:cNvPr>
          <p:cNvSpPr txBox="1"/>
          <p:nvPr/>
        </p:nvSpPr>
        <p:spPr>
          <a:xfrm>
            <a:off x="9274629" y="3880969"/>
            <a:ext cx="2851703" cy="1569660"/>
          </a:xfrm>
          <a:prstGeom prst="rect">
            <a:avLst/>
          </a:prstGeom>
          <a:noFill/>
        </p:spPr>
        <p:txBody>
          <a:bodyPr wrap="square" rtlCol="0">
            <a:spAutoFit/>
          </a:bodyPr>
          <a:lstStyle/>
          <a:p>
            <a:pPr marL="212725" indent="-269875">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Bu sayede benzer arızaların oluşmasının önüne geçilir.</a:t>
            </a:r>
          </a:p>
        </p:txBody>
      </p:sp>
    </p:spTree>
    <p:extLst>
      <p:ext uri="{BB962C8B-B14F-4D97-AF65-F5344CB8AC3E}">
        <p14:creationId xmlns:p14="http://schemas.microsoft.com/office/powerpoint/2010/main" val="20715650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966861" y="351722"/>
            <a:ext cx="7521678" cy="584775"/>
          </a:xfrm>
          <a:prstGeom prst="rect">
            <a:avLst/>
          </a:prstGeom>
          <a:noFill/>
        </p:spPr>
        <p:txBody>
          <a:bodyPr wrap="square" rtlCol="0">
            <a:spAutoFit/>
          </a:bodyPr>
          <a:lstStyle/>
          <a:p>
            <a:r>
              <a:rPr lang="tr-TR" sz="3200" b="1" dirty="0"/>
              <a:t>AKNA ( Arıza Kök Neden Analizi)</a:t>
            </a:r>
          </a:p>
        </p:txBody>
      </p:sp>
      <p:pic>
        <p:nvPicPr>
          <p:cNvPr id="4" name="Resim 3">
            <a:extLst>
              <a:ext uri="{FF2B5EF4-FFF2-40B4-BE49-F238E27FC236}">
                <a16:creationId xmlns:a16="http://schemas.microsoft.com/office/drawing/2014/main" id="{1B74BFF3-4C25-93EA-1213-D89B9A990E2C}"/>
              </a:ext>
            </a:extLst>
          </p:cNvPr>
          <p:cNvPicPr>
            <a:picLocks noChangeAspect="1"/>
          </p:cNvPicPr>
          <p:nvPr/>
        </p:nvPicPr>
        <p:blipFill>
          <a:blip r:embed="rId5"/>
          <a:stretch>
            <a:fillRect/>
          </a:stretch>
        </p:blipFill>
        <p:spPr>
          <a:xfrm>
            <a:off x="1392381" y="1177664"/>
            <a:ext cx="9220200" cy="53286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047229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966861" y="351722"/>
            <a:ext cx="7521678" cy="584775"/>
          </a:xfrm>
          <a:prstGeom prst="rect">
            <a:avLst/>
          </a:prstGeom>
          <a:noFill/>
        </p:spPr>
        <p:txBody>
          <a:bodyPr wrap="square" rtlCol="0">
            <a:spAutoFit/>
          </a:bodyPr>
          <a:lstStyle/>
          <a:p>
            <a:r>
              <a:rPr lang="tr-TR" sz="3200" b="1" dirty="0"/>
              <a:t>AKNA ( Arıza Kök Neden Analizi)</a:t>
            </a:r>
          </a:p>
        </p:txBody>
      </p:sp>
      <p:pic>
        <p:nvPicPr>
          <p:cNvPr id="10" name="Resim 9">
            <a:extLst>
              <a:ext uri="{FF2B5EF4-FFF2-40B4-BE49-F238E27FC236}">
                <a16:creationId xmlns:a16="http://schemas.microsoft.com/office/drawing/2014/main" id="{50719B4B-7233-DC67-5825-F5650AD654D2}"/>
              </a:ext>
            </a:extLst>
          </p:cNvPr>
          <p:cNvPicPr>
            <a:picLocks noChangeAspect="1"/>
          </p:cNvPicPr>
          <p:nvPr/>
        </p:nvPicPr>
        <p:blipFill>
          <a:blip r:embed="rId5"/>
          <a:stretch>
            <a:fillRect/>
          </a:stretch>
        </p:blipFill>
        <p:spPr>
          <a:xfrm>
            <a:off x="1368221" y="1181101"/>
            <a:ext cx="9268520" cy="53103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009929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8" name="Metin kutusu 17">
            <a:extLst>
              <a:ext uri="{FF2B5EF4-FFF2-40B4-BE49-F238E27FC236}">
                <a16:creationId xmlns:a16="http://schemas.microsoft.com/office/drawing/2014/main" id="{E7EB67BC-D81A-21C8-6865-48971705D25D}"/>
              </a:ext>
            </a:extLst>
          </p:cNvPr>
          <p:cNvSpPr txBox="1"/>
          <p:nvPr/>
        </p:nvSpPr>
        <p:spPr>
          <a:xfrm>
            <a:off x="7856410" y="1577232"/>
            <a:ext cx="4062051" cy="1200329"/>
          </a:xfrm>
          <a:prstGeom prst="rect">
            <a:avLst/>
          </a:prstGeom>
          <a:noFill/>
        </p:spPr>
        <p:txBody>
          <a:bodyPr wrap="square" rtlCol="0">
            <a:spAutoFit/>
          </a:bodyPr>
          <a:lstStyle/>
          <a:p>
            <a:pPr marL="269875" indent="-241300">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Personellerimizin yetkinliğini geliştirmek öncelikli hedeflerimizdendir.</a:t>
            </a:r>
          </a:p>
        </p:txBody>
      </p:sp>
      <p:sp>
        <p:nvSpPr>
          <p:cNvPr id="16" name="Metin kutusu 15">
            <a:extLst>
              <a:ext uri="{FF2B5EF4-FFF2-40B4-BE49-F238E27FC236}">
                <a16:creationId xmlns:a16="http://schemas.microsoft.com/office/drawing/2014/main" id="{E9363C7D-2CBA-D1B7-CF29-1F5F835D47AF}"/>
              </a:ext>
            </a:extLst>
          </p:cNvPr>
          <p:cNvSpPr txBox="1"/>
          <p:nvPr/>
        </p:nvSpPr>
        <p:spPr>
          <a:xfrm>
            <a:off x="1836258" y="249350"/>
            <a:ext cx="6803924" cy="1015663"/>
          </a:xfrm>
          <a:prstGeom prst="rect">
            <a:avLst/>
          </a:prstGeom>
          <a:noFill/>
        </p:spPr>
        <p:txBody>
          <a:bodyPr wrap="square" rtlCol="0">
            <a:spAutoFit/>
          </a:bodyPr>
          <a:lstStyle/>
          <a:p>
            <a:r>
              <a:rPr lang="tr-TR" sz="3200" b="1" dirty="0"/>
              <a:t>KPI (</a:t>
            </a:r>
            <a:r>
              <a:rPr lang="tr-TR" sz="3200" b="1" dirty="0" err="1"/>
              <a:t>Key</a:t>
            </a:r>
            <a:r>
              <a:rPr lang="tr-TR" sz="3200" b="1" dirty="0"/>
              <a:t> </a:t>
            </a:r>
            <a:r>
              <a:rPr lang="tr-TR" sz="3200" b="1" dirty="0" err="1"/>
              <a:t>Performance</a:t>
            </a:r>
            <a:r>
              <a:rPr lang="tr-TR" sz="3200" b="1" dirty="0"/>
              <a:t> </a:t>
            </a:r>
            <a:r>
              <a:rPr lang="tr-TR" sz="3200" b="1" dirty="0" err="1"/>
              <a:t>Indicator</a:t>
            </a:r>
            <a:r>
              <a:rPr lang="tr-TR" sz="3200" b="1" dirty="0"/>
              <a:t>)</a:t>
            </a:r>
          </a:p>
          <a:p>
            <a:r>
              <a:rPr lang="tr-TR" sz="2800" dirty="0"/>
              <a:t>Yetkinlik Geliştirme Performansı</a:t>
            </a:r>
          </a:p>
        </p:txBody>
      </p:sp>
      <p:pic>
        <p:nvPicPr>
          <p:cNvPr id="8" name="Resim 7">
            <a:extLst>
              <a:ext uri="{FF2B5EF4-FFF2-40B4-BE49-F238E27FC236}">
                <a16:creationId xmlns:a16="http://schemas.microsoft.com/office/drawing/2014/main" id="{66FE140F-72B0-723B-63D2-4706332F72AE}"/>
              </a:ext>
            </a:extLst>
          </p:cNvPr>
          <p:cNvPicPr>
            <a:picLocks noChangeAspect="1"/>
          </p:cNvPicPr>
          <p:nvPr/>
        </p:nvPicPr>
        <p:blipFill rotWithShape="1">
          <a:blip r:embed="rId5"/>
          <a:srcRect l="2642" r="65582"/>
          <a:stretch/>
        </p:blipFill>
        <p:spPr>
          <a:xfrm>
            <a:off x="399520" y="1324874"/>
            <a:ext cx="6474881" cy="2703031"/>
          </a:xfrm>
          <a:prstGeom prst="rect">
            <a:avLst/>
          </a:prstGeom>
          <a:effectLst>
            <a:outerShdw blurRad="63500" sx="102000" sy="102000" algn="ctr" rotWithShape="0">
              <a:prstClr val="black">
                <a:alpha val="40000"/>
              </a:prstClr>
            </a:outerShdw>
          </a:effectLst>
        </p:spPr>
      </p:pic>
      <p:pic>
        <p:nvPicPr>
          <p:cNvPr id="9" name="Resim 8">
            <a:extLst>
              <a:ext uri="{FF2B5EF4-FFF2-40B4-BE49-F238E27FC236}">
                <a16:creationId xmlns:a16="http://schemas.microsoft.com/office/drawing/2014/main" id="{B4912B6C-EF4C-73E1-0B16-D54FF114D908}"/>
              </a:ext>
            </a:extLst>
          </p:cNvPr>
          <p:cNvPicPr>
            <a:picLocks noChangeAspect="1"/>
          </p:cNvPicPr>
          <p:nvPr/>
        </p:nvPicPr>
        <p:blipFill rotWithShape="1">
          <a:blip r:embed="rId5"/>
          <a:srcRect l="34912" r="33312"/>
          <a:stretch/>
        </p:blipFill>
        <p:spPr>
          <a:xfrm>
            <a:off x="1127557" y="2615247"/>
            <a:ext cx="6474881" cy="2703031"/>
          </a:xfrm>
          <a:prstGeom prst="rect">
            <a:avLst/>
          </a:prstGeom>
          <a:effectLst>
            <a:outerShdw blurRad="63500" sx="102000" sy="102000" algn="ctr" rotWithShape="0">
              <a:prstClr val="black">
                <a:alpha val="40000"/>
              </a:prstClr>
            </a:outerShdw>
          </a:effectLst>
        </p:spPr>
      </p:pic>
      <p:pic>
        <p:nvPicPr>
          <p:cNvPr id="10" name="Resim 9">
            <a:extLst>
              <a:ext uri="{FF2B5EF4-FFF2-40B4-BE49-F238E27FC236}">
                <a16:creationId xmlns:a16="http://schemas.microsoft.com/office/drawing/2014/main" id="{941B7C9C-899C-DEDC-95C8-4A7D99B1A922}"/>
              </a:ext>
            </a:extLst>
          </p:cNvPr>
          <p:cNvPicPr>
            <a:picLocks noChangeAspect="1"/>
          </p:cNvPicPr>
          <p:nvPr/>
        </p:nvPicPr>
        <p:blipFill rotWithShape="1">
          <a:blip r:embed="rId5"/>
          <a:srcRect l="66955" r="-62"/>
          <a:stretch/>
        </p:blipFill>
        <p:spPr>
          <a:xfrm>
            <a:off x="1855593" y="3905619"/>
            <a:ext cx="6745959" cy="2703031"/>
          </a:xfrm>
          <a:prstGeom prst="rect">
            <a:avLst/>
          </a:prstGeom>
          <a:effectLst>
            <a:outerShdw blurRad="63500" sx="102000" sy="102000" algn="ctr" rotWithShape="0">
              <a:prstClr val="black">
                <a:alpha val="40000"/>
              </a:prstClr>
            </a:outerShdw>
          </a:effectLst>
        </p:spPr>
      </p:pic>
      <p:sp>
        <p:nvSpPr>
          <p:cNvPr id="2" name="Metin kutusu 1">
            <a:extLst>
              <a:ext uri="{FF2B5EF4-FFF2-40B4-BE49-F238E27FC236}">
                <a16:creationId xmlns:a16="http://schemas.microsoft.com/office/drawing/2014/main" id="{4DAE3D51-4B1E-6D9A-3BA8-1907E35D6CEC}"/>
              </a:ext>
            </a:extLst>
          </p:cNvPr>
          <p:cNvSpPr txBox="1"/>
          <p:nvPr/>
        </p:nvSpPr>
        <p:spPr>
          <a:xfrm>
            <a:off x="8731623" y="3131248"/>
            <a:ext cx="3409950" cy="1569660"/>
          </a:xfrm>
          <a:prstGeom prst="rect">
            <a:avLst/>
          </a:prstGeom>
          <a:noFill/>
        </p:spPr>
        <p:txBody>
          <a:bodyPr wrap="square" rtlCol="0">
            <a:spAutoFit/>
          </a:bodyPr>
          <a:lstStyle/>
          <a:p>
            <a:pPr marL="228600" indent="-200025">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Bu hedefleri gerçekleştirmek için Tek Nokta Dersleri, iç ve dış eğitimler yapılır.</a:t>
            </a:r>
          </a:p>
        </p:txBody>
      </p:sp>
    </p:spTree>
    <p:extLst>
      <p:ext uri="{BB962C8B-B14F-4D97-AF65-F5344CB8AC3E}">
        <p14:creationId xmlns:p14="http://schemas.microsoft.com/office/powerpoint/2010/main" val="31449297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981199" y="351722"/>
            <a:ext cx="8770375" cy="954107"/>
          </a:xfrm>
          <a:prstGeom prst="rect">
            <a:avLst/>
          </a:prstGeom>
          <a:noFill/>
        </p:spPr>
        <p:txBody>
          <a:bodyPr wrap="square" rtlCol="0">
            <a:spAutoFit/>
          </a:bodyPr>
          <a:lstStyle/>
          <a:p>
            <a:r>
              <a:rPr lang="tr-TR" sz="2800" b="1" dirty="0"/>
              <a:t>Çolakoğlu Metalurji Olarak</a:t>
            </a:r>
          </a:p>
          <a:p>
            <a:r>
              <a:rPr lang="tr-TR" sz="2800" b="1" dirty="0"/>
              <a:t>Bakım Faaliyetlerine Yaklaşımımız</a:t>
            </a:r>
          </a:p>
        </p:txBody>
      </p:sp>
      <p:sp>
        <p:nvSpPr>
          <p:cNvPr id="3" name="Metin kutusu 2">
            <a:extLst>
              <a:ext uri="{FF2B5EF4-FFF2-40B4-BE49-F238E27FC236}">
                <a16:creationId xmlns:a16="http://schemas.microsoft.com/office/drawing/2014/main" id="{F73DAB10-6009-E7BF-964C-EE847517A195}"/>
              </a:ext>
            </a:extLst>
          </p:cNvPr>
          <p:cNvSpPr txBox="1"/>
          <p:nvPr/>
        </p:nvSpPr>
        <p:spPr>
          <a:xfrm>
            <a:off x="428626" y="1547891"/>
            <a:ext cx="11586394" cy="1569660"/>
          </a:xfrm>
          <a:prstGeom prst="rect">
            <a:avLst/>
          </a:prstGeom>
          <a:noFill/>
        </p:spPr>
        <p:txBody>
          <a:bodyPr wrap="square" rtlCol="0">
            <a:spAutoFit/>
          </a:bodyPr>
          <a:lstStyle/>
          <a:p>
            <a:pPr marL="742950" lvl="1" indent="-342900">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Kestirimci bakım, makine ve ekipmanların arızalanmadan önce olası sorunları tespit etmek ve önlemek için veri analizi ve yapay zeka teknikleri kullanarak yapılan bir bakım türüdür. Kestirimci bakım sayesinde, bakım maliyetleri azaltılabilir, verimlilik artırılabilir ve iş sürekliliği sağlanabilir.</a:t>
            </a:r>
          </a:p>
        </p:txBody>
      </p:sp>
      <p:pic>
        <p:nvPicPr>
          <p:cNvPr id="9" name="Resim 8">
            <a:extLst>
              <a:ext uri="{FF2B5EF4-FFF2-40B4-BE49-F238E27FC236}">
                <a16:creationId xmlns:a16="http://schemas.microsoft.com/office/drawing/2014/main" id="{3AF183AE-9413-4C76-8A7C-59A53B3E9A0C}"/>
              </a:ext>
            </a:extLst>
          </p:cNvPr>
          <p:cNvPicPr>
            <a:picLocks noChangeAspect="1"/>
          </p:cNvPicPr>
          <p:nvPr/>
        </p:nvPicPr>
        <p:blipFill rotWithShape="1">
          <a:blip r:embed="rId5"/>
          <a:srcRect l="23337" r="10442"/>
          <a:stretch/>
        </p:blipFill>
        <p:spPr>
          <a:xfrm rot="16200000">
            <a:off x="4519995" y="66041"/>
            <a:ext cx="3403657" cy="9665764"/>
          </a:xfrm>
          <a:prstGeom prst="rect">
            <a:avLst/>
          </a:prstGeom>
        </p:spPr>
      </p:pic>
    </p:spTree>
    <p:extLst>
      <p:ext uri="{BB962C8B-B14F-4D97-AF65-F5344CB8AC3E}">
        <p14:creationId xmlns:p14="http://schemas.microsoft.com/office/powerpoint/2010/main" val="2528255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853366" y="389822"/>
            <a:ext cx="7521678" cy="584775"/>
          </a:xfrm>
          <a:prstGeom prst="rect">
            <a:avLst/>
          </a:prstGeom>
          <a:noFill/>
        </p:spPr>
        <p:txBody>
          <a:bodyPr wrap="square" rtlCol="0">
            <a:spAutoFit/>
          </a:bodyPr>
          <a:lstStyle/>
          <a:p>
            <a:r>
              <a:rPr lang="tr-TR" sz="3200" b="1" dirty="0"/>
              <a:t>TND ( Tek Nokta Ders) Portalı</a:t>
            </a:r>
          </a:p>
        </p:txBody>
      </p:sp>
      <p:grpSp>
        <p:nvGrpSpPr>
          <p:cNvPr id="15" name="Grup 14">
            <a:extLst>
              <a:ext uri="{FF2B5EF4-FFF2-40B4-BE49-F238E27FC236}">
                <a16:creationId xmlns:a16="http://schemas.microsoft.com/office/drawing/2014/main" id="{20FC015B-E80B-14FC-42EF-C939B926F269}"/>
              </a:ext>
            </a:extLst>
          </p:cNvPr>
          <p:cNvGrpSpPr/>
          <p:nvPr/>
        </p:nvGrpSpPr>
        <p:grpSpPr>
          <a:xfrm>
            <a:off x="801795" y="1687224"/>
            <a:ext cx="10401371" cy="3989675"/>
            <a:chOff x="1480569" y="1658650"/>
            <a:chExt cx="9230861" cy="3540700"/>
          </a:xfrm>
          <a:effectLst>
            <a:outerShdw blurRad="63500" sx="102000" sy="102000" algn="ctr" rotWithShape="0">
              <a:prstClr val="black">
                <a:alpha val="40000"/>
              </a:prstClr>
            </a:outerShdw>
          </a:effectLst>
        </p:grpSpPr>
        <p:pic>
          <p:nvPicPr>
            <p:cNvPr id="3" name="Resim 2">
              <a:extLst>
                <a:ext uri="{FF2B5EF4-FFF2-40B4-BE49-F238E27FC236}">
                  <a16:creationId xmlns:a16="http://schemas.microsoft.com/office/drawing/2014/main" id="{1901A085-96A1-B633-57E0-BF1B7F47E7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80569" y="1658650"/>
              <a:ext cx="9230861" cy="3540700"/>
            </a:xfrm>
            <a:prstGeom prst="rect">
              <a:avLst/>
            </a:prstGeom>
          </p:spPr>
        </p:pic>
        <p:sp>
          <p:nvSpPr>
            <p:cNvPr id="10" name="Ok: Bükülü 9">
              <a:extLst>
                <a:ext uri="{FF2B5EF4-FFF2-40B4-BE49-F238E27FC236}">
                  <a16:creationId xmlns:a16="http://schemas.microsoft.com/office/drawing/2014/main" id="{6DC21EC7-C8E1-A799-818B-DE340C6A78DE}"/>
                </a:ext>
              </a:extLst>
            </p:cNvPr>
            <p:cNvSpPr/>
            <p:nvPr/>
          </p:nvSpPr>
          <p:spPr>
            <a:xfrm rot="5400000" flipH="1">
              <a:off x="2452687" y="3458314"/>
              <a:ext cx="1652587" cy="700087"/>
            </a:xfrm>
            <a:prstGeom prst="bentArrow">
              <a:avLst>
                <a:gd name="adj1" fmla="val 5208"/>
                <a:gd name="adj2" fmla="val 12783"/>
                <a:gd name="adj3" fmla="val 15045"/>
                <a:gd name="adj4" fmla="val 898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1" name="Ok: Bükülü 10">
              <a:extLst>
                <a:ext uri="{FF2B5EF4-FFF2-40B4-BE49-F238E27FC236}">
                  <a16:creationId xmlns:a16="http://schemas.microsoft.com/office/drawing/2014/main" id="{2E8DF4B6-E4B0-DBC3-81E2-1C6FBFED1233}"/>
                </a:ext>
              </a:extLst>
            </p:cNvPr>
            <p:cNvSpPr/>
            <p:nvPr/>
          </p:nvSpPr>
          <p:spPr>
            <a:xfrm rot="10800000" flipH="1">
              <a:off x="4029075" y="3042471"/>
              <a:ext cx="700088" cy="700087"/>
            </a:xfrm>
            <a:prstGeom prst="bentArrow">
              <a:avLst>
                <a:gd name="adj1" fmla="val 5208"/>
                <a:gd name="adj2" fmla="val 12783"/>
                <a:gd name="adj3" fmla="val 15045"/>
                <a:gd name="adj4" fmla="val 898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2" name="Ok: Sağ 11">
              <a:extLst>
                <a:ext uri="{FF2B5EF4-FFF2-40B4-BE49-F238E27FC236}">
                  <a16:creationId xmlns:a16="http://schemas.microsoft.com/office/drawing/2014/main" id="{B2E9C0AC-5BB7-F3B9-34B7-A26A679C2DA3}"/>
                </a:ext>
              </a:extLst>
            </p:cNvPr>
            <p:cNvSpPr/>
            <p:nvPr/>
          </p:nvSpPr>
          <p:spPr>
            <a:xfrm>
              <a:off x="6076382" y="3601190"/>
              <a:ext cx="341169" cy="141369"/>
            </a:xfrm>
            <a:prstGeom prst="rightArrow">
              <a:avLst>
                <a:gd name="adj1" fmla="val 17567"/>
                <a:gd name="adj2" fmla="val 527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Sol Ayraç 12">
              <a:extLst>
                <a:ext uri="{FF2B5EF4-FFF2-40B4-BE49-F238E27FC236}">
                  <a16:creationId xmlns:a16="http://schemas.microsoft.com/office/drawing/2014/main" id="{7B469142-93AB-BC04-2455-527057FE3573}"/>
                </a:ext>
              </a:extLst>
            </p:cNvPr>
            <p:cNvSpPr/>
            <p:nvPr/>
          </p:nvSpPr>
          <p:spPr>
            <a:xfrm>
              <a:off x="7648575" y="2667740"/>
              <a:ext cx="476250" cy="1523999"/>
            </a:xfrm>
            <a:prstGeom prst="leftBrace">
              <a:avLst>
                <a:gd name="adj1" fmla="val 67608"/>
                <a:gd name="adj2" fmla="val 69178"/>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grpSp>
    </p:spTree>
    <p:extLst>
      <p:ext uri="{BB962C8B-B14F-4D97-AF65-F5344CB8AC3E}">
        <p14:creationId xmlns:p14="http://schemas.microsoft.com/office/powerpoint/2010/main" val="5984070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2335161" y="279741"/>
            <a:ext cx="7521678" cy="584775"/>
          </a:xfrm>
          <a:prstGeom prst="rect">
            <a:avLst/>
          </a:prstGeom>
          <a:noFill/>
        </p:spPr>
        <p:txBody>
          <a:bodyPr wrap="square" rtlCol="0">
            <a:spAutoFit/>
          </a:bodyPr>
          <a:lstStyle/>
          <a:p>
            <a:r>
              <a:rPr lang="tr-TR" sz="3200" b="1" dirty="0"/>
              <a:t>TND ( Tek Nokta Ders)</a:t>
            </a:r>
          </a:p>
        </p:txBody>
      </p:sp>
      <p:pic>
        <p:nvPicPr>
          <p:cNvPr id="2" name="Resim 1">
            <a:extLst>
              <a:ext uri="{FF2B5EF4-FFF2-40B4-BE49-F238E27FC236}">
                <a16:creationId xmlns:a16="http://schemas.microsoft.com/office/drawing/2014/main" id="{A8F0512C-84F0-043B-E29E-1C4EC182474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6826" y="881397"/>
            <a:ext cx="6279703" cy="4709778"/>
          </a:xfrm>
          <a:prstGeom prst="rect">
            <a:avLst/>
          </a:prstGeom>
          <a:effectLst>
            <a:outerShdw blurRad="63500" sx="102000" sy="102000" algn="ctr" rotWithShape="0">
              <a:prstClr val="black">
                <a:alpha val="40000"/>
              </a:prstClr>
            </a:outerShdw>
          </a:effectLst>
        </p:spPr>
      </p:pic>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3" name="Resim 2">
            <a:extLst>
              <a:ext uri="{FF2B5EF4-FFF2-40B4-BE49-F238E27FC236}">
                <a16:creationId xmlns:a16="http://schemas.microsoft.com/office/drawing/2014/main" id="{569FEC39-9A79-32DA-A20D-DFC8E70B711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62300" y="1956104"/>
            <a:ext cx="6162873" cy="462215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456812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8" name="Metin kutusu 17">
            <a:extLst>
              <a:ext uri="{FF2B5EF4-FFF2-40B4-BE49-F238E27FC236}">
                <a16:creationId xmlns:a16="http://schemas.microsoft.com/office/drawing/2014/main" id="{E7EB67BC-D81A-21C8-6865-48971705D25D}"/>
              </a:ext>
            </a:extLst>
          </p:cNvPr>
          <p:cNvSpPr txBox="1"/>
          <p:nvPr/>
        </p:nvSpPr>
        <p:spPr>
          <a:xfrm>
            <a:off x="6373368" y="1589557"/>
            <a:ext cx="4108704" cy="461665"/>
          </a:xfrm>
          <a:prstGeom prst="rect">
            <a:avLst/>
          </a:prstGeom>
          <a:noFill/>
        </p:spPr>
        <p:txBody>
          <a:bodyPr wrap="square" rtlCol="0">
            <a:spAutoFit/>
          </a:bodyPr>
          <a:lstStyle/>
          <a:p>
            <a:pPr marL="447675" indent="-447675">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İç  eğitimimizden bir örnek.</a:t>
            </a:r>
          </a:p>
        </p:txBody>
      </p:sp>
      <p:sp>
        <p:nvSpPr>
          <p:cNvPr id="16" name="Metin kutusu 15">
            <a:extLst>
              <a:ext uri="{FF2B5EF4-FFF2-40B4-BE49-F238E27FC236}">
                <a16:creationId xmlns:a16="http://schemas.microsoft.com/office/drawing/2014/main" id="{19BAD4CD-D253-3B85-CF51-187F2932F377}"/>
              </a:ext>
            </a:extLst>
          </p:cNvPr>
          <p:cNvSpPr txBox="1"/>
          <p:nvPr/>
        </p:nvSpPr>
        <p:spPr>
          <a:xfrm>
            <a:off x="1853366" y="349341"/>
            <a:ext cx="6803924" cy="584775"/>
          </a:xfrm>
          <a:prstGeom prst="rect">
            <a:avLst/>
          </a:prstGeom>
          <a:noFill/>
        </p:spPr>
        <p:txBody>
          <a:bodyPr wrap="square" rtlCol="0">
            <a:spAutoFit/>
          </a:bodyPr>
          <a:lstStyle/>
          <a:p>
            <a:r>
              <a:rPr lang="tr-TR" sz="3200" b="1" dirty="0"/>
              <a:t>Eğitimlerimiz</a:t>
            </a:r>
            <a:endParaRPr lang="tr-TR" sz="2800" dirty="0"/>
          </a:p>
        </p:txBody>
      </p:sp>
      <p:pic>
        <p:nvPicPr>
          <p:cNvPr id="4" name="Resim 3">
            <a:extLst>
              <a:ext uri="{FF2B5EF4-FFF2-40B4-BE49-F238E27FC236}">
                <a16:creationId xmlns:a16="http://schemas.microsoft.com/office/drawing/2014/main" id="{BC474D0E-19F1-4209-9265-96849464A35F}"/>
              </a:ext>
            </a:extLst>
          </p:cNvPr>
          <p:cNvPicPr>
            <a:picLocks noChangeAspect="1"/>
          </p:cNvPicPr>
          <p:nvPr/>
        </p:nvPicPr>
        <p:blipFill>
          <a:blip r:embed="rId5"/>
          <a:stretch>
            <a:fillRect/>
          </a:stretch>
        </p:blipFill>
        <p:spPr>
          <a:xfrm>
            <a:off x="309952" y="1303365"/>
            <a:ext cx="5225216" cy="3918912"/>
          </a:xfrm>
          <a:prstGeom prst="rect">
            <a:avLst/>
          </a:prstGeom>
          <a:effectLst>
            <a:outerShdw blurRad="63500" sx="102000" sy="102000" algn="ctr" rotWithShape="0">
              <a:prstClr val="black">
                <a:alpha val="40000"/>
              </a:prstClr>
            </a:outerShdw>
          </a:effectLst>
        </p:spPr>
      </p:pic>
      <p:pic>
        <p:nvPicPr>
          <p:cNvPr id="3" name="Resim 2" descr="metin içeren bir resim&#10;&#10;Açıklama otomatik olarak oluşturuldu">
            <a:extLst>
              <a:ext uri="{FF2B5EF4-FFF2-40B4-BE49-F238E27FC236}">
                <a16:creationId xmlns:a16="http://schemas.microsoft.com/office/drawing/2014/main" id="{4B451AB8-826F-B1D5-5240-0E17F3CE8D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890698" y="2638425"/>
            <a:ext cx="6716285" cy="379272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078488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8" name="Metin kutusu 17">
            <a:extLst>
              <a:ext uri="{FF2B5EF4-FFF2-40B4-BE49-F238E27FC236}">
                <a16:creationId xmlns:a16="http://schemas.microsoft.com/office/drawing/2014/main" id="{E7EB67BC-D81A-21C8-6865-48971705D25D}"/>
              </a:ext>
            </a:extLst>
          </p:cNvPr>
          <p:cNvSpPr txBox="1"/>
          <p:nvPr/>
        </p:nvSpPr>
        <p:spPr>
          <a:xfrm>
            <a:off x="7837714" y="1265013"/>
            <a:ext cx="4260767" cy="1200329"/>
          </a:xfrm>
          <a:prstGeom prst="rect">
            <a:avLst/>
          </a:prstGeom>
          <a:noFill/>
        </p:spPr>
        <p:txBody>
          <a:bodyPr wrap="square" rtlCol="0">
            <a:spAutoFit/>
          </a:bodyPr>
          <a:lstStyle/>
          <a:p>
            <a:pPr marL="447675" indent="-447675">
              <a:spcAft>
                <a:spcPts val="2400"/>
              </a:spcAft>
              <a:buFont typeface="Arial" panose="020B0604020202020204" pitchFamily="34" charset="0"/>
              <a:buChar char="•"/>
            </a:pPr>
            <a:r>
              <a:rPr lang="tr-TR" sz="2400" dirty="0" err="1">
                <a:ea typeface="Tahoma" panose="020B0604030504040204" pitchFamily="34" charset="0"/>
                <a:cs typeface="Tahoma" panose="020B0604030504040204" pitchFamily="34" charset="0"/>
              </a:rPr>
              <a:t>BEAM’den</a:t>
            </a:r>
            <a:r>
              <a:rPr lang="tr-TR" sz="2400" dirty="0">
                <a:ea typeface="Tahoma" panose="020B0604030504040204" pitchFamily="34" charset="0"/>
                <a:cs typeface="Tahoma" panose="020B0604030504040204" pitchFamily="34" charset="0"/>
              </a:rPr>
              <a:t> çekilen veriler ile reaktif ve proaktif bakımlar göz önüne alınır. </a:t>
            </a:r>
          </a:p>
        </p:txBody>
      </p:sp>
      <p:sp>
        <p:nvSpPr>
          <p:cNvPr id="16" name="Metin kutusu 15">
            <a:extLst>
              <a:ext uri="{FF2B5EF4-FFF2-40B4-BE49-F238E27FC236}">
                <a16:creationId xmlns:a16="http://schemas.microsoft.com/office/drawing/2014/main" id="{19BAD4CD-D253-3B85-CF51-187F2932F377}"/>
              </a:ext>
            </a:extLst>
          </p:cNvPr>
          <p:cNvSpPr txBox="1"/>
          <p:nvPr/>
        </p:nvSpPr>
        <p:spPr>
          <a:xfrm>
            <a:off x="1836258" y="249350"/>
            <a:ext cx="6803924" cy="1015663"/>
          </a:xfrm>
          <a:prstGeom prst="rect">
            <a:avLst/>
          </a:prstGeom>
          <a:noFill/>
        </p:spPr>
        <p:txBody>
          <a:bodyPr wrap="square" rtlCol="0">
            <a:spAutoFit/>
          </a:bodyPr>
          <a:lstStyle/>
          <a:p>
            <a:r>
              <a:rPr lang="tr-TR" sz="3200" b="1" dirty="0"/>
              <a:t>KPI (</a:t>
            </a:r>
            <a:r>
              <a:rPr lang="tr-TR" sz="3200" b="1" dirty="0" err="1"/>
              <a:t>Key</a:t>
            </a:r>
            <a:r>
              <a:rPr lang="tr-TR" sz="3200" b="1" dirty="0"/>
              <a:t> </a:t>
            </a:r>
            <a:r>
              <a:rPr lang="tr-TR" sz="3200" b="1" dirty="0" err="1"/>
              <a:t>Performance</a:t>
            </a:r>
            <a:r>
              <a:rPr lang="tr-TR" sz="3200" b="1" dirty="0"/>
              <a:t> </a:t>
            </a:r>
            <a:r>
              <a:rPr lang="tr-TR" sz="3200" b="1" dirty="0" err="1"/>
              <a:t>Indicator</a:t>
            </a:r>
            <a:r>
              <a:rPr lang="tr-TR" sz="3200" b="1" dirty="0"/>
              <a:t>)</a:t>
            </a:r>
          </a:p>
          <a:p>
            <a:r>
              <a:rPr lang="tr-TR" sz="2800" dirty="0"/>
              <a:t>Planlı Bakım Etkinliği</a:t>
            </a:r>
          </a:p>
        </p:txBody>
      </p:sp>
      <p:pic>
        <p:nvPicPr>
          <p:cNvPr id="3" name="Resim 2">
            <a:extLst>
              <a:ext uri="{FF2B5EF4-FFF2-40B4-BE49-F238E27FC236}">
                <a16:creationId xmlns:a16="http://schemas.microsoft.com/office/drawing/2014/main" id="{16C4B0FA-F75C-FC13-1CE6-2FAE8E37BD65}"/>
              </a:ext>
            </a:extLst>
          </p:cNvPr>
          <p:cNvPicPr>
            <a:picLocks noChangeAspect="1"/>
          </p:cNvPicPr>
          <p:nvPr/>
        </p:nvPicPr>
        <p:blipFill rotWithShape="1">
          <a:blip r:embed="rId5"/>
          <a:srcRect l="-1" r="67539"/>
          <a:stretch/>
        </p:blipFill>
        <p:spPr>
          <a:xfrm>
            <a:off x="147240" y="1354593"/>
            <a:ext cx="6480000" cy="2764904"/>
          </a:xfrm>
          <a:prstGeom prst="rect">
            <a:avLst/>
          </a:prstGeom>
          <a:effectLst>
            <a:outerShdw blurRad="63500" sx="102000" sy="102000" algn="ctr" rotWithShape="0">
              <a:prstClr val="black">
                <a:alpha val="40000"/>
              </a:prstClr>
            </a:outerShdw>
          </a:effectLst>
        </p:spPr>
      </p:pic>
      <p:pic>
        <p:nvPicPr>
          <p:cNvPr id="4" name="Resim 3">
            <a:extLst>
              <a:ext uri="{FF2B5EF4-FFF2-40B4-BE49-F238E27FC236}">
                <a16:creationId xmlns:a16="http://schemas.microsoft.com/office/drawing/2014/main" id="{7F14D218-222A-EC25-B8F5-26D67598AB98}"/>
              </a:ext>
            </a:extLst>
          </p:cNvPr>
          <p:cNvPicPr>
            <a:picLocks noChangeAspect="1"/>
          </p:cNvPicPr>
          <p:nvPr/>
        </p:nvPicPr>
        <p:blipFill rotWithShape="1">
          <a:blip r:embed="rId5"/>
          <a:srcRect l="33015" r="34523"/>
          <a:stretch/>
        </p:blipFill>
        <p:spPr>
          <a:xfrm>
            <a:off x="1018610" y="2605377"/>
            <a:ext cx="6480000" cy="2764904"/>
          </a:xfrm>
          <a:prstGeom prst="rect">
            <a:avLst/>
          </a:prstGeom>
          <a:effectLst>
            <a:outerShdw blurRad="63500" sx="102000" sy="102000" algn="ctr" rotWithShape="0">
              <a:prstClr val="black">
                <a:alpha val="40000"/>
              </a:prstClr>
            </a:outerShdw>
          </a:effectLst>
        </p:spPr>
      </p:pic>
      <p:pic>
        <p:nvPicPr>
          <p:cNvPr id="8" name="Resim 7">
            <a:extLst>
              <a:ext uri="{FF2B5EF4-FFF2-40B4-BE49-F238E27FC236}">
                <a16:creationId xmlns:a16="http://schemas.microsoft.com/office/drawing/2014/main" id="{6BFA496C-D6C1-5C7A-137A-33EFBD296B83}"/>
              </a:ext>
            </a:extLst>
          </p:cNvPr>
          <p:cNvPicPr>
            <a:picLocks noChangeAspect="1"/>
          </p:cNvPicPr>
          <p:nvPr/>
        </p:nvPicPr>
        <p:blipFill rotWithShape="1">
          <a:blip r:embed="rId5"/>
          <a:srcRect l="65987" r="-72"/>
          <a:stretch/>
        </p:blipFill>
        <p:spPr>
          <a:xfrm>
            <a:off x="1889979" y="3856161"/>
            <a:ext cx="6803924" cy="2764904"/>
          </a:xfrm>
          <a:prstGeom prst="rect">
            <a:avLst/>
          </a:prstGeom>
          <a:effectLst>
            <a:outerShdw blurRad="63500" sx="102000" sy="102000" algn="ctr" rotWithShape="0">
              <a:prstClr val="black">
                <a:alpha val="40000"/>
              </a:prstClr>
            </a:outerShdw>
          </a:effectLst>
        </p:spPr>
      </p:pic>
      <p:sp>
        <p:nvSpPr>
          <p:cNvPr id="9" name="Metin kutusu 8">
            <a:extLst>
              <a:ext uri="{FF2B5EF4-FFF2-40B4-BE49-F238E27FC236}">
                <a16:creationId xmlns:a16="http://schemas.microsoft.com/office/drawing/2014/main" id="{DF0E2CA4-AFAB-5B87-FB6F-F55161526589}"/>
              </a:ext>
            </a:extLst>
          </p:cNvPr>
          <p:cNvSpPr txBox="1"/>
          <p:nvPr/>
        </p:nvSpPr>
        <p:spPr>
          <a:xfrm>
            <a:off x="8369979" y="2655832"/>
            <a:ext cx="3822021" cy="1938992"/>
          </a:xfrm>
          <a:prstGeom prst="rect">
            <a:avLst/>
          </a:prstGeom>
          <a:noFill/>
        </p:spPr>
        <p:txBody>
          <a:bodyPr wrap="square" rtlCol="0">
            <a:spAutoFit/>
          </a:bodyPr>
          <a:lstStyle/>
          <a:p>
            <a:pPr marL="447675" indent="-447675">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MTBF-MTTR değerleri ile bölümlerin, bakım faaliyetlerinde ne derecede başarılı oldukları ölçülür.</a:t>
            </a:r>
          </a:p>
        </p:txBody>
      </p:sp>
    </p:spTree>
    <p:extLst>
      <p:ext uri="{BB962C8B-B14F-4D97-AF65-F5344CB8AC3E}">
        <p14:creationId xmlns:p14="http://schemas.microsoft.com/office/powerpoint/2010/main" val="19007764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8" name="Metin kutusu 17">
            <a:extLst>
              <a:ext uri="{FF2B5EF4-FFF2-40B4-BE49-F238E27FC236}">
                <a16:creationId xmlns:a16="http://schemas.microsoft.com/office/drawing/2014/main" id="{E7EB67BC-D81A-21C8-6865-48971705D25D}"/>
              </a:ext>
            </a:extLst>
          </p:cNvPr>
          <p:cNvSpPr txBox="1"/>
          <p:nvPr/>
        </p:nvSpPr>
        <p:spPr>
          <a:xfrm>
            <a:off x="7517599" y="1200718"/>
            <a:ext cx="4367433" cy="1200329"/>
          </a:xfrm>
          <a:prstGeom prst="rect">
            <a:avLst/>
          </a:prstGeom>
          <a:noFill/>
        </p:spPr>
        <p:txBody>
          <a:bodyPr wrap="square" rtlCol="0">
            <a:spAutoFit/>
          </a:bodyPr>
          <a:lstStyle/>
          <a:p>
            <a:pPr marL="447675" indent="-447675">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Yapılan </a:t>
            </a:r>
            <a:r>
              <a:rPr lang="tr-TR" sz="2400" dirty="0" err="1">
                <a:ea typeface="Tahoma" panose="020B0604030504040204" pitchFamily="34" charset="0"/>
                <a:cs typeface="Tahoma" panose="020B0604030504040204" pitchFamily="34" charset="0"/>
              </a:rPr>
              <a:t>pareto</a:t>
            </a:r>
            <a:r>
              <a:rPr lang="tr-TR" sz="2400" dirty="0">
                <a:ea typeface="Tahoma" panose="020B0604030504040204" pitchFamily="34" charset="0"/>
                <a:cs typeface="Tahoma" panose="020B0604030504040204" pitchFamily="34" charset="0"/>
              </a:rPr>
              <a:t> analizleri ile en çok sarfedilen malzemelerin tespiti yapılır.</a:t>
            </a:r>
          </a:p>
        </p:txBody>
      </p:sp>
      <p:sp>
        <p:nvSpPr>
          <p:cNvPr id="16" name="Metin kutusu 15">
            <a:extLst>
              <a:ext uri="{FF2B5EF4-FFF2-40B4-BE49-F238E27FC236}">
                <a16:creationId xmlns:a16="http://schemas.microsoft.com/office/drawing/2014/main" id="{19BAD4CD-D253-3B85-CF51-187F2932F377}"/>
              </a:ext>
            </a:extLst>
          </p:cNvPr>
          <p:cNvSpPr txBox="1"/>
          <p:nvPr/>
        </p:nvSpPr>
        <p:spPr>
          <a:xfrm>
            <a:off x="1836258" y="249350"/>
            <a:ext cx="6803924" cy="1015663"/>
          </a:xfrm>
          <a:prstGeom prst="rect">
            <a:avLst/>
          </a:prstGeom>
          <a:noFill/>
        </p:spPr>
        <p:txBody>
          <a:bodyPr wrap="square" rtlCol="0">
            <a:spAutoFit/>
          </a:bodyPr>
          <a:lstStyle/>
          <a:p>
            <a:r>
              <a:rPr lang="tr-TR" sz="3200" b="1" dirty="0"/>
              <a:t>KPI (</a:t>
            </a:r>
            <a:r>
              <a:rPr lang="tr-TR" sz="3200" b="1" dirty="0" err="1"/>
              <a:t>Key</a:t>
            </a:r>
            <a:r>
              <a:rPr lang="tr-TR" sz="3200" b="1" dirty="0"/>
              <a:t> </a:t>
            </a:r>
            <a:r>
              <a:rPr lang="tr-TR" sz="3200" b="1" dirty="0" err="1"/>
              <a:t>Performance</a:t>
            </a:r>
            <a:r>
              <a:rPr lang="tr-TR" sz="3200" b="1" dirty="0"/>
              <a:t> </a:t>
            </a:r>
            <a:r>
              <a:rPr lang="tr-TR" sz="3200" b="1" dirty="0" err="1"/>
              <a:t>Indicator</a:t>
            </a:r>
            <a:r>
              <a:rPr lang="tr-TR" sz="3200" b="1" dirty="0"/>
              <a:t>)</a:t>
            </a:r>
          </a:p>
          <a:p>
            <a:r>
              <a:rPr lang="tr-TR" sz="2800" dirty="0"/>
              <a:t>Maliyet Yönetim Etkinliği</a:t>
            </a:r>
          </a:p>
        </p:txBody>
      </p:sp>
      <p:pic>
        <p:nvPicPr>
          <p:cNvPr id="4" name="Resim 3">
            <a:extLst>
              <a:ext uri="{FF2B5EF4-FFF2-40B4-BE49-F238E27FC236}">
                <a16:creationId xmlns:a16="http://schemas.microsoft.com/office/drawing/2014/main" id="{170E87CD-7938-16F0-DED6-D2C473A21570}"/>
              </a:ext>
            </a:extLst>
          </p:cNvPr>
          <p:cNvPicPr>
            <a:picLocks noChangeAspect="1"/>
          </p:cNvPicPr>
          <p:nvPr/>
        </p:nvPicPr>
        <p:blipFill rotWithShape="1">
          <a:blip r:embed="rId5"/>
          <a:srcRect r="67552"/>
          <a:stretch/>
        </p:blipFill>
        <p:spPr>
          <a:xfrm>
            <a:off x="221833" y="1270980"/>
            <a:ext cx="6480000" cy="2768231"/>
          </a:xfrm>
          <a:prstGeom prst="rect">
            <a:avLst/>
          </a:prstGeom>
          <a:effectLst>
            <a:outerShdw blurRad="63500" sx="102000" sy="102000" algn="ctr" rotWithShape="0">
              <a:prstClr val="black">
                <a:alpha val="40000"/>
              </a:prstClr>
            </a:outerShdw>
          </a:effectLst>
        </p:spPr>
      </p:pic>
      <p:pic>
        <p:nvPicPr>
          <p:cNvPr id="9" name="Resim 8">
            <a:extLst>
              <a:ext uri="{FF2B5EF4-FFF2-40B4-BE49-F238E27FC236}">
                <a16:creationId xmlns:a16="http://schemas.microsoft.com/office/drawing/2014/main" id="{244194B9-95F5-6682-C081-43C4EB90A95B}"/>
              </a:ext>
            </a:extLst>
          </p:cNvPr>
          <p:cNvPicPr>
            <a:picLocks noChangeAspect="1"/>
          </p:cNvPicPr>
          <p:nvPr/>
        </p:nvPicPr>
        <p:blipFill rotWithShape="1">
          <a:blip r:embed="rId5"/>
          <a:srcRect l="33166" r="34386"/>
          <a:stretch/>
        </p:blipFill>
        <p:spPr>
          <a:xfrm>
            <a:off x="1037599" y="2555700"/>
            <a:ext cx="6480000" cy="2768231"/>
          </a:xfrm>
          <a:prstGeom prst="rect">
            <a:avLst/>
          </a:prstGeom>
          <a:effectLst>
            <a:outerShdw blurRad="63500" sx="102000" sy="102000" algn="ctr" rotWithShape="0">
              <a:prstClr val="black">
                <a:alpha val="40000"/>
              </a:prstClr>
            </a:outerShdw>
          </a:effectLst>
        </p:spPr>
      </p:pic>
      <p:pic>
        <p:nvPicPr>
          <p:cNvPr id="11" name="Resim 10">
            <a:extLst>
              <a:ext uri="{FF2B5EF4-FFF2-40B4-BE49-F238E27FC236}">
                <a16:creationId xmlns:a16="http://schemas.microsoft.com/office/drawing/2014/main" id="{C7D13A2F-6CDC-588C-2E9B-AAAC2C9F8D69}"/>
              </a:ext>
            </a:extLst>
          </p:cNvPr>
          <p:cNvPicPr>
            <a:picLocks noChangeAspect="1"/>
          </p:cNvPicPr>
          <p:nvPr/>
        </p:nvPicPr>
        <p:blipFill rotWithShape="1">
          <a:blip r:embed="rId5"/>
          <a:srcRect l="66220" r="130"/>
          <a:stretch/>
        </p:blipFill>
        <p:spPr>
          <a:xfrm>
            <a:off x="1853366" y="3840419"/>
            <a:ext cx="6720172" cy="2768231"/>
          </a:xfrm>
          <a:prstGeom prst="rect">
            <a:avLst/>
          </a:prstGeom>
          <a:effectLst>
            <a:outerShdw blurRad="63500" sx="102000" sy="102000" algn="ctr" rotWithShape="0">
              <a:prstClr val="black">
                <a:alpha val="40000"/>
              </a:prstClr>
            </a:outerShdw>
          </a:effectLst>
        </p:spPr>
      </p:pic>
      <p:sp>
        <p:nvSpPr>
          <p:cNvPr id="2" name="Metin kutusu 1">
            <a:extLst>
              <a:ext uri="{FF2B5EF4-FFF2-40B4-BE49-F238E27FC236}">
                <a16:creationId xmlns:a16="http://schemas.microsoft.com/office/drawing/2014/main" id="{D4AB1067-48FF-A5F3-E936-5A04A69CA1C2}"/>
              </a:ext>
            </a:extLst>
          </p:cNvPr>
          <p:cNvSpPr txBox="1"/>
          <p:nvPr/>
        </p:nvSpPr>
        <p:spPr>
          <a:xfrm>
            <a:off x="8233282" y="2549732"/>
            <a:ext cx="3884655" cy="1569660"/>
          </a:xfrm>
          <a:prstGeom prst="rect">
            <a:avLst/>
          </a:prstGeom>
          <a:noFill/>
        </p:spPr>
        <p:txBody>
          <a:bodyPr wrap="square" rtlCol="0">
            <a:spAutoFit/>
          </a:bodyPr>
          <a:lstStyle/>
          <a:p>
            <a:pPr marL="447675" indent="-447675">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Elde edilen verilere göre yapılacak iyileştirmeler (Kaizen, Düzeltici  Önleyici Faaliyet) belirlenir.</a:t>
            </a:r>
          </a:p>
        </p:txBody>
      </p:sp>
      <p:sp>
        <p:nvSpPr>
          <p:cNvPr id="8" name="Metin kutusu 7">
            <a:extLst>
              <a:ext uri="{FF2B5EF4-FFF2-40B4-BE49-F238E27FC236}">
                <a16:creationId xmlns:a16="http://schemas.microsoft.com/office/drawing/2014/main" id="{24B0EC30-1C8A-6103-6806-868F146FEE55}"/>
              </a:ext>
            </a:extLst>
          </p:cNvPr>
          <p:cNvSpPr txBox="1"/>
          <p:nvPr/>
        </p:nvSpPr>
        <p:spPr>
          <a:xfrm>
            <a:off x="8759765" y="4268077"/>
            <a:ext cx="3432236" cy="1569660"/>
          </a:xfrm>
          <a:prstGeom prst="rect">
            <a:avLst/>
          </a:prstGeom>
          <a:noFill/>
        </p:spPr>
        <p:txBody>
          <a:bodyPr wrap="square" rtlCol="0">
            <a:spAutoFit/>
          </a:bodyPr>
          <a:lstStyle/>
          <a:p>
            <a:pPr marL="447675" indent="-447675">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Bu iyileştirmeler sayesinde maliyetlerde düşüş sağlanır.</a:t>
            </a:r>
          </a:p>
        </p:txBody>
      </p:sp>
    </p:spTree>
    <p:extLst>
      <p:ext uri="{BB962C8B-B14F-4D97-AF65-F5344CB8AC3E}">
        <p14:creationId xmlns:p14="http://schemas.microsoft.com/office/powerpoint/2010/main" val="35687599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853366" y="351722"/>
            <a:ext cx="7041741" cy="584775"/>
          </a:xfrm>
          <a:prstGeom prst="rect">
            <a:avLst/>
          </a:prstGeom>
          <a:noFill/>
        </p:spPr>
        <p:txBody>
          <a:bodyPr wrap="square" rtlCol="0">
            <a:spAutoFit/>
          </a:bodyPr>
          <a:lstStyle/>
          <a:p>
            <a:r>
              <a:rPr lang="tr-TR" sz="3200" b="1" dirty="0" err="1"/>
              <a:t>Qlik</a:t>
            </a:r>
            <a:r>
              <a:rPr lang="tr-TR" sz="3200" b="1" dirty="0"/>
              <a:t> Sense </a:t>
            </a:r>
          </a:p>
        </p:txBody>
      </p:sp>
      <p:sp>
        <p:nvSpPr>
          <p:cNvPr id="10" name="Metin kutusu 9">
            <a:extLst>
              <a:ext uri="{FF2B5EF4-FFF2-40B4-BE49-F238E27FC236}">
                <a16:creationId xmlns:a16="http://schemas.microsoft.com/office/drawing/2014/main" id="{BE61B16D-BC9A-DB34-EDF9-57A4AA11D8AB}"/>
              </a:ext>
            </a:extLst>
          </p:cNvPr>
          <p:cNvSpPr txBox="1"/>
          <p:nvPr/>
        </p:nvSpPr>
        <p:spPr>
          <a:xfrm>
            <a:off x="331227" y="1387020"/>
            <a:ext cx="4050274" cy="2985433"/>
          </a:xfrm>
          <a:prstGeom prst="rect">
            <a:avLst/>
          </a:prstGeom>
          <a:noFill/>
        </p:spPr>
        <p:txBody>
          <a:bodyPr wrap="square" rtlCol="0">
            <a:spAutoFit/>
          </a:bodyPr>
          <a:lstStyle/>
          <a:p>
            <a:pPr marL="342900" indent="-342900">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Kullanılan malzemelerin adet bazında ve maliyet bazındaki durumları </a:t>
            </a:r>
            <a:r>
              <a:rPr lang="tr-TR" sz="2400" dirty="0" err="1">
                <a:ea typeface="Tahoma" panose="020B0604030504040204" pitchFamily="34" charset="0"/>
                <a:cs typeface="Tahoma" panose="020B0604030504040204" pitchFamily="34" charset="0"/>
              </a:rPr>
              <a:t>Qlik</a:t>
            </a:r>
            <a:r>
              <a:rPr lang="tr-TR" sz="2400" dirty="0">
                <a:ea typeface="Tahoma" panose="020B0604030504040204" pitchFamily="34" charset="0"/>
                <a:cs typeface="Tahoma" panose="020B0604030504040204" pitchFamily="34" charset="0"/>
              </a:rPr>
              <a:t> Sense ile izlenebilmektedir. </a:t>
            </a:r>
          </a:p>
          <a:p>
            <a:pPr marL="342900" indent="-342900">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Uygulama sayesinde </a:t>
            </a:r>
            <a:r>
              <a:rPr lang="tr-TR" sz="2400" dirty="0" err="1">
                <a:ea typeface="Tahoma" panose="020B0604030504040204" pitchFamily="34" charset="0"/>
                <a:cs typeface="Tahoma" panose="020B0604030504040204" pitchFamily="34" charset="0"/>
              </a:rPr>
              <a:t>pareto</a:t>
            </a:r>
            <a:r>
              <a:rPr lang="tr-TR" sz="2400" dirty="0">
                <a:ea typeface="Tahoma" panose="020B0604030504040204" pitchFamily="34" charset="0"/>
                <a:cs typeface="Tahoma" panose="020B0604030504040204" pitchFamily="34" charset="0"/>
              </a:rPr>
              <a:t> analizleri hızlı bir şekilde yapılabilmektedir.</a:t>
            </a:r>
          </a:p>
        </p:txBody>
      </p:sp>
      <p:pic>
        <p:nvPicPr>
          <p:cNvPr id="2" name="Resim 1">
            <a:extLst>
              <a:ext uri="{FF2B5EF4-FFF2-40B4-BE49-F238E27FC236}">
                <a16:creationId xmlns:a16="http://schemas.microsoft.com/office/drawing/2014/main" id="{64F4FAD4-BFC5-B5D5-C755-5D66542E7B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01" y="758363"/>
            <a:ext cx="5365400" cy="3189866"/>
          </a:xfrm>
          <a:prstGeom prst="rect">
            <a:avLst/>
          </a:prstGeom>
          <a:effectLst>
            <a:outerShdw blurRad="63500" sx="102000" sy="102000" algn="ctr" rotWithShape="0">
              <a:prstClr val="black">
                <a:alpha val="40000"/>
              </a:prstClr>
            </a:outerShdw>
          </a:effectLst>
        </p:spPr>
      </p:pic>
      <p:pic>
        <p:nvPicPr>
          <p:cNvPr id="4" name="Resim 3" descr="masa içeren bir resim&#10;&#10;Açıklama otomatik olarak oluşturuldu">
            <a:extLst>
              <a:ext uri="{FF2B5EF4-FFF2-40B4-BE49-F238E27FC236}">
                <a16:creationId xmlns:a16="http://schemas.microsoft.com/office/drawing/2014/main" id="{9FC6B24B-6DDA-5198-42B1-BD6AA539EF09}"/>
              </a:ext>
            </a:extLst>
          </p:cNvPr>
          <p:cNvPicPr>
            <a:picLocks noChangeAspect="1"/>
          </p:cNvPicPr>
          <p:nvPr/>
        </p:nvPicPr>
        <p:blipFill>
          <a:blip r:embed="rId6"/>
          <a:stretch>
            <a:fillRect/>
          </a:stretch>
        </p:blipFill>
        <p:spPr>
          <a:xfrm>
            <a:off x="4633444" y="3143195"/>
            <a:ext cx="7227330" cy="31169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911247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9" name="Resim 8">
            <a:extLst>
              <a:ext uri="{FF2B5EF4-FFF2-40B4-BE49-F238E27FC236}">
                <a16:creationId xmlns:a16="http://schemas.microsoft.com/office/drawing/2014/main" id="{74E7229B-310D-4647-BD15-CB9A1962B3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9069" y="1256916"/>
            <a:ext cx="4597115" cy="2241094"/>
          </a:xfrm>
          <a:prstGeom prst="rect">
            <a:avLst/>
          </a:prstGeom>
          <a:effectLst>
            <a:outerShdw blurRad="63500" sx="102000" sy="102000" algn="ctr" rotWithShape="0">
              <a:prstClr val="black">
                <a:alpha val="40000"/>
              </a:prstClr>
            </a:outerShdw>
          </a:effectLst>
        </p:spPr>
      </p:pic>
      <p:pic>
        <p:nvPicPr>
          <p:cNvPr id="11" name="Resim 10">
            <a:extLst>
              <a:ext uri="{FF2B5EF4-FFF2-40B4-BE49-F238E27FC236}">
                <a16:creationId xmlns:a16="http://schemas.microsoft.com/office/drawing/2014/main" id="{7C25491B-8029-45D4-A277-403118BB68D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49069" y="3691428"/>
            <a:ext cx="4554895" cy="2424911"/>
          </a:xfrm>
          <a:prstGeom prst="rect">
            <a:avLst/>
          </a:prstGeom>
          <a:effectLst>
            <a:outerShdw blurRad="63500" sx="102000" sy="102000" algn="ctr" rotWithShape="0">
              <a:prstClr val="black">
                <a:alpha val="40000"/>
              </a:prstClr>
            </a:outerShdw>
          </a:effectLst>
        </p:spPr>
      </p:pic>
      <p:sp>
        <p:nvSpPr>
          <p:cNvPr id="14" name="İçerik Yer Tutucusu 2">
            <a:extLst>
              <a:ext uri="{FF2B5EF4-FFF2-40B4-BE49-F238E27FC236}">
                <a16:creationId xmlns:a16="http://schemas.microsoft.com/office/drawing/2014/main" id="{7C6FC60D-79C0-4C16-9EB3-19FF5B41AA8A}"/>
              </a:ext>
            </a:extLst>
          </p:cNvPr>
          <p:cNvSpPr txBox="1">
            <a:spLocks/>
          </p:cNvSpPr>
          <p:nvPr/>
        </p:nvSpPr>
        <p:spPr bwMode="auto">
          <a:xfrm>
            <a:off x="5331595" y="1212822"/>
            <a:ext cx="6766886" cy="5264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buNone/>
            </a:pPr>
            <a:r>
              <a:rPr lang="tr-TR" sz="2400" b="1" dirty="0"/>
              <a:t>Test Standının Kullanımı</a:t>
            </a:r>
            <a:endParaRPr lang="tr-TR" sz="2400" kern="0" dirty="0"/>
          </a:p>
          <a:p>
            <a:r>
              <a:rPr lang="tr-TR" sz="1800" kern="0" dirty="0"/>
              <a:t>Test standında şu anlık KV43 redüktörü denenmektedir. Fabrikada kullanılan diğer </a:t>
            </a:r>
            <a:r>
              <a:rPr lang="tr-TR" sz="1800" kern="0" dirty="0" err="1"/>
              <a:t>redüktörler</a:t>
            </a:r>
            <a:r>
              <a:rPr lang="tr-TR" sz="1800" kern="0" dirty="0"/>
              <a:t> içinde kullanılabilir.</a:t>
            </a:r>
          </a:p>
          <a:p>
            <a:r>
              <a:rPr lang="tr-TR" sz="1800" kern="0" dirty="0"/>
              <a:t>(0 – 1000 d/</a:t>
            </a:r>
            <a:r>
              <a:rPr lang="tr-TR" sz="1800" kern="0" dirty="0" err="1"/>
              <a:t>dk</a:t>
            </a:r>
            <a:r>
              <a:rPr lang="tr-TR" sz="1800" kern="0" dirty="0"/>
              <a:t>) arasında istenilen devirlerde çalıştırılabilir.</a:t>
            </a:r>
          </a:p>
          <a:p>
            <a:r>
              <a:rPr lang="tr-TR" sz="1800" kern="0" dirty="0"/>
              <a:t>Test edilen redüktör çalıştırılırken gerekli vibrasyon, akustik, sıcaklık gibi parametrelerin ölçümü yapılmaktadır.</a:t>
            </a:r>
          </a:p>
          <a:p>
            <a:pPr marL="0" indent="0">
              <a:buNone/>
            </a:pPr>
            <a:r>
              <a:rPr lang="tr-TR" sz="2400" b="1" dirty="0"/>
              <a:t>Test Standının Faydaları</a:t>
            </a:r>
          </a:p>
          <a:p>
            <a:r>
              <a:rPr lang="tr-TR" sz="1600" kern="0" dirty="0"/>
              <a:t>Bakım sonrasında redüktörde farkına varılamayan aksaklıklar olabilir. Bu aksaklıklar montajdan önce test standında gerekli ölçümler ışığında tespit edilebilir.</a:t>
            </a:r>
          </a:p>
          <a:p>
            <a:r>
              <a:rPr lang="tr-TR" sz="1600" kern="0" dirty="0"/>
              <a:t>Test standında tespit edilen arızalar sayesinde gereksiz montaj zahmetinden ve maliyetinden tasarruf edildi.</a:t>
            </a:r>
          </a:p>
          <a:p>
            <a:r>
              <a:rPr lang="tr-TR" sz="1600" kern="0" dirty="0"/>
              <a:t>Redüktörlerde yapılması gereken ayarlar ve geliştirmeler test standında deneme yanılma yöntemiyle rahatlıkla yapılabilir.</a:t>
            </a:r>
          </a:p>
          <a:p>
            <a:r>
              <a:rPr lang="tr-TR" sz="1600" kern="0" dirty="0"/>
              <a:t>0-1000 d/dk arasında istenilen devirlerde çalıştırılabildiğinden redüktörün bakım sonrası kontrolleri ve arıza tespiti daha kolay olmaktadır.</a:t>
            </a:r>
            <a:endParaRPr lang="tr-TR" sz="1600" b="1" dirty="0"/>
          </a:p>
          <a:p>
            <a:r>
              <a:rPr lang="tr-TR" sz="1600" kern="0" dirty="0"/>
              <a:t>Sıcaklık değerleri rahatlıkla alınabilir.</a:t>
            </a:r>
          </a:p>
        </p:txBody>
      </p:sp>
      <p:sp>
        <p:nvSpPr>
          <p:cNvPr id="2" name="Metin kutusu 1">
            <a:extLst>
              <a:ext uri="{FF2B5EF4-FFF2-40B4-BE49-F238E27FC236}">
                <a16:creationId xmlns:a16="http://schemas.microsoft.com/office/drawing/2014/main" id="{CAE64218-3963-E256-44F3-4915F2363052}"/>
              </a:ext>
            </a:extLst>
          </p:cNvPr>
          <p:cNvSpPr txBox="1"/>
          <p:nvPr/>
        </p:nvSpPr>
        <p:spPr>
          <a:xfrm>
            <a:off x="1853365" y="172273"/>
            <a:ext cx="10065097" cy="1015663"/>
          </a:xfrm>
          <a:prstGeom prst="rect">
            <a:avLst/>
          </a:prstGeom>
          <a:noFill/>
        </p:spPr>
        <p:txBody>
          <a:bodyPr wrap="square" rtlCol="0">
            <a:spAutoFit/>
          </a:bodyPr>
          <a:lstStyle/>
          <a:p>
            <a:r>
              <a:rPr lang="tr-TR" sz="3200" b="1" dirty="0"/>
              <a:t>Örnek Kaizen </a:t>
            </a:r>
          </a:p>
          <a:p>
            <a:r>
              <a:rPr lang="tr-TR" sz="2800" dirty="0"/>
              <a:t>Redüktör Test Standı</a:t>
            </a:r>
          </a:p>
        </p:txBody>
      </p:sp>
    </p:spTree>
    <p:extLst>
      <p:ext uri="{BB962C8B-B14F-4D97-AF65-F5344CB8AC3E}">
        <p14:creationId xmlns:p14="http://schemas.microsoft.com/office/powerpoint/2010/main" val="13009537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2"/>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853366" y="324760"/>
            <a:ext cx="3057162" cy="461665"/>
          </a:xfrm>
          <a:prstGeom prst="rect">
            <a:avLst/>
          </a:prstGeom>
          <a:noFill/>
        </p:spPr>
        <p:txBody>
          <a:bodyPr wrap="square" rtlCol="0">
            <a:spAutoFit/>
          </a:bodyPr>
          <a:lstStyle/>
          <a:p>
            <a:pPr algn="ctr"/>
            <a:r>
              <a:rPr lang="tr-TR" sz="2400" b="1" dirty="0"/>
              <a:t>KAİZEN FAALİYETLERİ</a:t>
            </a:r>
          </a:p>
        </p:txBody>
      </p:sp>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sp>
        <p:nvSpPr>
          <p:cNvPr id="2" name="Metin kutusu 1">
            <a:extLst>
              <a:ext uri="{FF2B5EF4-FFF2-40B4-BE49-F238E27FC236}">
                <a16:creationId xmlns:a16="http://schemas.microsoft.com/office/drawing/2014/main" id="{9821B381-8D80-C1C8-5011-700FA3CD2F67}"/>
              </a:ext>
            </a:extLst>
          </p:cNvPr>
          <p:cNvSpPr txBox="1"/>
          <p:nvPr/>
        </p:nvSpPr>
        <p:spPr>
          <a:xfrm>
            <a:off x="1983124" y="863678"/>
            <a:ext cx="3168753" cy="369332"/>
          </a:xfrm>
          <a:prstGeom prst="rect">
            <a:avLst/>
          </a:prstGeom>
          <a:noFill/>
        </p:spPr>
        <p:txBody>
          <a:bodyPr wrap="none" rtlCol="0">
            <a:spAutoFit/>
          </a:bodyPr>
          <a:lstStyle/>
          <a:p>
            <a:r>
              <a:rPr lang="tr-TR" dirty="0"/>
              <a:t>Yağ İkmal Ünitesi </a:t>
            </a:r>
            <a:r>
              <a:rPr lang="tr-TR" dirty="0" err="1"/>
              <a:t>Dijitalizasyonu</a:t>
            </a:r>
            <a:endParaRPr lang="tr-TR" dirty="0"/>
          </a:p>
        </p:txBody>
      </p:sp>
      <p:pic>
        <p:nvPicPr>
          <p:cNvPr id="9" name="Resim 8">
            <a:extLst>
              <a:ext uri="{FF2B5EF4-FFF2-40B4-BE49-F238E27FC236}">
                <a16:creationId xmlns:a16="http://schemas.microsoft.com/office/drawing/2014/main" id="{3D1C44A6-AF4E-F85A-0299-EF3BBA399D17}"/>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45424" y="1265071"/>
            <a:ext cx="5173038" cy="2586519"/>
          </a:xfrm>
          <a:prstGeom prst="rect">
            <a:avLst/>
          </a:prstGeom>
          <a:noFill/>
          <a:ln>
            <a:noFill/>
          </a:ln>
          <a:effectLst>
            <a:outerShdw blurRad="63500" sx="102000" sy="102000" algn="ctr" rotWithShape="0">
              <a:prstClr val="black">
                <a:alpha val="40000"/>
              </a:prstClr>
            </a:outerShdw>
          </a:effectLst>
        </p:spPr>
      </p:pic>
      <p:pic>
        <p:nvPicPr>
          <p:cNvPr id="10" name="Resim 9">
            <a:extLst>
              <a:ext uri="{FF2B5EF4-FFF2-40B4-BE49-F238E27FC236}">
                <a16:creationId xmlns:a16="http://schemas.microsoft.com/office/drawing/2014/main" id="{AACAB5D7-8713-0002-FD67-7458245F617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9856"/>
          <a:stretch/>
        </p:blipFill>
        <p:spPr bwMode="auto">
          <a:xfrm>
            <a:off x="8794262" y="4225586"/>
            <a:ext cx="3124200" cy="2111063"/>
          </a:xfrm>
          <a:prstGeom prst="rect">
            <a:avLst/>
          </a:prstGeom>
          <a:noFill/>
          <a:ln>
            <a:noFill/>
          </a:ln>
          <a:effectLst>
            <a:outerShdw blurRad="63500" sx="102000" sy="102000" algn="ctr" rotWithShape="0">
              <a:prstClr val="black">
                <a:alpha val="40000"/>
              </a:prstClr>
            </a:outerShdw>
          </a:effectLst>
        </p:spPr>
      </p:pic>
      <p:sp>
        <p:nvSpPr>
          <p:cNvPr id="12" name="Metin kutusu 11">
            <a:extLst>
              <a:ext uri="{FF2B5EF4-FFF2-40B4-BE49-F238E27FC236}">
                <a16:creationId xmlns:a16="http://schemas.microsoft.com/office/drawing/2014/main" id="{7A61ECEA-EC2B-E262-3FE3-BE583000A719}"/>
              </a:ext>
            </a:extLst>
          </p:cNvPr>
          <p:cNvSpPr txBox="1"/>
          <p:nvPr/>
        </p:nvSpPr>
        <p:spPr>
          <a:xfrm>
            <a:off x="405446" y="1532311"/>
            <a:ext cx="6034683" cy="2923877"/>
          </a:xfrm>
          <a:prstGeom prst="rect">
            <a:avLst/>
          </a:prstGeom>
          <a:noFill/>
        </p:spPr>
        <p:txBody>
          <a:bodyPr wrap="square" rtlCol="0">
            <a:spAutoFit/>
          </a:bodyPr>
          <a:lstStyle/>
          <a:p>
            <a:r>
              <a:rPr lang="tr-TR" sz="2400" b="1" dirty="0"/>
              <a:t>Yağ İkmal Ünitesi Kullanımı</a:t>
            </a:r>
          </a:p>
          <a:p>
            <a:pPr marL="342900" indent="-342900">
              <a:buFont typeface="Arial" panose="020B0604020202020204" pitchFamily="34" charset="0"/>
              <a:buChar char="•"/>
            </a:pPr>
            <a:r>
              <a:rPr lang="tr-TR" sz="1600" dirty="0"/>
              <a:t>İş Makineleri yağ alımlarında kullanılan eski tip mekanik sayaçlar yerine dijital sayaçlara geçilmiştir.</a:t>
            </a:r>
          </a:p>
          <a:p>
            <a:pPr marL="342900" indent="-342900">
              <a:buFont typeface="Arial" panose="020B0604020202020204" pitchFamily="34" charset="0"/>
              <a:buChar char="•"/>
            </a:pPr>
            <a:r>
              <a:rPr lang="tr-TR" sz="1600" dirty="0"/>
              <a:t>Eski tip sayaçlarda alınan yağın cinsi, tarihi, saati ve miktarı belirli değildi.</a:t>
            </a:r>
          </a:p>
          <a:p>
            <a:pPr marL="342900" indent="-342900">
              <a:buFont typeface="Arial" panose="020B0604020202020204" pitchFamily="34" charset="0"/>
              <a:buChar char="•"/>
            </a:pPr>
            <a:r>
              <a:rPr lang="tr-TR" sz="1600" dirty="0"/>
              <a:t>Mekanik sayaçların dijital sayaçlara göre hata payı daha fazla olması nedeni ile depo stoklarında farklılıklar oluşmaktaydı.</a:t>
            </a:r>
          </a:p>
          <a:p>
            <a:pPr marL="342900" indent="-342900">
              <a:buFont typeface="Arial" panose="020B0604020202020204" pitchFamily="34" charset="0"/>
              <a:buChar char="•"/>
            </a:pPr>
            <a:r>
              <a:rPr lang="tr-TR" sz="1600" dirty="0"/>
              <a:t>Hangi araç tarafından ne kadar yağ alındığı, stok miktarları anlık olarak görüntülenmektedir.</a:t>
            </a:r>
          </a:p>
          <a:p>
            <a:pPr marL="342900" indent="-342900">
              <a:buFont typeface="Arial" panose="020B0604020202020204" pitchFamily="34" charset="0"/>
              <a:buChar char="•"/>
            </a:pPr>
            <a:r>
              <a:rPr lang="tr-TR" sz="1600" dirty="0"/>
              <a:t>Dijital sayaçlar sayesinde tüm bilgiler kayıt altına alınmaktadır.</a:t>
            </a:r>
          </a:p>
          <a:p>
            <a:endParaRPr lang="tr-TR" sz="1600" dirty="0"/>
          </a:p>
        </p:txBody>
      </p:sp>
      <p:pic>
        <p:nvPicPr>
          <p:cNvPr id="14" name="Resim 13">
            <a:extLst>
              <a:ext uri="{FF2B5EF4-FFF2-40B4-BE49-F238E27FC236}">
                <a16:creationId xmlns:a16="http://schemas.microsoft.com/office/drawing/2014/main" id="{C33220C2-DC22-13E1-F725-ADF6B21A01E6}"/>
              </a:ext>
            </a:extLst>
          </p:cNvPr>
          <p:cNvPicPr>
            <a:picLocks noChangeAspect="1"/>
          </p:cNvPicPr>
          <p:nvPr/>
        </p:nvPicPr>
        <p:blipFill rotWithShape="1">
          <a:blip r:embed="rId7"/>
          <a:srcRect t="26524" r="48549" b="55269"/>
          <a:stretch/>
        </p:blipFill>
        <p:spPr>
          <a:xfrm>
            <a:off x="256219" y="4456188"/>
            <a:ext cx="8267680" cy="164576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972600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853366" y="362708"/>
            <a:ext cx="8298230" cy="584775"/>
          </a:xfrm>
          <a:prstGeom prst="rect">
            <a:avLst/>
          </a:prstGeom>
          <a:noFill/>
        </p:spPr>
        <p:txBody>
          <a:bodyPr wrap="square" rtlCol="0">
            <a:spAutoFit/>
          </a:bodyPr>
          <a:lstStyle/>
          <a:p>
            <a:r>
              <a:rPr lang="tr-TR" sz="3200" b="1" dirty="0"/>
              <a:t>QPR (</a:t>
            </a:r>
            <a:r>
              <a:rPr lang="tr-TR" sz="3200" b="1" dirty="0" err="1">
                <a:solidFill>
                  <a:srgbClr val="202124"/>
                </a:solidFill>
              </a:rPr>
              <a:t>Q</a:t>
            </a:r>
            <a:r>
              <a:rPr lang="tr-TR" sz="3200" b="1" i="0" dirty="0" err="1">
                <a:solidFill>
                  <a:srgbClr val="202124"/>
                </a:solidFill>
                <a:effectLst/>
              </a:rPr>
              <a:t>uality</a:t>
            </a:r>
            <a:r>
              <a:rPr lang="tr-TR" sz="3200" b="1" i="0" dirty="0">
                <a:solidFill>
                  <a:srgbClr val="202124"/>
                </a:solidFill>
                <a:effectLst/>
              </a:rPr>
              <a:t>, </a:t>
            </a:r>
            <a:r>
              <a:rPr lang="tr-TR" sz="3200" b="1" dirty="0" err="1">
                <a:solidFill>
                  <a:srgbClr val="202124"/>
                </a:solidFill>
              </a:rPr>
              <a:t>P</a:t>
            </a:r>
            <a:r>
              <a:rPr lang="tr-TR" sz="3200" b="1" i="0" dirty="0" err="1">
                <a:solidFill>
                  <a:srgbClr val="202124"/>
                </a:solidFill>
                <a:effectLst/>
              </a:rPr>
              <a:t>rocess</a:t>
            </a:r>
            <a:r>
              <a:rPr lang="tr-TR" sz="3200" b="1" dirty="0">
                <a:solidFill>
                  <a:srgbClr val="202124"/>
                </a:solidFill>
              </a:rPr>
              <a:t> </a:t>
            </a:r>
            <a:r>
              <a:rPr lang="tr-TR" sz="3200" b="1" dirty="0" err="1">
                <a:solidFill>
                  <a:srgbClr val="202124"/>
                </a:solidFill>
              </a:rPr>
              <a:t>and</a:t>
            </a:r>
            <a:r>
              <a:rPr lang="tr-TR" sz="3200" b="1" dirty="0">
                <a:solidFill>
                  <a:srgbClr val="202124"/>
                </a:solidFill>
              </a:rPr>
              <a:t> </a:t>
            </a:r>
            <a:r>
              <a:rPr lang="tr-TR" sz="3200" b="1" i="0" dirty="0" err="1">
                <a:solidFill>
                  <a:srgbClr val="202124"/>
                </a:solidFill>
                <a:effectLst/>
              </a:rPr>
              <a:t>Results</a:t>
            </a:r>
            <a:r>
              <a:rPr lang="tr-TR" sz="3200" b="1" i="0" dirty="0">
                <a:solidFill>
                  <a:srgbClr val="202124"/>
                </a:solidFill>
                <a:effectLst/>
              </a:rPr>
              <a:t>)</a:t>
            </a:r>
            <a:endParaRPr lang="tr-TR" sz="3200" b="1" dirty="0"/>
          </a:p>
        </p:txBody>
      </p:sp>
      <p:pic>
        <p:nvPicPr>
          <p:cNvPr id="3" name="Resim 2">
            <a:extLst>
              <a:ext uri="{FF2B5EF4-FFF2-40B4-BE49-F238E27FC236}">
                <a16:creationId xmlns:a16="http://schemas.microsoft.com/office/drawing/2014/main" id="{4097CFDB-67B0-D225-0AB6-DB2C02FC8B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4941" y="3372102"/>
            <a:ext cx="11702118" cy="2869353"/>
          </a:xfrm>
          <a:prstGeom prst="rect">
            <a:avLst/>
          </a:prstGeom>
          <a:effectLst>
            <a:outerShdw blurRad="63500" sx="102000" sy="102000" algn="ctr" rotWithShape="0">
              <a:prstClr val="black">
                <a:alpha val="40000"/>
              </a:prstClr>
            </a:outerShdw>
          </a:effectLst>
        </p:spPr>
      </p:pic>
      <p:sp>
        <p:nvSpPr>
          <p:cNvPr id="4" name="Metin kutusu 3">
            <a:extLst>
              <a:ext uri="{FF2B5EF4-FFF2-40B4-BE49-F238E27FC236}">
                <a16:creationId xmlns:a16="http://schemas.microsoft.com/office/drawing/2014/main" id="{BE2E7921-5ADE-E1C4-54DA-2C84E005758A}"/>
              </a:ext>
            </a:extLst>
          </p:cNvPr>
          <p:cNvSpPr txBox="1"/>
          <p:nvPr/>
        </p:nvSpPr>
        <p:spPr>
          <a:xfrm>
            <a:off x="538163" y="1273883"/>
            <a:ext cx="4967287" cy="1200329"/>
          </a:xfrm>
          <a:prstGeom prst="rect">
            <a:avLst/>
          </a:prstGeom>
          <a:noFill/>
        </p:spPr>
        <p:txBody>
          <a:bodyPr wrap="square">
            <a:spAutoFit/>
          </a:bodyPr>
          <a:lstStyle/>
          <a:p>
            <a:pPr marL="285750" indent="-285750">
              <a:buFont typeface="Arial" panose="020B0604020202020204" pitchFamily="34" charset="0"/>
              <a:buChar char="•"/>
            </a:pPr>
            <a:r>
              <a:rPr lang="tr-TR" sz="2400" dirty="0">
                <a:solidFill>
                  <a:srgbClr val="000000"/>
                </a:solidFill>
                <a:latin typeface="Calibri" panose="020F0502020204030204" pitchFamily="34" charset="0"/>
                <a:ea typeface="Tahoma" panose="020B0604030504040204" pitchFamily="34" charset="0"/>
                <a:cs typeface="Tahoma" panose="020B0604030504040204" pitchFamily="34" charset="0"/>
              </a:rPr>
              <a:t>QPR sistemi altında müdürlük bazında bakım performansları takip edilmektedir.</a:t>
            </a:r>
          </a:p>
        </p:txBody>
      </p:sp>
      <p:sp>
        <p:nvSpPr>
          <p:cNvPr id="9" name="Metin kutusu 8">
            <a:extLst>
              <a:ext uri="{FF2B5EF4-FFF2-40B4-BE49-F238E27FC236}">
                <a16:creationId xmlns:a16="http://schemas.microsoft.com/office/drawing/2014/main" id="{A6CE2077-F460-B8EF-C53D-B57C50F6D1A6}"/>
              </a:ext>
            </a:extLst>
          </p:cNvPr>
          <p:cNvSpPr txBox="1"/>
          <p:nvPr/>
        </p:nvSpPr>
        <p:spPr>
          <a:xfrm>
            <a:off x="6002481" y="1273883"/>
            <a:ext cx="5760894" cy="1938992"/>
          </a:xfrm>
          <a:prstGeom prst="rect">
            <a:avLst/>
          </a:prstGeom>
          <a:noFill/>
        </p:spPr>
        <p:txBody>
          <a:bodyPr wrap="square">
            <a:spAutoFit/>
          </a:bodyPr>
          <a:lstStyle/>
          <a:p>
            <a:pPr marL="285750" indent="-285750">
              <a:buFont typeface="Arial" panose="020B0604020202020204" pitchFamily="34" charset="0"/>
              <a:buChar char="•"/>
            </a:pPr>
            <a:r>
              <a:rPr lang="tr-TR" sz="2400" dirty="0">
                <a:solidFill>
                  <a:srgbClr val="000000"/>
                </a:solidFill>
                <a:latin typeface="Calibri" panose="020F0502020204030204" pitchFamily="34" charset="0"/>
                <a:ea typeface="Tahoma" panose="020B0604030504040204" pitchFamily="34" charset="0"/>
                <a:cs typeface="Tahoma" panose="020B0604030504040204" pitchFamily="34" charset="0"/>
              </a:rPr>
              <a:t>Aylık periyotlarda giriş yapılan veriler ile müdürlük bazında bakım hedeflerine ulaşılıp ulaşılmadığı görülmekte, duruma göre karşı aksiyon alınmasına imkan tanınmaktadır.</a:t>
            </a:r>
            <a:endParaRPr lang="tr-TR" sz="2400" dirty="0"/>
          </a:p>
        </p:txBody>
      </p:sp>
    </p:spTree>
    <p:extLst>
      <p:ext uri="{BB962C8B-B14F-4D97-AF65-F5344CB8AC3E}">
        <p14:creationId xmlns:p14="http://schemas.microsoft.com/office/powerpoint/2010/main" val="8517369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a:extLst>
              <a:ext uri="{FF2B5EF4-FFF2-40B4-BE49-F238E27FC236}">
                <a16:creationId xmlns:a16="http://schemas.microsoft.com/office/drawing/2014/main" id="{72C87F62-469E-7601-EEF2-D97C419CA6E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38337" y="302025"/>
            <a:ext cx="8315326" cy="5892000"/>
          </a:xfrm>
          <a:prstGeom prst="rect">
            <a:avLst/>
          </a:prstGeom>
          <a:effectLst>
            <a:outerShdw blurRad="63500" sx="102000" sy="102000" algn="ctr" rotWithShape="0">
              <a:prstClr val="black">
                <a:alpha val="40000"/>
              </a:prstClr>
            </a:outerShdw>
          </a:effectLst>
        </p:spPr>
      </p:pic>
      <p:sp>
        <p:nvSpPr>
          <p:cNvPr id="11" name="Metin kutusu 10">
            <a:extLst>
              <a:ext uri="{FF2B5EF4-FFF2-40B4-BE49-F238E27FC236}">
                <a16:creationId xmlns:a16="http://schemas.microsoft.com/office/drawing/2014/main" id="{27AA3C86-D753-2387-3841-C69256DBC051}"/>
              </a:ext>
            </a:extLst>
          </p:cNvPr>
          <p:cNvSpPr txBox="1"/>
          <p:nvPr/>
        </p:nvSpPr>
        <p:spPr>
          <a:xfrm>
            <a:off x="8534401" y="6194025"/>
            <a:ext cx="2743200" cy="584775"/>
          </a:xfrm>
          <a:prstGeom prst="rect">
            <a:avLst/>
          </a:prstGeom>
          <a:noFill/>
        </p:spPr>
        <p:txBody>
          <a:bodyPr wrap="square" rtlCol="0">
            <a:spAutoFit/>
          </a:bodyPr>
          <a:lstStyle/>
          <a:p>
            <a:r>
              <a:rPr lang="tr-TR" sz="3200" b="1" i="1" dirty="0"/>
              <a:t>Chat GPT</a:t>
            </a:r>
          </a:p>
        </p:txBody>
      </p:sp>
    </p:spTree>
    <p:extLst>
      <p:ext uri="{BB962C8B-B14F-4D97-AF65-F5344CB8AC3E}">
        <p14:creationId xmlns:p14="http://schemas.microsoft.com/office/powerpoint/2010/main" val="74628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981199" y="351722"/>
            <a:ext cx="8770375" cy="954107"/>
          </a:xfrm>
          <a:prstGeom prst="rect">
            <a:avLst/>
          </a:prstGeom>
          <a:noFill/>
        </p:spPr>
        <p:txBody>
          <a:bodyPr wrap="square" rtlCol="0">
            <a:spAutoFit/>
          </a:bodyPr>
          <a:lstStyle/>
          <a:p>
            <a:r>
              <a:rPr lang="tr-TR" sz="2800" b="1" dirty="0"/>
              <a:t>Çolakoğlu Metalurji Olarak</a:t>
            </a:r>
          </a:p>
          <a:p>
            <a:r>
              <a:rPr lang="tr-TR" sz="2800" b="1" dirty="0"/>
              <a:t>Bakım Faaliyetlerine Yaklaşımımız</a:t>
            </a:r>
          </a:p>
        </p:txBody>
      </p:sp>
      <p:sp>
        <p:nvSpPr>
          <p:cNvPr id="3" name="Metin kutusu 2">
            <a:extLst>
              <a:ext uri="{FF2B5EF4-FFF2-40B4-BE49-F238E27FC236}">
                <a16:creationId xmlns:a16="http://schemas.microsoft.com/office/drawing/2014/main" id="{F73DAB10-6009-E7BF-964C-EE847517A195}"/>
              </a:ext>
            </a:extLst>
          </p:cNvPr>
          <p:cNvSpPr txBox="1"/>
          <p:nvPr/>
        </p:nvSpPr>
        <p:spPr>
          <a:xfrm>
            <a:off x="428626" y="1547891"/>
            <a:ext cx="11586394" cy="2246769"/>
          </a:xfrm>
          <a:prstGeom prst="rect">
            <a:avLst/>
          </a:prstGeom>
          <a:noFill/>
        </p:spPr>
        <p:txBody>
          <a:bodyPr wrap="square" rtlCol="0">
            <a:spAutoFit/>
          </a:bodyPr>
          <a:lstStyle/>
          <a:p>
            <a:pPr marL="742950" lvl="1" indent="-342900">
              <a:spcAft>
                <a:spcPts val="2400"/>
              </a:spcAft>
              <a:buFont typeface="Arial" panose="020B0604020202020204" pitchFamily="34" charset="0"/>
              <a:buChar char="•"/>
            </a:pPr>
            <a:r>
              <a:rPr lang="tr-TR" sz="2400" dirty="0" err="1">
                <a:ea typeface="Tahoma" panose="020B0604030504040204" pitchFamily="34" charset="0"/>
                <a:cs typeface="Tahoma" panose="020B0604030504040204" pitchFamily="34" charset="0"/>
              </a:rPr>
              <a:t>Dijitalizasyon</a:t>
            </a:r>
            <a:r>
              <a:rPr lang="tr-TR" sz="2400" dirty="0">
                <a:ea typeface="Tahoma" panose="020B0604030504040204" pitchFamily="34" charset="0"/>
                <a:cs typeface="Tahoma" panose="020B0604030504040204" pitchFamily="34" charset="0"/>
              </a:rPr>
              <a:t> ise, fiziksel varlıkların ve süreçlerin dijital ortamda modellenmesi ve simülasyonu anlamına gelir. </a:t>
            </a:r>
            <a:r>
              <a:rPr lang="tr-TR" sz="2400" dirty="0" err="1">
                <a:ea typeface="Tahoma" panose="020B0604030504040204" pitchFamily="34" charset="0"/>
                <a:cs typeface="Tahoma" panose="020B0604030504040204" pitchFamily="34" charset="0"/>
              </a:rPr>
              <a:t>Dijitalizasyon</a:t>
            </a:r>
            <a:r>
              <a:rPr lang="tr-TR" sz="2400" dirty="0">
                <a:ea typeface="Tahoma" panose="020B0604030504040204" pitchFamily="34" charset="0"/>
                <a:cs typeface="Tahoma" panose="020B0604030504040204" pitchFamily="34" charset="0"/>
              </a:rPr>
              <a:t> sayesinde, gerçek zamanlı veri toplama, analiz ve raporlama yapılabilir, operasyonel performans iyileştirilebilir ve karar destek mekanizmaları geliştirilebilir.</a:t>
            </a:r>
          </a:p>
          <a:p>
            <a:pPr marL="742950" lvl="1" indent="-342900">
              <a:spcAft>
                <a:spcPts val="2400"/>
              </a:spcAft>
              <a:buFont typeface="Arial" panose="020B0604020202020204" pitchFamily="34" charset="0"/>
              <a:buChar char="•"/>
            </a:pPr>
            <a:endParaRPr lang="tr-TR" sz="2400" dirty="0">
              <a:ea typeface="Tahoma" panose="020B0604030504040204" pitchFamily="34" charset="0"/>
              <a:cs typeface="Tahoma" panose="020B0604030504040204" pitchFamily="34" charset="0"/>
            </a:endParaRPr>
          </a:p>
        </p:txBody>
      </p:sp>
      <p:pic>
        <p:nvPicPr>
          <p:cNvPr id="2" name="Resim 1" descr="motor içeren bir resim&#10;&#10;Açıklama otomatik olarak oluşturuldu">
            <a:extLst>
              <a:ext uri="{FF2B5EF4-FFF2-40B4-BE49-F238E27FC236}">
                <a16:creationId xmlns:a16="http://schemas.microsoft.com/office/drawing/2014/main" id="{EE40D610-AF01-1433-9444-F275A1AA22CC}"/>
              </a:ext>
            </a:extLst>
          </p:cNvPr>
          <p:cNvPicPr>
            <a:picLocks noChangeAspect="1"/>
          </p:cNvPicPr>
          <p:nvPr/>
        </p:nvPicPr>
        <p:blipFill rotWithShape="1">
          <a:blip r:embed="rId5"/>
          <a:srcRect t="56625" b="16165"/>
          <a:stretch/>
        </p:blipFill>
        <p:spPr>
          <a:xfrm>
            <a:off x="428626" y="3422131"/>
            <a:ext cx="11334748" cy="3084148"/>
          </a:xfrm>
          <a:prstGeom prst="rect">
            <a:avLst/>
          </a:prstGeom>
        </p:spPr>
      </p:pic>
    </p:spTree>
    <p:extLst>
      <p:ext uri="{BB962C8B-B14F-4D97-AF65-F5344CB8AC3E}">
        <p14:creationId xmlns:p14="http://schemas.microsoft.com/office/powerpoint/2010/main" val="3501570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metin, kişi, kask içeren bir resim&#10;&#10;Açıklama otomatik olarak oluşturuldu">
            <a:extLst>
              <a:ext uri="{FF2B5EF4-FFF2-40B4-BE49-F238E27FC236}">
                <a16:creationId xmlns:a16="http://schemas.microsoft.com/office/drawing/2014/main" id="{BC3E2CC6-6E8D-A747-D2F5-6FDBFAA025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Resim 13">
            <a:extLst>
              <a:ext uri="{FF2B5EF4-FFF2-40B4-BE49-F238E27FC236}">
                <a16:creationId xmlns:a16="http://schemas.microsoft.com/office/drawing/2014/main" id="{06525AE6-99F1-9EC7-5DEF-5CF00262D1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2533" y="208864"/>
            <a:ext cx="1354095" cy="479973"/>
          </a:xfrm>
          <a:prstGeom prst="rect">
            <a:avLst/>
          </a:prstGeom>
        </p:spPr>
      </p:pic>
    </p:spTree>
    <p:extLst>
      <p:ext uri="{BB962C8B-B14F-4D97-AF65-F5344CB8AC3E}">
        <p14:creationId xmlns:p14="http://schemas.microsoft.com/office/powerpoint/2010/main" val="27872712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981199" y="351722"/>
            <a:ext cx="8770375" cy="954107"/>
          </a:xfrm>
          <a:prstGeom prst="rect">
            <a:avLst/>
          </a:prstGeom>
          <a:noFill/>
        </p:spPr>
        <p:txBody>
          <a:bodyPr wrap="square" rtlCol="0">
            <a:spAutoFit/>
          </a:bodyPr>
          <a:lstStyle/>
          <a:p>
            <a:r>
              <a:rPr lang="tr-TR" sz="2800" b="1" dirty="0"/>
              <a:t>Çolakoğlu Metalurji Olarak</a:t>
            </a:r>
          </a:p>
          <a:p>
            <a:r>
              <a:rPr lang="tr-TR" sz="2800" b="1" dirty="0"/>
              <a:t>Bakım Faaliyetlerine Yaklaşımımız</a:t>
            </a:r>
          </a:p>
        </p:txBody>
      </p:sp>
      <p:sp>
        <p:nvSpPr>
          <p:cNvPr id="3" name="Metin kutusu 2">
            <a:extLst>
              <a:ext uri="{FF2B5EF4-FFF2-40B4-BE49-F238E27FC236}">
                <a16:creationId xmlns:a16="http://schemas.microsoft.com/office/drawing/2014/main" id="{F73DAB10-6009-E7BF-964C-EE847517A195}"/>
              </a:ext>
            </a:extLst>
          </p:cNvPr>
          <p:cNvSpPr txBox="1"/>
          <p:nvPr/>
        </p:nvSpPr>
        <p:spPr>
          <a:xfrm>
            <a:off x="428626" y="1547891"/>
            <a:ext cx="11586394" cy="2616101"/>
          </a:xfrm>
          <a:prstGeom prst="rect">
            <a:avLst/>
          </a:prstGeom>
          <a:noFill/>
        </p:spPr>
        <p:txBody>
          <a:bodyPr wrap="square" rtlCol="0">
            <a:spAutoFit/>
          </a:bodyPr>
          <a:lstStyle/>
          <a:p>
            <a:pPr marL="742950" lvl="1" indent="-342900">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Kestirimci bakım ve </a:t>
            </a:r>
            <a:r>
              <a:rPr lang="tr-TR" sz="2400" dirty="0" err="1">
                <a:ea typeface="Tahoma" panose="020B0604030504040204" pitchFamily="34" charset="0"/>
                <a:cs typeface="Tahoma" panose="020B0604030504040204" pitchFamily="34" charset="0"/>
              </a:rPr>
              <a:t>dijitalizasyon</a:t>
            </a:r>
            <a:r>
              <a:rPr lang="tr-TR" sz="2400" dirty="0">
                <a:ea typeface="Tahoma" panose="020B0604030504040204" pitchFamily="34" charset="0"/>
                <a:cs typeface="Tahoma" panose="020B0604030504040204" pitchFamily="34" charset="0"/>
              </a:rPr>
              <a:t> birçok sektörde operasyonel mükemmelliği arttıracaktır. </a:t>
            </a:r>
          </a:p>
          <a:p>
            <a:pPr marL="742950" lvl="1" indent="-342900">
              <a:spcAft>
                <a:spcPts val="2400"/>
              </a:spcAft>
              <a:buFont typeface="Arial" panose="020B0604020202020204" pitchFamily="34" charset="0"/>
              <a:buChar char="•"/>
            </a:pPr>
            <a:r>
              <a:rPr lang="tr-TR" sz="2400" dirty="0">
                <a:ea typeface="Tahoma" panose="020B0604030504040204" pitchFamily="34" charset="0"/>
                <a:cs typeface="Tahoma" panose="020B0604030504040204" pitchFamily="34" charset="0"/>
              </a:rPr>
              <a:t>Bulunduğumuz sektör olan Demir Çelik Sektöründe kalite, ürün çeşitliliği, üretim miktarı, çevre ve iş güvenliği; rekabetin ve karlılığın dolayısıyla operasyonel mükemmelliğin ana unsurlarındandır. Tüm bunların gelişebilmesi ve sağlanabilmesi için de ekipmanların güvenilirliğinin sağlanması gerekir.</a:t>
            </a:r>
          </a:p>
        </p:txBody>
      </p:sp>
      <p:pic>
        <p:nvPicPr>
          <p:cNvPr id="2" name="Resim 1" descr="kişi, şahıs içeren bir resim&#10;&#10;Açıklama otomatik olarak oluşturuldu">
            <a:extLst>
              <a:ext uri="{FF2B5EF4-FFF2-40B4-BE49-F238E27FC236}">
                <a16:creationId xmlns:a16="http://schemas.microsoft.com/office/drawing/2014/main" id="{6F9BF4FF-3E86-1C16-986B-A07120A06AF7}"/>
              </a:ext>
            </a:extLst>
          </p:cNvPr>
          <p:cNvPicPr>
            <a:picLocks noChangeAspect="1"/>
          </p:cNvPicPr>
          <p:nvPr/>
        </p:nvPicPr>
        <p:blipFill rotWithShape="1">
          <a:blip r:embed="rId5"/>
          <a:srcRect l="793" t="64708" r="-793" b="15282"/>
          <a:stretch/>
        </p:blipFill>
        <p:spPr>
          <a:xfrm>
            <a:off x="514351" y="4371981"/>
            <a:ext cx="11249022" cy="2236406"/>
          </a:xfrm>
          <a:prstGeom prst="rect">
            <a:avLst/>
          </a:prstGeom>
        </p:spPr>
      </p:pic>
    </p:spTree>
    <p:extLst>
      <p:ext uri="{BB962C8B-B14F-4D97-AF65-F5344CB8AC3E}">
        <p14:creationId xmlns:p14="http://schemas.microsoft.com/office/powerpoint/2010/main" val="2482241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853366" y="449018"/>
            <a:ext cx="8898209" cy="584775"/>
          </a:xfrm>
          <a:prstGeom prst="rect">
            <a:avLst/>
          </a:prstGeom>
          <a:noFill/>
        </p:spPr>
        <p:txBody>
          <a:bodyPr wrap="square" rtlCol="0">
            <a:spAutoFit/>
          </a:bodyPr>
          <a:lstStyle/>
          <a:p>
            <a:r>
              <a:rPr lang="tr-TR" sz="3200" b="1" dirty="0"/>
              <a:t>Otonom Bakım Faaliyetleri</a:t>
            </a:r>
          </a:p>
        </p:txBody>
      </p:sp>
      <p:sp>
        <p:nvSpPr>
          <p:cNvPr id="9" name="Metin kutusu 8">
            <a:extLst>
              <a:ext uri="{FF2B5EF4-FFF2-40B4-BE49-F238E27FC236}">
                <a16:creationId xmlns:a16="http://schemas.microsoft.com/office/drawing/2014/main" id="{A415D18F-3B13-130B-33D6-31454951E754}"/>
              </a:ext>
            </a:extLst>
          </p:cNvPr>
          <p:cNvSpPr txBox="1"/>
          <p:nvPr/>
        </p:nvSpPr>
        <p:spPr>
          <a:xfrm>
            <a:off x="273539" y="1337873"/>
            <a:ext cx="6842441" cy="4616648"/>
          </a:xfrm>
          <a:prstGeom prst="rect">
            <a:avLst/>
          </a:prstGeom>
          <a:noFill/>
        </p:spPr>
        <p:txBody>
          <a:bodyPr wrap="square">
            <a:spAutoFit/>
          </a:bodyPr>
          <a:lstStyle/>
          <a:p>
            <a:pPr marL="285750" indent="-285750">
              <a:spcAft>
                <a:spcPts val="1800"/>
              </a:spcAft>
              <a:buFont typeface="Arial" panose="020B0604020202020204" pitchFamily="34" charset="0"/>
              <a:buChar char="•"/>
            </a:pPr>
            <a:r>
              <a:rPr lang="tr-TR" sz="2400" b="0" i="0" dirty="0">
                <a:effectLst/>
                <a:latin typeface="Söhne"/>
              </a:rPr>
              <a:t>Otonom bakım, bir işletmede çalışan personellerin, işletmeye ait ekipmanları veya makineleri düzenli olarak kontrol etmeleri, temizlemeleri, yağlama işlemlerini yapmaları ve küçük arızaları gidermeleri gibi rutin bakım işlemlerini gerçekleştirmesidir. </a:t>
            </a:r>
          </a:p>
          <a:p>
            <a:pPr marL="285750" indent="-285750">
              <a:spcAft>
                <a:spcPts val="1800"/>
              </a:spcAft>
              <a:buFont typeface="Arial" panose="020B0604020202020204" pitchFamily="34" charset="0"/>
              <a:buChar char="•"/>
            </a:pPr>
            <a:r>
              <a:rPr lang="tr-TR" sz="2400" b="0" i="0" dirty="0">
                <a:effectLst/>
                <a:latin typeface="Söhne"/>
              </a:rPr>
              <a:t>Bu işlem, ekipmanların verimliliğini ve ömrünü arttırır ve büyük arızaların önlenmesine </a:t>
            </a:r>
            <a:r>
              <a:rPr lang="tr-TR" sz="2400" b="0" i="0">
                <a:effectLst/>
                <a:latin typeface="Söhne"/>
              </a:rPr>
              <a:t>yardımcı olur. </a:t>
            </a:r>
            <a:endParaRPr lang="tr-TR" sz="2400" b="0" i="0" dirty="0">
              <a:effectLst/>
              <a:latin typeface="Söhne"/>
            </a:endParaRPr>
          </a:p>
          <a:p>
            <a:pPr marL="285750" indent="-285750">
              <a:spcAft>
                <a:spcPts val="1800"/>
              </a:spcAft>
              <a:buFont typeface="Arial" panose="020B0604020202020204" pitchFamily="34" charset="0"/>
              <a:buChar char="•"/>
            </a:pPr>
            <a:r>
              <a:rPr lang="tr-TR" sz="2400" b="0" i="0" dirty="0">
                <a:effectLst/>
                <a:latin typeface="Söhne"/>
              </a:rPr>
              <a:t>Personelin düzenli olarak bu görevleri yerine getirmesi, işletmenin üretkenliği ve operasyonel süreklilik için önemlidir.</a:t>
            </a:r>
            <a:endParaRPr lang="tr-TR" sz="2400" dirty="0"/>
          </a:p>
        </p:txBody>
      </p:sp>
      <p:pic>
        <p:nvPicPr>
          <p:cNvPr id="4" name="Resim 3">
            <a:extLst>
              <a:ext uri="{FF2B5EF4-FFF2-40B4-BE49-F238E27FC236}">
                <a16:creationId xmlns:a16="http://schemas.microsoft.com/office/drawing/2014/main" id="{5F21C278-7DD6-6C31-8D07-BE4ECA14A85D}"/>
              </a:ext>
            </a:extLst>
          </p:cNvPr>
          <p:cNvPicPr>
            <a:picLocks noChangeAspect="1"/>
          </p:cNvPicPr>
          <p:nvPr/>
        </p:nvPicPr>
        <p:blipFill rotWithShape="1">
          <a:blip r:embed="rId5"/>
          <a:srcRect l="27572" t="46448" r="37858" b="2062"/>
          <a:stretch/>
        </p:blipFill>
        <p:spPr>
          <a:xfrm>
            <a:off x="7549934" y="1911505"/>
            <a:ext cx="3679670" cy="36796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621692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7">
            <a:extLst>
              <a:ext uri="{FF2B5EF4-FFF2-40B4-BE49-F238E27FC236}">
                <a16:creationId xmlns:a16="http://schemas.microsoft.com/office/drawing/2014/main" id="{9A09AB69-5EBF-1528-2B31-1334AA232D1C}"/>
              </a:ext>
            </a:extLst>
          </p:cNvPr>
          <p:cNvSpPr txBox="1"/>
          <p:nvPr/>
        </p:nvSpPr>
        <p:spPr>
          <a:xfrm>
            <a:off x="1751765" y="197159"/>
            <a:ext cx="8898209" cy="1015663"/>
          </a:xfrm>
          <a:prstGeom prst="rect">
            <a:avLst/>
          </a:prstGeom>
          <a:noFill/>
        </p:spPr>
        <p:txBody>
          <a:bodyPr wrap="square" rtlCol="0">
            <a:spAutoFit/>
          </a:bodyPr>
          <a:lstStyle/>
          <a:p>
            <a:r>
              <a:rPr lang="tr-TR" sz="3200" b="1" dirty="0"/>
              <a:t>Otonom Bakım Faaliyetleri</a:t>
            </a:r>
          </a:p>
          <a:p>
            <a:r>
              <a:rPr lang="tr-TR" sz="2800" dirty="0"/>
              <a:t>Makine Kontrol Kartları</a:t>
            </a:r>
          </a:p>
        </p:txBody>
      </p:sp>
      <p:sp>
        <p:nvSpPr>
          <p:cNvPr id="2" name="Metin kutusu 1">
            <a:extLst>
              <a:ext uri="{FF2B5EF4-FFF2-40B4-BE49-F238E27FC236}">
                <a16:creationId xmlns:a16="http://schemas.microsoft.com/office/drawing/2014/main" id="{8D8FC1AD-8741-98C7-CF99-0C8D69F8A9AB}"/>
              </a:ext>
            </a:extLst>
          </p:cNvPr>
          <p:cNvSpPr txBox="1"/>
          <p:nvPr/>
        </p:nvSpPr>
        <p:spPr>
          <a:xfrm>
            <a:off x="468149" y="1240487"/>
            <a:ext cx="6056476" cy="5447645"/>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tr-TR" sz="2200" dirty="0">
                <a:ea typeface="Tahoma" panose="020B0604030504040204" pitchFamily="34" charset="0"/>
                <a:cs typeface="Tahoma" panose="020B0604030504040204" pitchFamily="34" charset="0"/>
              </a:rPr>
              <a:t>Sahada çalışan iş makinelerinin operatörler tarafından kontrolünün denetlenmesini sağlamak için Makine Kontrol Kartları kullanıyoruz.</a:t>
            </a:r>
            <a:endParaRPr lang="tr-TR" sz="2200" b="1" dirty="0">
              <a:ea typeface="Tahoma" panose="020B0604030504040204" pitchFamily="34" charset="0"/>
              <a:cs typeface="Tahoma" panose="020B0604030504040204" pitchFamily="34" charset="0"/>
            </a:endParaRPr>
          </a:p>
          <a:p>
            <a:pPr marL="342900" indent="-342900">
              <a:spcAft>
                <a:spcPts val="1200"/>
              </a:spcAft>
              <a:buFont typeface="Arial" panose="020B0604020202020204" pitchFamily="34" charset="0"/>
              <a:buChar char="•"/>
            </a:pPr>
            <a:r>
              <a:rPr lang="tr-TR" sz="2200" dirty="0">
                <a:ea typeface="Tahoma" panose="020B0604030504040204" pitchFamily="34" charset="0"/>
                <a:cs typeface="Tahoma" panose="020B0604030504040204" pitchFamily="34" charset="0"/>
              </a:rPr>
              <a:t>Operatör tarafından doldurulan otonom bakım formları bakım ekibine gönderilir.</a:t>
            </a:r>
          </a:p>
          <a:p>
            <a:pPr marL="342900" indent="-342900">
              <a:spcAft>
                <a:spcPts val="1200"/>
              </a:spcAft>
              <a:buFont typeface="Arial" panose="020B0604020202020204" pitchFamily="34" charset="0"/>
              <a:buChar char="•"/>
            </a:pPr>
            <a:r>
              <a:rPr lang="tr-TR" sz="2200" dirty="0">
                <a:ea typeface="Tahoma" panose="020B0604030504040204" pitchFamily="34" charset="0"/>
                <a:cs typeface="Tahoma" panose="020B0604030504040204" pitchFamily="34" charset="0"/>
              </a:rPr>
              <a:t>Bakım ekibi formlarda belirtilen fonksiyonel arızaları Bakım Yönetim Sistemi’ne aktarır.</a:t>
            </a:r>
          </a:p>
          <a:p>
            <a:pPr marL="342900" indent="-342900">
              <a:spcAft>
                <a:spcPts val="1200"/>
              </a:spcAft>
              <a:buFont typeface="Arial" panose="020B0604020202020204" pitchFamily="34" charset="0"/>
              <a:buChar char="•"/>
            </a:pPr>
            <a:r>
              <a:rPr lang="tr-TR" sz="2200" dirty="0">
                <a:ea typeface="Tahoma" panose="020B0604030504040204" pitchFamily="34" charset="0"/>
                <a:cs typeface="Tahoma" panose="020B0604030504040204" pitchFamily="34" charset="0"/>
              </a:rPr>
              <a:t>Yapılan değerlendirmeye göre bakım faaliyetleri planlanır.</a:t>
            </a:r>
          </a:p>
          <a:p>
            <a:pPr marL="342900" indent="-342900">
              <a:spcAft>
                <a:spcPts val="1200"/>
              </a:spcAft>
              <a:buFont typeface="Arial" panose="020B0604020202020204" pitchFamily="34" charset="0"/>
              <a:buChar char="•"/>
            </a:pPr>
            <a:r>
              <a:rPr lang="tr-TR" sz="2200" dirty="0">
                <a:ea typeface="Tahoma" panose="020B0604030504040204" pitchFamily="34" charset="0"/>
                <a:cs typeface="Tahoma" panose="020B0604030504040204" pitchFamily="34" charset="0"/>
              </a:rPr>
              <a:t>Bu kontrol kartlarının dijital ortamda, mobil uygulamalarla kesintisiz bakım faaliyetlerine yansıması için iki pilot bölgemize çalışmalara devam ediyoruz.</a:t>
            </a:r>
          </a:p>
        </p:txBody>
      </p:sp>
      <p:pic>
        <p:nvPicPr>
          <p:cNvPr id="3" name="Resim 2" descr="masa içeren bir resim&#10;&#10;Açıklama otomatik olarak oluşturuldu">
            <a:extLst>
              <a:ext uri="{FF2B5EF4-FFF2-40B4-BE49-F238E27FC236}">
                <a16:creationId xmlns:a16="http://schemas.microsoft.com/office/drawing/2014/main" id="{8BBB983D-5888-6752-576C-66D82117BAAB}"/>
              </a:ext>
            </a:extLst>
          </p:cNvPr>
          <p:cNvPicPr>
            <a:picLocks noChangeAspect="1"/>
          </p:cNvPicPr>
          <p:nvPr/>
        </p:nvPicPr>
        <p:blipFill>
          <a:blip r:embed="rId5"/>
          <a:stretch>
            <a:fillRect/>
          </a:stretch>
        </p:blipFill>
        <p:spPr>
          <a:xfrm>
            <a:off x="6788688" y="1240487"/>
            <a:ext cx="4740373" cy="50692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426641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5383</TotalTime>
  <Words>2235</Words>
  <Application>Microsoft Office PowerPoint</Application>
  <PresentationFormat>Geniş ekran</PresentationFormat>
  <Paragraphs>235</Paragraphs>
  <Slides>60</Slides>
  <Notes>2</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60</vt:i4>
      </vt:variant>
    </vt:vector>
  </HeadingPairs>
  <TitlesOfParts>
    <vt:vector size="67" baseType="lpstr">
      <vt:lpstr>Arial</vt:lpstr>
      <vt:lpstr>Calibri</vt:lpstr>
      <vt:lpstr>Calibri Light</vt:lpstr>
      <vt:lpstr>Söhne</vt:lpstr>
      <vt:lpstr>Tahoma</vt:lpstr>
      <vt:lpstr>Times New Roman</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Melek Karadağ</dc:creator>
  <cp:lastModifiedBy>Option-43</cp:lastModifiedBy>
  <cp:revision>66</cp:revision>
  <dcterms:created xsi:type="dcterms:W3CDTF">2023-03-08T14:19:06Z</dcterms:created>
  <dcterms:modified xsi:type="dcterms:W3CDTF">2023-05-04T06:33:43Z</dcterms:modified>
</cp:coreProperties>
</file>