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9.xml" ContentType="application/vnd.openxmlformats-officedocument.themeOverr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theme/themeOverride12.xml" ContentType="application/vnd.openxmlformats-officedocument.themeOverride+xml"/>
  <Override PartName="/ppt/notesSlides/notesSlide19.xml" ContentType="application/vnd.openxmlformats-officedocument.presentationml.notesSlide+xml"/>
  <Override PartName="/ppt/theme/themeOverride13.xml" ContentType="application/vnd.openxmlformats-officedocument.themeOverride+xml"/>
  <Override PartName="/ppt/notesSlides/notesSlide20.xml" ContentType="application/vnd.openxmlformats-officedocument.presentationml.notesSlide+xml"/>
  <Override PartName="/ppt/theme/themeOverride14.xml" ContentType="application/vnd.openxmlformats-officedocument.themeOverride+xml"/>
  <Override PartName="/ppt/notesSlides/notesSlide21.xml" ContentType="application/vnd.openxmlformats-officedocument.presentationml.notesSlide+xml"/>
  <Override PartName="/ppt/theme/themeOverride15.xml" ContentType="application/vnd.openxmlformats-officedocument.themeOverride+xml"/>
  <Override PartName="/ppt/notesSlides/notesSlide22.xml" ContentType="application/vnd.openxmlformats-officedocument.presentationml.notesSlide+xml"/>
  <Override PartName="/ppt/theme/themeOverride16.xml" ContentType="application/vnd.openxmlformats-officedocument.themeOverride+xml"/>
  <Override PartName="/ppt/notesSlides/notesSlide23.xml" ContentType="application/vnd.openxmlformats-officedocument.presentationml.notesSlide+xml"/>
  <Override PartName="/ppt/theme/themeOverride1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9" r:id="rId2"/>
    <p:sldId id="257" r:id="rId3"/>
    <p:sldId id="475" r:id="rId4"/>
    <p:sldId id="476" r:id="rId5"/>
    <p:sldId id="557" r:id="rId6"/>
    <p:sldId id="863" r:id="rId7"/>
    <p:sldId id="576" r:id="rId8"/>
    <p:sldId id="524" r:id="rId9"/>
    <p:sldId id="265" r:id="rId10"/>
    <p:sldId id="266" r:id="rId11"/>
    <p:sldId id="263" r:id="rId12"/>
    <p:sldId id="264" r:id="rId13"/>
    <p:sldId id="492" r:id="rId14"/>
    <p:sldId id="859" r:id="rId15"/>
    <p:sldId id="456" r:id="rId16"/>
    <p:sldId id="457" r:id="rId17"/>
    <p:sldId id="468" r:id="rId18"/>
    <p:sldId id="459" r:id="rId19"/>
    <p:sldId id="296" r:id="rId20"/>
    <p:sldId id="462" r:id="rId21"/>
    <p:sldId id="461" r:id="rId22"/>
    <p:sldId id="488" r:id="rId23"/>
    <p:sldId id="306" r:id="rId24"/>
    <p:sldId id="276" r:id="rId25"/>
    <p:sldId id="256" r:id="rId26"/>
  </p:sldIdLst>
  <p:sldSz cx="12192000" cy="6858000"/>
  <p:notesSz cx="6797675" cy="9929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6B15"/>
    <a:srgbClr val="006C61"/>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84548" autoAdjust="0"/>
  </p:normalViewPr>
  <p:slideViewPr>
    <p:cSldViewPr snapToGrid="0">
      <p:cViewPr varScale="1">
        <p:scale>
          <a:sx n="72" d="100"/>
          <a:sy n="72" d="100"/>
        </p:scale>
        <p:origin x="979"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momikron\6.MAINTENANCE%20&amp;%20ENGINEERING\6.1%20MAINTENANCE\Reliability\Asset%20Health%20Report\Ayl&#305;k%20Raporlar\2022\Asset%20Health%20Report%20August%202022%20-%20Efem&#231;ukuru%20Gold%20Min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93156947246438E-2"/>
          <c:y val="0.1694418053662996"/>
          <c:w val="0.91108260495708948"/>
          <c:h val="0.66288167468704484"/>
        </c:manualLayout>
      </c:layout>
      <c:barChart>
        <c:barDir val="col"/>
        <c:grouping val="clustered"/>
        <c:varyColors val="0"/>
        <c:ser>
          <c:idx val="0"/>
          <c:order val="0"/>
          <c:spPr>
            <a:solidFill>
              <a:srgbClr val="92D050"/>
            </a:solidFill>
            <a:ln w="12700">
              <a:solidFill>
                <a:srgbClr val="000000"/>
              </a:solidFill>
              <a:prstDash val="solid"/>
            </a:ln>
          </c:spPr>
          <c:invertIfNegative val="0"/>
          <c:dLbls>
            <c:dLbl>
              <c:idx val="0"/>
              <c:layout>
                <c:manualLayout>
                  <c:x val="8.9963541913459007E-3"/>
                  <c:y val="6.366130591175129E-3"/>
                </c:manualLayout>
              </c:layout>
              <c:spPr>
                <a:solidFill>
                  <a:srgbClr val="92D05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5.6921112014699474E-2"/>
                      <c:h val="7.1871095623481832E-2"/>
                    </c:manualLayout>
                  </c15:layout>
                </c:ext>
                <c:ext xmlns:c16="http://schemas.microsoft.com/office/drawing/2014/chart" uri="{C3380CC4-5D6E-409C-BE32-E72D297353CC}">
                  <c16:uniqueId val="{00000000-2CE3-4C52-827F-6CF98F376122}"/>
                </c:ext>
              </c:extLst>
            </c:dLbl>
            <c:dLbl>
              <c:idx val="1"/>
              <c:layout>
                <c:manualLayout>
                  <c:x val="-2.0778146591758838E-17"/>
                  <c:y val="-3.80298599318337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E3-4C52-827F-6CF98F376122}"/>
                </c:ext>
              </c:extLst>
            </c:dLbl>
            <c:dLbl>
              <c:idx val="2"/>
              <c:layout>
                <c:manualLayout>
                  <c:x val="0"/>
                  <c:y val="-3.6291090580159842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E3-4C52-827F-6CF98F376122}"/>
                </c:ext>
              </c:extLst>
            </c:dLbl>
            <c:dLbl>
              <c:idx val="3"/>
              <c:layout>
                <c:manualLayout>
                  <c:x val="-2.6720677978081643E-3"/>
                  <c:y val="-5.50140331269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E3-4C52-827F-6CF98F376122}"/>
                </c:ext>
              </c:extLst>
            </c:dLbl>
            <c:dLbl>
              <c:idx val="4"/>
              <c:layout>
                <c:manualLayout>
                  <c:x val="-8.3112586367035353E-17"/>
                  <c:y val="-2.3965274945770209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E3-4C52-827F-6CF98F376122}"/>
                </c:ext>
              </c:extLst>
            </c:dLbl>
            <c:dLbl>
              <c:idx val="5"/>
              <c:layout>
                <c:manualLayout>
                  <c:x val="-8.3112586367035353E-17"/>
                  <c:y val="3.56361922552696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CE3-4C52-827F-6CF98F376122}"/>
                </c:ext>
              </c:extLst>
            </c:dLbl>
            <c:dLbl>
              <c:idx val="6"/>
              <c:layout>
                <c:manualLayout>
                  <c:x val="0"/>
                  <c:y val="-4.175334298427251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CE3-4C52-827F-6CF98F376122}"/>
                </c:ext>
              </c:extLst>
            </c:dLbl>
            <c:dLbl>
              <c:idx val="7"/>
              <c:layout>
                <c:manualLayout>
                  <c:x val="0"/>
                  <c:y val="-6.1486087271350398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E3-4C52-827F-6CF98F376122}"/>
                </c:ext>
              </c:extLst>
            </c:dLbl>
            <c:spPr>
              <a:solidFill>
                <a:srgbClr val="92D050"/>
              </a:solidFill>
              <a:ln>
                <a:noFill/>
              </a:ln>
              <a:effectLst/>
            </c:spPr>
            <c:txPr>
              <a:bodyPr wrap="square" lIns="38100" tIns="19050" rIns="38100" bIns="19050" anchor="ctr">
                <a:spAutoFit/>
              </a:bodyPr>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(Calculations!$AE$33:$AL$33,Calculations!$AN$33:$AQ$33)</c:f>
              <c:strCache>
                <c:ptCount val="12"/>
                <c:pt idx="0">
                  <c:v>Q3-19</c:v>
                </c:pt>
                <c:pt idx="1">
                  <c:v>Q4-19</c:v>
                </c:pt>
                <c:pt idx="2">
                  <c:v>Q1-20</c:v>
                </c:pt>
                <c:pt idx="3">
                  <c:v>Q2-20</c:v>
                </c:pt>
                <c:pt idx="4">
                  <c:v>Q3-20</c:v>
                </c:pt>
                <c:pt idx="5">
                  <c:v>Q4-20</c:v>
                </c:pt>
                <c:pt idx="6">
                  <c:v>Q1-21</c:v>
                </c:pt>
                <c:pt idx="7">
                  <c:v>Q2-21</c:v>
                </c:pt>
                <c:pt idx="8">
                  <c:v>Q4-21</c:v>
                </c:pt>
                <c:pt idx="9">
                  <c:v>Q1-22</c:v>
                </c:pt>
                <c:pt idx="10">
                  <c:v>Q2-22</c:v>
                </c:pt>
                <c:pt idx="11">
                  <c:v>Q3-22</c:v>
                </c:pt>
              </c:strCache>
              <c:extLst/>
            </c:strRef>
          </c:cat>
          <c:val>
            <c:numRef>
              <c:f>(Calculations!$AE$34:$AL$34,Calculations!$AN$34:$AQ$34)</c:f>
              <c:numCache>
                <c:formatCode>0</c:formatCode>
                <c:ptCount val="12"/>
                <c:pt idx="0">
                  <c:v>75</c:v>
                </c:pt>
                <c:pt idx="1">
                  <c:v>73</c:v>
                </c:pt>
                <c:pt idx="2">
                  <c:v>56</c:v>
                </c:pt>
                <c:pt idx="3">
                  <c:v>41</c:v>
                </c:pt>
                <c:pt idx="4">
                  <c:v>67</c:v>
                </c:pt>
                <c:pt idx="5">
                  <c:v>82</c:v>
                </c:pt>
                <c:pt idx="6">
                  <c:v>51</c:v>
                </c:pt>
                <c:pt idx="7">
                  <c:v>83</c:v>
                </c:pt>
                <c:pt idx="8">
                  <c:v>68</c:v>
                </c:pt>
                <c:pt idx="9">
                  <c:v>67</c:v>
                </c:pt>
                <c:pt idx="10">
                  <c:v>52</c:v>
                </c:pt>
                <c:pt idx="11">
                  <c:v>58</c:v>
                </c:pt>
              </c:numCache>
              <c:extLst/>
            </c:numRef>
          </c:val>
          <c:extLst>
            <c:ext xmlns:c16="http://schemas.microsoft.com/office/drawing/2014/chart" uri="{C3380CC4-5D6E-409C-BE32-E72D297353CC}">
              <c16:uniqueId val="{00000008-2CE3-4C52-827F-6CF98F376122}"/>
            </c:ext>
          </c:extLst>
        </c:ser>
        <c:ser>
          <c:idx val="1"/>
          <c:order val="1"/>
          <c:spPr>
            <a:solidFill>
              <a:srgbClr val="FFFF00"/>
            </a:solidFill>
            <a:ln w="12700">
              <a:solidFill>
                <a:srgbClr val="000000"/>
              </a:solidFill>
              <a:prstDash val="solid"/>
            </a:ln>
          </c:spPr>
          <c:invertIfNegative val="0"/>
          <c:dLbls>
            <c:dLbl>
              <c:idx val="0"/>
              <c:layout>
                <c:manualLayout>
                  <c:x val="1.3643124160844892E-2"/>
                  <c:y val="-9.4609195543912686E-2"/>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09-2CE3-4C52-827F-6CF98F376122}"/>
                </c:ext>
              </c:extLst>
            </c:dLbl>
            <c:dLbl>
              <c:idx val="1"/>
              <c:layout>
                <c:manualLayout>
                  <c:x val="1.5495867583632578E-2"/>
                  <c:y val="-0.1243262819588975"/>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0A-2CE3-4C52-827F-6CF98F376122}"/>
                </c:ext>
              </c:extLst>
            </c:dLbl>
            <c:dLbl>
              <c:idx val="2"/>
              <c:layout>
                <c:manualLayout>
                  <c:x val="1.3428271811855273E-2"/>
                  <c:y val="-5.881414163930631E-2"/>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0B-2CE3-4C52-827F-6CF98F376122}"/>
                </c:ext>
              </c:extLst>
            </c:dLbl>
            <c:dLbl>
              <c:idx val="3"/>
              <c:layout>
                <c:manualLayout>
                  <c:x val="3.7310519060524773E-2"/>
                  <c:y val="4.1297306152898575E-2"/>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6583232367951678E-2"/>
                      <c:h val="6.2509202596617575E-2"/>
                    </c:manualLayout>
                  </c15:layout>
                </c:ext>
                <c:ext xmlns:c16="http://schemas.microsoft.com/office/drawing/2014/chart" uri="{C3380CC4-5D6E-409C-BE32-E72D297353CC}">
                  <c16:uniqueId val="{0000000C-2CE3-4C52-827F-6CF98F376122}"/>
                </c:ext>
              </c:extLst>
            </c:dLbl>
            <c:dLbl>
              <c:idx val="4"/>
              <c:layout>
                <c:manualLayout>
                  <c:x val="1.5289609328602523E-2"/>
                  <c:y val="-0.14615917323826189"/>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0D-2CE3-4C52-827F-6CF98F376122}"/>
                </c:ext>
              </c:extLst>
            </c:dLbl>
            <c:dLbl>
              <c:idx val="5"/>
              <c:layout>
                <c:manualLayout>
                  <c:x val="1.1369270134037511E-2"/>
                  <c:y val="-0.14555260852909641"/>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0E-2CE3-4C52-827F-6CF98F376122}"/>
                </c:ext>
              </c:extLst>
            </c:dLbl>
            <c:dLbl>
              <c:idx val="6"/>
              <c:layout>
                <c:manualLayout>
                  <c:x val="1.3643124160844913E-2"/>
                  <c:y val="-7.2776304264548175E-2"/>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0F-2CE3-4C52-827F-6CF98F376122}"/>
                </c:ext>
              </c:extLst>
            </c:dLbl>
            <c:dLbl>
              <c:idx val="7"/>
              <c:layout>
                <c:manualLayout>
                  <c:x val="1.3643124160844913E-2"/>
                  <c:y val="-0.20377365194073488"/>
                </c:manualLayout>
              </c:layout>
              <c:spPr>
                <a:solidFill>
                  <a:srgbClr val="FFFF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118993287833573E-2"/>
                      <c:h val="5.1573758927632558E-2"/>
                    </c:manualLayout>
                  </c15:layout>
                </c:ext>
                <c:ext xmlns:c16="http://schemas.microsoft.com/office/drawing/2014/chart" uri="{C3380CC4-5D6E-409C-BE32-E72D297353CC}">
                  <c16:uniqueId val="{00000010-2CE3-4C52-827F-6CF98F376122}"/>
                </c:ext>
              </c:extLst>
            </c:dLbl>
            <c:dLbl>
              <c:idx val="8"/>
              <c:layout>
                <c:manualLayout>
                  <c:x val="9.1206049187350507E-3"/>
                  <c:y val="-0.15212430729110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CE3-4C52-827F-6CF98F376122}"/>
                </c:ext>
              </c:extLst>
            </c:dLbl>
            <c:dLbl>
              <c:idx val="11"/>
              <c:layout>
                <c:manualLayout>
                  <c:x val="-9.120604918735050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CE3-4C52-827F-6CF98F376122}"/>
                </c:ext>
              </c:extLst>
            </c:dLbl>
            <c:spPr>
              <a:solidFill>
                <a:srgbClr val="FFFF00"/>
              </a:solidFill>
              <a:ln>
                <a:noFill/>
              </a:ln>
              <a:effectLst/>
            </c:spPr>
            <c:txPr>
              <a:bodyPr wrap="square" lIns="38100" tIns="19050" rIns="38100" bIns="19050" anchor="ctr">
                <a:spAutoFit/>
              </a:bodyPr>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(Calculations!$AE$33:$AL$33,Calculations!$AN$33:$AQ$33)</c:f>
              <c:strCache>
                <c:ptCount val="12"/>
                <c:pt idx="0">
                  <c:v>Q3-19</c:v>
                </c:pt>
                <c:pt idx="1">
                  <c:v>Q4-19</c:v>
                </c:pt>
                <c:pt idx="2">
                  <c:v>Q1-20</c:v>
                </c:pt>
                <c:pt idx="3">
                  <c:v>Q2-20</c:v>
                </c:pt>
                <c:pt idx="4">
                  <c:v>Q3-20</c:v>
                </c:pt>
                <c:pt idx="5">
                  <c:v>Q4-20</c:v>
                </c:pt>
                <c:pt idx="6">
                  <c:v>Q1-21</c:v>
                </c:pt>
                <c:pt idx="7">
                  <c:v>Q2-21</c:v>
                </c:pt>
                <c:pt idx="8">
                  <c:v>Q4-21</c:v>
                </c:pt>
                <c:pt idx="9">
                  <c:v>Q1-22</c:v>
                </c:pt>
                <c:pt idx="10">
                  <c:v>Q2-22</c:v>
                </c:pt>
                <c:pt idx="11">
                  <c:v>Q3-22</c:v>
                </c:pt>
              </c:strCache>
              <c:extLst/>
            </c:strRef>
          </c:cat>
          <c:val>
            <c:numRef>
              <c:f>(Calculations!$AE$35:$AL$35,Calculations!$AN$35:$AQ$35)</c:f>
              <c:numCache>
                <c:formatCode>0</c:formatCode>
                <c:ptCount val="12"/>
                <c:pt idx="0">
                  <c:v>22</c:v>
                </c:pt>
                <c:pt idx="1">
                  <c:v>17</c:v>
                </c:pt>
                <c:pt idx="2">
                  <c:v>28</c:v>
                </c:pt>
                <c:pt idx="3">
                  <c:v>44</c:v>
                </c:pt>
                <c:pt idx="4">
                  <c:v>13</c:v>
                </c:pt>
                <c:pt idx="5">
                  <c:v>13</c:v>
                </c:pt>
                <c:pt idx="6">
                  <c:v>25</c:v>
                </c:pt>
                <c:pt idx="7">
                  <c:v>3</c:v>
                </c:pt>
                <c:pt idx="8">
                  <c:v>15</c:v>
                </c:pt>
                <c:pt idx="9">
                  <c:v>11</c:v>
                </c:pt>
                <c:pt idx="10">
                  <c:v>7</c:v>
                </c:pt>
                <c:pt idx="11">
                  <c:v>26</c:v>
                </c:pt>
              </c:numCache>
              <c:extLst/>
            </c:numRef>
          </c:val>
          <c:extLst>
            <c:ext xmlns:c16="http://schemas.microsoft.com/office/drawing/2014/chart" uri="{C3380CC4-5D6E-409C-BE32-E72D297353CC}">
              <c16:uniqueId val="{00000013-2CE3-4C52-827F-6CF98F376122}"/>
            </c:ext>
          </c:extLst>
        </c:ser>
        <c:ser>
          <c:idx val="2"/>
          <c:order val="2"/>
          <c:spPr>
            <a:solidFill>
              <a:srgbClr val="FF0000"/>
            </a:solidFill>
            <a:ln w="12700">
              <a:solidFill>
                <a:srgbClr val="000000"/>
              </a:solidFill>
              <a:prstDash val="solid"/>
            </a:ln>
          </c:spPr>
          <c:invertIfNegative val="0"/>
          <c:dLbls>
            <c:dLbl>
              <c:idx val="0"/>
              <c:layout>
                <c:manualLayout>
                  <c:x val="1.524578853046595E-2"/>
                  <c:y val="-8.8600555555555557E-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1896208052988319E-2"/>
                      <c:h val="0.05"/>
                    </c:manualLayout>
                  </c15:layout>
                </c:ext>
                <c:ext xmlns:c16="http://schemas.microsoft.com/office/drawing/2014/chart" uri="{C3380CC4-5D6E-409C-BE32-E72D297353CC}">
                  <c16:uniqueId val="{00000014-2CE3-4C52-827F-6CF98F376122}"/>
                </c:ext>
              </c:extLst>
            </c:dLbl>
            <c:dLbl>
              <c:idx val="1"/>
              <c:layout>
                <c:manualLayout>
                  <c:x val="2.3651075615006616E-2"/>
                  <c:y val="-4.4255748838249689E-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6881701296966597E-2"/>
                      <c:h val="5.1573719364502044E-2"/>
                    </c:manualLayout>
                  </c15:layout>
                </c:ext>
                <c:ext xmlns:c16="http://schemas.microsoft.com/office/drawing/2014/chart" uri="{C3380CC4-5D6E-409C-BE32-E72D297353CC}">
                  <c16:uniqueId val="{00000015-2CE3-4C52-827F-6CF98F376122}"/>
                </c:ext>
              </c:extLst>
            </c:dLbl>
            <c:dLbl>
              <c:idx val="2"/>
              <c:layout>
                <c:manualLayout>
                  <c:x val="1.9878693586737606E-2"/>
                  <c:y val="-5.142404755934317E-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3884598810693088E-2"/>
                      <c:h val="5.1573719364502044E-2"/>
                    </c:manualLayout>
                  </c15:layout>
                </c:ext>
                <c:ext xmlns:c16="http://schemas.microsoft.com/office/drawing/2014/chart" uri="{C3380CC4-5D6E-409C-BE32-E72D297353CC}">
                  <c16:uniqueId val="{00000016-2CE3-4C52-827F-6CF98F376122}"/>
                </c:ext>
              </c:extLst>
            </c:dLbl>
            <c:dLbl>
              <c:idx val="3"/>
              <c:layout>
                <c:manualLayout>
                  <c:x val="1.6469046297596719E-2"/>
                  <c:y val="-5.4156251700705253E-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7890393838146084E-2"/>
                      <c:h val="4.6105977748444278E-2"/>
                    </c:manualLayout>
                  </c15:layout>
                </c:ext>
                <c:ext xmlns:c16="http://schemas.microsoft.com/office/drawing/2014/chart" uri="{C3380CC4-5D6E-409C-BE32-E72D297353CC}">
                  <c16:uniqueId val="{00000017-2CE3-4C52-827F-6CF98F376122}"/>
                </c:ext>
              </c:extLst>
            </c:dLbl>
            <c:dLbl>
              <c:idx val="4"/>
              <c:layout>
                <c:manualLayout>
                  <c:x val="1.9094682205940478E-2"/>
                  <c:y val="-6.9275695388996139E-3"/>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0887496324419579E-2"/>
                      <c:h val="6.7976944212675347E-2"/>
                    </c:manualLayout>
                  </c15:layout>
                </c:ext>
                <c:ext xmlns:c16="http://schemas.microsoft.com/office/drawing/2014/chart" uri="{C3380CC4-5D6E-409C-BE32-E72D297353CC}">
                  <c16:uniqueId val="{00000018-2CE3-4C52-827F-6CF98F376122}"/>
                </c:ext>
              </c:extLst>
            </c:dLbl>
            <c:dLbl>
              <c:idx val="5"/>
              <c:layout>
                <c:manualLayout>
                  <c:x val="1.5649487013160244E-2"/>
                  <c:y val="-0.1097575546244900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1896208052988319E-2"/>
                      <c:h val="5.1573758927632558E-2"/>
                    </c:manualLayout>
                  </c15:layout>
                </c:ext>
                <c:ext xmlns:c16="http://schemas.microsoft.com/office/drawing/2014/chart" uri="{C3380CC4-5D6E-409C-BE32-E72D297353CC}">
                  <c16:uniqueId val="{00000019-2CE3-4C52-827F-6CF98F376122}"/>
                </c:ext>
              </c:extLst>
            </c:dLbl>
            <c:dLbl>
              <c:idx val="6"/>
              <c:layout>
                <c:manualLayout>
                  <c:x val="1.6881567858788873E-2"/>
                  <c:y val="1.3986210597842963E-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7890393838146084E-2"/>
                      <c:h val="5.1573719364502044E-2"/>
                    </c:manualLayout>
                  </c15:layout>
                </c:ext>
                <c:ext xmlns:c16="http://schemas.microsoft.com/office/drawing/2014/chart" uri="{C3380CC4-5D6E-409C-BE32-E72D297353CC}">
                  <c16:uniqueId val="{0000001A-2CE3-4C52-827F-6CF98F376122}"/>
                </c:ext>
              </c:extLst>
            </c:dLbl>
            <c:dLbl>
              <c:idx val="7"/>
              <c:layout>
                <c:manualLayout>
                  <c:x val="1.8138744494138569E-2"/>
                  <c:y val="-3.8087100924474683E-2"/>
                </c:manualLayout>
              </c:layout>
              <c:spPr>
                <a:solidFill>
                  <a:srgbClr val="FF0000"/>
                </a:solidFill>
                <a:ln>
                  <a:noFill/>
                </a:ln>
                <a:effectLst/>
              </c:spPr>
              <c:txPr>
                <a:bodyPr wrap="square" lIns="38100" tIns="19050" rIns="38100" bIns="19050" anchor="ctr">
                  <a:noAutofit/>
                </a:bodyPr>
                <a:lstStyle/>
                <a:p>
                  <a:pPr>
                    <a:defRPr sz="800"/>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0887496324419579E-2"/>
                      <c:h val="6.3540754479458075E-2"/>
                    </c:manualLayout>
                  </c15:layout>
                </c:ext>
                <c:ext xmlns:c16="http://schemas.microsoft.com/office/drawing/2014/chart" uri="{C3380CC4-5D6E-409C-BE32-E72D297353CC}">
                  <c16:uniqueId val="{0000001B-2CE3-4C52-827F-6CF98F376122}"/>
                </c:ext>
              </c:extLst>
            </c:dLbl>
            <c:dLbl>
              <c:idx val="8"/>
              <c:layout>
                <c:manualLayout>
                  <c:x val="4.5603024593675254E-3"/>
                  <c:y val="7.24401463290962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CE3-4C52-827F-6CF98F376122}"/>
                </c:ext>
              </c:extLst>
            </c:dLbl>
            <c:dLbl>
              <c:idx val="11"/>
              <c:layout>
                <c:manualLayout>
                  <c:x val="4.560302459367525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CE3-4C52-827F-6CF98F376122}"/>
                </c:ext>
              </c:extLst>
            </c:dLbl>
            <c:spPr>
              <a:solidFill>
                <a:srgbClr val="FF0000"/>
              </a:solidFill>
              <a:ln>
                <a:noFill/>
              </a:ln>
              <a:effectLst/>
            </c:spPr>
            <c:txPr>
              <a:bodyPr wrap="square" lIns="38100" tIns="19050" rIns="38100" bIns="19050" anchor="ctr">
                <a:spAutoFit/>
              </a:bodyPr>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(Calculations!$AE$33:$AL$33,Calculations!$AN$33:$AQ$33)</c:f>
              <c:strCache>
                <c:ptCount val="12"/>
                <c:pt idx="0">
                  <c:v>Q3-19</c:v>
                </c:pt>
                <c:pt idx="1">
                  <c:v>Q4-19</c:v>
                </c:pt>
                <c:pt idx="2">
                  <c:v>Q1-20</c:v>
                </c:pt>
                <c:pt idx="3">
                  <c:v>Q2-20</c:v>
                </c:pt>
                <c:pt idx="4">
                  <c:v>Q3-20</c:v>
                </c:pt>
                <c:pt idx="5">
                  <c:v>Q4-20</c:v>
                </c:pt>
                <c:pt idx="6">
                  <c:v>Q1-21</c:v>
                </c:pt>
                <c:pt idx="7">
                  <c:v>Q2-21</c:v>
                </c:pt>
                <c:pt idx="8">
                  <c:v>Q4-21</c:v>
                </c:pt>
                <c:pt idx="9">
                  <c:v>Q1-22</c:v>
                </c:pt>
                <c:pt idx="10">
                  <c:v>Q2-22</c:v>
                </c:pt>
                <c:pt idx="11">
                  <c:v>Q3-22</c:v>
                </c:pt>
              </c:strCache>
              <c:extLst/>
            </c:strRef>
          </c:cat>
          <c:val>
            <c:numRef>
              <c:f>(Calculations!$AE$36:$AL$36,Calculations!$AN$36:$AQ$36)</c:f>
              <c:numCache>
                <c:formatCode>0</c:formatCode>
                <c:ptCount val="12"/>
                <c:pt idx="0">
                  <c:v>5</c:v>
                </c:pt>
                <c:pt idx="1">
                  <c:v>12</c:v>
                </c:pt>
                <c:pt idx="2">
                  <c:v>11</c:v>
                </c:pt>
                <c:pt idx="3">
                  <c:v>11</c:v>
                </c:pt>
                <c:pt idx="4">
                  <c:v>17</c:v>
                </c:pt>
                <c:pt idx="5">
                  <c:v>1</c:v>
                </c:pt>
                <c:pt idx="6">
                  <c:v>22</c:v>
                </c:pt>
                <c:pt idx="7">
                  <c:v>12</c:v>
                </c:pt>
                <c:pt idx="8">
                  <c:v>15</c:v>
                </c:pt>
                <c:pt idx="9">
                  <c:v>20</c:v>
                </c:pt>
                <c:pt idx="10">
                  <c:v>19</c:v>
                </c:pt>
                <c:pt idx="11">
                  <c:v>11</c:v>
                </c:pt>
              </c:numCache>
              <c:extLst/>
            </c:numRef>
          </c:val>
          <c:extLst>
            <c:ext xmlns:c16="http://schemas.microsoft.com/office/drawing/2014/chart" uri="{C3380CC4-5D6E-409C-BE32-E72D297353CC}">
              <c16:uniqueId val="{0000001E-2CE3-4C52-827F-6CF98F376122}"/>
            </c:ext>
          </c:extLst>
        </c:ser>
        <c:dLbls>
          <c:dLblPos val="outEnd"/>
          <c:showLegendKey val="0"/>
          <c:showVal val="1"/>
          <c:showCatName val="0"/>
          <c:showSerName val="0"/>
          <c:showPercent val="0"/>
          <c:showBubbleSize val="0"/>
        </c:dLbls>
        <c:gapWidth val="150"/>
        <c:axId val="350529407"/>
        <c:axId val="1"/>
      </c:barChart>
      <c:dateAx>
        <c:axId val="350529407"/>
        <c:scaling>
          <c:orientation val="minMax"/>
        </c:scaling>
        <c:delete val="0"/>
        <c:axPos val="b"/>
        <c:title>
          <c:tx>
            <c:rich>
              <a:bodyPr/>
              <a:lstStyle/>
              <a:p>
                <a:pPr>
                  <a:defRPr sz="1050" b="0" i="0" u="none" strike="noStrike" baseline="0">
                    <a:solidFill>
                      <a:srgbClr val="0000FF"/>
                    </a:solidFill>
                    <a:latin typeface="Arial"/>
                    <a:ea typeface="Arial"/>
                    <a:cs typeface="Arial"/>
                  </a:defRPr>
                </a:pPr>
                <a:r>
                  <a:rPr lang="en-US" sz="1050" b="0"/>
                  <a:t>Oil</a:t>
                </a:r>
                <a:r>
                  <a:rPr lang="en-US" sz="1050" b="0" baseline="0"/>
                  <a:t> Checks</a:t>
                </a:r>
                <a:endParaRPr lang="en-US" sz="1050" b="0"/>
              </a:p>
            </c:rich>
          </c:tx>
          <c:layout>
            <c:manualLayout>
              <c:xMode val="edge"/>
              <c:yMode val="edge"/>
              <c:x val="0.41272836687420228"/>
              <c:y val="3.6133914146999631E-2"/>
            </c:manualLayout>
          </c:layout>
          <c:overlay val="0"/>
          <c:spPr>
            <a:noFill/>
            <a:ln w="25400">
              <a:noFill/>
            </a:ln>
          </c:spPr>
        </c:title>
        <c:numFmt formatCode="mmm\-yy" sourceLinked="0"/>
        <c:majorTickMark val="out"/>
        <c:minorTickMark val="none"/>
        <c:tickLblPos val="nextTo"/>
        <c:spPr>
          <a:ln w="3175">
            <a:solidFill>
              <a:srgbClr val="000000"/>
            </a:solidFill>
            <a:prstDash val="solid"/>
          </a:ln>
        </c:spPr>
        <c:txPr>
          <a:bodyPr rot="-5400000" vert="horz"/>
          <a:lstStyle/>
          <a:p>
            <a:pPr>
              <a:defRPr sz="800" b="0" i="0" u="none" strike="noStrike" baseline="0">
                <a:solidFill>
                  <a:srgbClr val="000000"/>
                </a:solidFill>
                <a:latin typeface="Arial"/>
                <a:ea typeface="Arial"/>
                <a:cs typeface="Arial"/>
              </a:defRPr>
            </a:pPr>
            <a:endParaRPr lang="en-US"/>
          </a:p>
        </c:txPr>
        <c:crossAx val="1"/>
        <c:crosses val="autoZero"/>
        <c:auto val="1"/>
        <c:lblOffset val="100"/>
        <c:baseTimeUnit val="months"/>
        <c:majorUnit val="1"/>
        <c:majorTimeUnit val="months"/>
        <c:minorUnit val="1"/>
        <c:minorTimeUnit val="months"/>
      </c:dateAx>
      <c:valAx>
        <c:axId val="1"/>
        <c:scaling>
          <c:orientation val="minMax"/>
        </c:scaling>
        <c:delete val="0"/>
        <c:axPos val="l"/>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350529407"/>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C7E9EA00-E83F-4005-9F65-3148D7255248}" type="datetimeFigureOut">
              <a:rPr lang="en-US" smtClean="0"/>
              <a:t>5/4/2023</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8535129A-0139-4FE4-99A2-5157B880B8FB}" type="slidenum">
              <a:rPr lang="en-US" smtClean="0"/>
              <a:t>‹#›</a:t>
            </a:fld>
            <a:endParaRPr lang="en-US"/>
          </a:p>
        </p:txBody>
      </p:sp>
    </p:spTree>
    <p:extLst>
      <p:ext uri="{BB962C8B-B14F-4D97-AF65-F5344CB8AC3E}">
        <p14:creationId xmlns:p14="http://schemas.microsoft.com/office/powerpoint/2010/main" val="1747656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5129A-0139-4FE4-99A2-5157B880B8FB}" type="slidenum">
              <a:rPr lang="en-US" smtClean="0"/>
              <a:t>1</a:t>
            </a:fld>
            <a:endParaRPr lang="en-US"/>
          </a:p>
        </p:txBody>
      </p:sp>
    </p:spTree>
    <p:extLst>
      <p:ext uri="{BB962C8B-B14F-4D97-AF65-F5344CB8AC3E}">
        <p14:creationId xmlns:p14="http://schemas.microsoft.com/office/powerpoint/2010/main" val="1826815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Vida bloğundan sökülen rulmanlarda, iç bilezikte çatlak ve dış bilezikte ciddi hasarla karşılaştık. Belki, Ekipmanın bir süre daha çalışmasına izin verseydik, devamında dişli kutusu ve vida grubunun hasarlanması kaçınılmazdı. Bu durumda yaptığımız bakımın maliyeti 3.000$ seviyelerinden, vida grubu-element değişimiyle birlikte 30.000$ seviyelerine çıkacaktı. Bu örnek  olay bize yeni ekipman alımı ve servis sonrası </a:t>
            </a:r>
            <a:r>
              <a:rPr lang="tr-TR" b="1" dirty="0"/>
              <a:t>kabul testlerinin </a:t>
            </a:r>
            <a:r>
              <a:rPr lang="tr-TR" dirty="0"/>
              <a:t>ne kadar değerli olduğunu gösterdi, ayrıca işletmede titreşim analiz metoduna olan </a:t>
            </a:r>
            <a:r>
              <a:rPr lang="tr-TR" b="1" dirty="0"/>
              <a:t>güveni</a:t>
            </a:r>
            <a:r>
              <a:rPr lang="tr-TR" dirty="0"/>
              <a:t>  tesis  etmiş oldu. </a:t>
            </a:r>
            <a:endParaRPr lang="en-US" dirty="0"/>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10</a:t>
            </a:fld>
            <a:endParaRPr lang="en-US"/>
          </a:p>
        </p:txBody>
      </p:sp>
    </p:spTree>
    <p:extLst>
      <p:ext uri="{BB962C8B-B14F-4D97-AF65-F5344CB8AC3E}">
        <p14:creationId xmlns:p14="http://schemas.microsoft.com/office/powerpoint/2010/main" val="398623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Bir diğer uygulama örneğimiz, yine tesisin kritik ekipmanlarından biri olan flotasyon hücreleriyle ilgili. Bu örnekte çok hızlı gelişen bir kafes arızasını inceleyeceğiz. Grafikte de görüldüğü gibi trendde çok hızlı bir ilerleme yaşandı ve 4 gün önceki ölçümde zaman dalga formundaki ufak ibareler dışında tertemiz bir grafiğimiz varken 4 günlük süreçte yüksek değerlere ulaştı. </a:t>
            </a:r>
          </a:p>
        </p:txBody>
      </p:sp>
      <p:sp>
        <p:nvSpPr>
          <p:cNvPr id="4" name="Slide Number Placeholder 3"/>
          <p:cNvSpPr>
            <a:spLocks noGrp="1"/>
          </p:cNvSpPr>
          <p:nvPr>
            <p:ph type="sldNum" sz="quarter" idx="5"/>
          </p:nvPr>
        </p:nvSpPr>
        <p:spPr/>
        <p:txBody>
          <a:bodyPr/>
          <a:lstStyle/>
          <a:p>
            <a:fld id="{8535129A-0139-4FE4-99A2-5157B880B8FB}" type="slidenum">
              <a:rPr lang="en-US" smtClean="0"/>
              <a:t>11</a:t>
            </a:fld>
            <a:endParaRPr lang="en-US"/>
          </a:p>
        </p:txBody>
      </p:sp>
    </p:spTree>
    <p:extLst>
      <p:ext uri="{BB962C8B-B14F-4D97-AF65-F5344CB8AC3E}">
        <p14:creationId xmlns:p14="http://schemas.microsoft.com/office/powerpoint/2010/main" val="33387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 hızla gelişen arıza karşısında </a:t>
            </a:r>
            <a:r>
              <a:rPr lang="tr-TR" b="1" dirty="0"/>
              <a:t>esktra bir planlı duruş </a:t>
            </a:r>
            <a:r>
              <a:rPr lang="tr-TR" dirty="0"/>
              <a:t>yapmak zorunda kalmıştık çünkü ekipman aşırı ısınmıştı ve bir sonraki planlı duruşa kadar bizi götürmesi imkansızdı. Daha </a:t>
            </a:r>
            <a:r>
              <a:rPr lang="tr-TR" b="1" dirty="0"/>
              <a:t>ciddi hasarlara </a:t>
            </a:r>
            <a:r>
              <a:rPr lang="tr-TR" dirty="0"/>
              <a:t>yol açmadan hazırlıklarımızı tamamlayıp ekipmanı bakıma aldık ve deforme olmuş bir rulman kafesiyle karşılaştık. </a:t>
            </a:r>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12</a:t>
            </a:fld>
            <a:endParaRPr lang="en-US"/>
          </a:p>
        </p:txBody>
      </p:sp>
    </p:spTree>
    <p:extLst>
      <p:ext uri="{BB962C8B-B14F-4D97-AF65-F5344CB8AC3E}">
        <p14:creationId xmlns:p14="http://schemas.microsoft.com/office/powerpoint/2010/main" val="27781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 arıza sonrası yaptığımız kök neden analizi neticesinde gelecekte benzer bir duruma maruz kalmamak adına kendimize ödevler çıkardık; </a:t>
            </a:r>
          </a:p>
          <a:p>
            <a:r>
              <a:rPr lang="tr-TR" dirty="0"/>
              <a:t>Önceden portatif cihazla aylık ölçüm aldığımız tüm flotasyon hücrelerine hızlı gelişen benzer arızaları gözden kaçırmamak adına online titreşim izleme sistemi entegre ettik. </a:t>
            </a:r>
          </a:p>
          <a:p>
            <a:r>
              <a:rPr lang="tr-TR" dirty="0"/>
              <a:t>Kafes arızasının kök nedenini irdelediğimizde ise periyodik yağlamanın aksadığı, bu nedenle yağsızlık oluştuğu belirlendi. Bu nedenle tüm hücrelere uygun miktarda yağlama yapacak bir merkezi yağlama sistemi bağlayarak ekipmanımızı daha güvenilir hale getirmiş olduk. </a:t>
            </a:r>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13</a:t>
            </a:fld>
            <a:endParaRPr lang="en-US"/>
          </a:p>
        </p:txBody>
      </p:sp>
    </p:spTree>
    <p:extLst>
      <p:ext uri="{BB962C8B-B14F-4D97-AF65-F5344CB8AC3E}">
        <p14:creationId xmlns:p14="http://schemas.microsoft.com/office/powerpoint/2010/main" val="358697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r-TR" dirty="0"/>
              <a:t>Titreşim analizi alanındaki  çabalarımızın   </a:t>
            </a:r>
            <a:r>
              <a:rPr lang="tr-TR" b="1" dirty="0"/>
              <a:t>meyvelerini  topladığımız </a:t>
            </a:r>
            <a:r>
              <a:rPr lang="tr-TR" dirty="0"/>
              <a:t>düşünüyoruz.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Son bir yıl içerisinde  vibrasyon ölçümü yaptığımız  140 makineden 1680  ölçüm aldık. Bu ekipmanlarda hiç </a:t>
            </a:r>
            <a:r>
              <a:rPr lang="tr-TR" b="1" dirty="0"/>
              <a:t>plansız duruş veya beklenmeyen arıza </a:t>
            </a:r>
            <a:r>
              <a:rPr lang="tr-TR" dirty="0"/>
              <a:t>yaşanmadı. </a:t>
            </a:r>
          </a:p>
          <a:p>
            <a:r>
              <a:rPr lang="tr-TR" dirty="0"/>
              <a:t>Bu süreçte 79 Adet  anormallik  tespit  ettik, bunlardan </a:t>
            </a:r>
            <a:r>
              <a:rPr lang="tr-TR" b="1" dirty="0"/>
              <a:t>9 adeti tesisin ana ekipmanlarında kritik  arızalardı</a:t>
            </a:r>
            <a:r>
              <a:rPr lang="tr-TR" dirty="0"/>
              <a:t>. </a:t>
            </a:r>
          </a:p>
          <a:p>
            <a:r>
              <a:rPr lang="tr-TR" dirty="0"/>
              <a:t>Bu kritik anormallikler </a:t>
            </a:r>
            <a:r>
              <a:rPr lang="tr-TR" b="1" dirty="0"/>
              <a:t>önceden tespit edilmemiş ve arıza gerçekleşmiş </a:t>
            </a:r>
            <a:r>
              <a:rPr lang="tr-TR" dirty="0"/>
              <a:t>olsaydı hesaplanan üretim kaybımız 1 milyon dolar  üzerinde gerçekleşecekti. </a:t>
            </a:r>
          </a:p>
          <a:p>
            <a:r>
              <a:rPr lang="tr-TR" b="1" dirty="0"/>
              <a:t>Elde ettiğimiz sonuçlara baktığımızda</a:t>
            </a:r>
            <a:r>
              <a:rPr lang="tr-TR" dirty="0"/>
              <a:t>,  doğru yolda olduğumuzu düşünüyoruz ve elde edilen katkı bizi daha iyisi için motive ediyor.</a:t>
            </a:r>
          </a:p>
          <a:p>
            <a:endParaRPr lang="en-US" dirty="0"/>
          </a:p>
        </p:txBody>
      </p:sp>
    </p:spTree>
    <p:extLst>
      <p:ext uri="{BB962C8B-B14F-4D97-AF65-F5344CB8AC3E}">
        <p14:creationId xmlns:p14="http://schemas.microsoft.com/office/powerpoint/2010/main" val="230198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Bir diğer önemli metod olan Yağ analizine bakacak olursak;</a:t>
            </a:r>
          </a:p>
          <a:p>
            <a:r>
              <a:rPr lang="tr-TR" dirty="0"/>
              <a:t>Madenimizde  </a:t>
            </a:r>
            <a:r>
              <a:rPr lang="tr-TR" b="1" dirty="0"/>
              <a:t>yağlama ve yağ  yönetimine  özel  önem veriyor  </a:t>
            </a:r>
            <a:r>
              <a:rPr lang="tr-TR" dirty="0"/>
              <a:t>ve  bu alandaki  </a:t>
            </a:r>
            <a:r>
              <a:rPr lang="tr-TR" b="1" dirty="0"/>
              <a:t>iyi uygulamaları </a:t>
            </a:r>
            <a:r>
              <a:rPr lang="tr-TR" dirty="0"/>
              <a:t>yakından takip ediyoruz. </a:t>
            </a:r>
            <a:r>
              <a:rPr lang="tr-TR" b="1" dirty="0"/>
              <a:t>Yeni teknolojileri </a:t>
            </a:r>
            <a:r>
              <a:rPr lang="tr-TR" dirty="0"/>
              <a:t>imkanlar  dahilinde  bünyemize  ekliyoruz.</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  kapsamda  </a:t>
            </a:r>
            <a:r>
              <a:rPr lang="tr-TR" b="1" dirty="0"/>
              <a:t>yağ analizi  önemli  </a:t>
            </a:r>
            <a:r>
              <a:rPr lang="tr-TR" dirty="0"/>
              <a:t>bir  yer  tutmaktadır. </a:t>
            </a:r>
            <a:r>
              <a:rPr lang="tr-TR" b="1" dirty="0"/>
              <a:t>3 aylık periyotlarla </a:t>
            </a:r>
            <a:r>
              <a:rPr lang="tr-TR" dirty="0"/>
              <a:t>tüm ekipmanlardan numune alınarak laboratuarda analiz ettiriyoruz.</a:t>
            </a:r>
          </a:p>
          <a:p>
            <a:endParaRPr lang="tr-TR" dirty="0"/>
          </a:p>
          <a:p>
            <a:r>
              <a:rPr lang="tr-TR" dirty="0"/>
              <a:t>Periyodik yağ analizleri ile  yağlarımızın fiziksel ve kimyasal  özelliklerini, partiküler kirliliğini, su muhteviyatı, metalik aşıntı tiplerini takip  ediyoruz.</a:t>
            </a:r>
          </a:p>
          <a:p>
            <a:r>
              <a:rPr lang="tr-TR" dirty="0"/>
              <a:t>Anormallik  tespit  edilmesi  durumunda </a:t>
            </a:r>
            <a:r>
              <a:rPr lang="tr-TR" b="1" dirty="0"/>
              <a:t>karşı önlemler </a:t>
            </a:r>
            <a:r>
              <a:rPr lang="tr-TR" dirty="0"/>
              <a:t> alarak  olası  arızaların önüne  geçmeyi hedefliyoruz. </a:t>
            </a:r>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15</a:t>
            </a:fld>
            <a:endParaRPr lang="en-US"/>
          </a:p>
        </p:txBody>
      </p:sp>
    </p:spTree>
    <p:extLst>
      <p:ext uri="{BB962C8B-B14F-4D97-AF65-F5344CB8AC3E}">
        <p14:creationId xmlns:p14="http://schemas.microsoft.com/office/powerpoint/2010/main" val="187778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Çok kritik ve  riskli  makinelerin  yağ  analizlerinde yine online  </a:t>
            </a:r>
            <a:r>
              <a:rPr lang="tr-TR" dirty="0"/>
              <a:t>teknolojilerden  yararlanıyoruz. Belirlenen limitler dışında bir değişim olduğunda cihaz </a:t>
            </a:r>
            <a:r>
              <a:rPr lang="tr-TR" b="1" dirty="0"/>
              <a:t>mail</a:t>
            </a:r>
            <a:r>
              <a:rPr lang="tr-TR" dirty="0"/>
              <a:t> ile bilgilendirme yapabiliyor, kontrol odasına </a:t>
            </a:r>
            <a:r>
              <a:rPr lang="tr-TR" b="1" dirty="0"/>
              <a:t>sinyal </a:t>
            </a:r>
            <a:r>
              <a:rPr lang="tr-TR" dirty="0"/>
              <a:t>gönderebiliyor.  </a:t>
            </a:r>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16</a:t>
            </a:fld>
            <a:endParaRPr lang="en-US"/>
          </a:p>
        </p:txBody>
      </p:sp>
    </p:spTree>
    <p:extLst>
      <p:ext uri="{BB962C8B-B14F-4D97-AF65-F5344CB8AC3E}">
        <p14:creationId xmlns:p14="http://schemas.microsoft.com/office/powerpoint/2010/main" val="196374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Online yağ izleme sistemiyle tespit edilen bir arızaya bakacak olursak;  Bilyalı değirmene ait 1800 lt lik yağlama ünitesine </a:t>
            </a:r>
            <a:r>
              <a:rPr lang="tr-TR" b="1" dirty="0"/>
              <a:t>plakalı eşanjörden karışan soğutma suyunu </a:t>
            </a:r>
            <a:r>
              <a:rPr lang="tr-TR" dirty="0"/>
              <a:t>cihaz anlık olarak tespit ederek bizi bilgilendirmişti. Bu örnek bize çok kritik ekipmanlarda </a:t>
            </a:r>
            <a:r>
              <a:rPr lang="tr-TR" b="1" dirty="0"/>
              <a:t>online izlemenin ne kadar yerinde </a:t>
            </a:r>
            <a:r>
              <a:rPr lang="tr-TR" dirty="0"/>
              <a:t>olduğunu bir kez daha kanıtlamış oldu. </a:t>
            </a:r>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17</a:t>
            </a:fld>
            <a:endParaRPr lang="en-US"/>
          </a:p>
        </p:txBody>
      </p:sp>
    </p:spTree>
    <p:extLst>
      <p:ext uri="{BB962C8B-B14F-4D97-AF65-F5344CB8AC3E}">
        <p14:creationId xmlns:p14="http://schemas.microsoft.com/office/powerpoint/2010/main" val="4240198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Yağlama  yönetim programımıza gelecek olursak;  </a:t>
            </a:r>
            <a:r>
              <a:rPr lang="tr-TR" b="1" dirty="0"/>
              <a:t>programımızın  temeli  yağların  uygun koşullarda depolanması ve depolanan  yağların  kontamine  olmadan  </a:t>
            </a:r>
            <a:r>
              <a:rPr lang="tr-TR" dirty="0"/>
              <a:t>uygulama  noktasına  tatbik edilmesine  dayanır. İşletmemizde; </a:t>
            </a:r>
          </a:p>
          <a:p>
            <a:r>
              <a:rPr lang="tr-TR" dirty="0"/>
              <a:t>-Varil ile teslim alınan  yağlar  </a:t>
            </a:r>
            <a:r>
              <a:rPr lang="tr-TR" b="1" dirty="0"/>
              <a:t>ön filitrasyon </a:t>
            </a:r>
            <a:r>
              <a:rPr lang="tr-TR" dirty="0"/>
              <a:t>ile  depolama  tanklarına  alınır.</a:t>
            </a:r>
          </a:p>
          <a:p>
            <a:r>
              <a:rPr lang="tr-TR" dirty="0"/>
              <a:t>-Depolama  tanklarındaki  yağlar  kidney loop eğrisine uygun süreyle </a:t>
            </a:r>
            <a:r>
              <a:rPr lang="tr-TR" b="1" dirty="0"/>
              <a:t>re-sürkilasyon</a:t>
            </a:r>
            <a:r>
              <a:rPr lang="tr-TR" dirty="0"/>
              <a:t> yapılır.</a:t>
            </a:r>
          </a:p>
          <a:p>
            <a:r>
              <a:rPr lang="tr-TR" dirty="0"/>
              <a:t>-Daha sonra kullanım  öncesi  yağlar  </a:t>
            </a:r>
            <a:r>
              <a:rPr lang="tr-TR" b="1" dirty="0"/>
              <a:t>son filitrasyona </a:t>
            </a:r>
            <a:r>
              <a:rPr lang="tr-TR" dirty="0"/>
              <a:t>tabi  tutulur.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Yağlar tanımlı  renk kodlarındaki tanklarda depolanır , tanımlı renk kodlarındaki kaplarla  uygulama noktalarına  taşınır, uygulama noktasılarındaki  makinelerin üzerindeki  renk kodları ile  birebir  aynı  olan kaplardaki yağlar  makineye aktarılır. Böylece </a:t>
            </a:r>
            <a:r>
              <a:rPr lang="tr-TR" b="1" dirty="0"/>
              <a:t>yanlış yağ dolumu </a:t>
            </a:r>
            <a:r>
              <a:rPr lang="tr-TR" dirty="0"/>
              <a:t>veya  </a:t>
            </a:r>
            <a:r>
              <a:rPr lang="tr-TR" b="1" dirty="0"/>
              <a:t>yağların birbirine karışması </a:t>
            </a:r>
            <a:r>
              <a:rPr lang="tr-TR" dirty="0"/>
              <a:t>nedeniyle oluşabilecek sorunların da önüne geçmiş oluyoruz.</a:t>
            </a:r>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18</a:t>
            </a:fld>
            <a:endParaRPr lang="en-US"/>
          </a:p>
        </p:txBody>
      </p:sp>
    </p:spTree>
    <p:extLst>
      <p:ext uri="{BB962C8B-B14F-4D97-AF65-F5344CB8AC3E}">
        <p14:creationId xmlns:p14="http://schemas.microsoft.com/office/powerpoint/2010/main" val="2573282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1" dirty="0"/>
              <a:t>Erişilmesi  güç  ve  kritik  noktalarda </a:t>
            </a:r>
            <a:r>
              <a:rPr lang="tr-TR" dirty="0"/>
              <a:t>merkezi  yağlama ve tek nokta yağlayıcılardan yararlanıyoruz.</a:t>
            </a:r>
          </a:p>
          <a:p>
            <a:r>
              <a:rPr lang="tr-TR" dirty="0"/>
              <a:t>Manuel yağlama uygulamalarımızda </a:t>
            </a:r>
            <a:r>
              <a:rPr lang="tr-TR" b="1" dirty="0"/>
              <a:t>yağ kartuşları ve debimetreli el pompaları </a:t>
            </a:r>
            <a:r>
              <a:rPr lang="tr-TR" dirty="0"/>
              <a:t>kullanmaktayız. Bu şekilde  hem  </a:t>
            </a:r>
            <a:r>
              <a:rPr lang="tr-TR" b="1" dirty="0"/>
              <a:t>yağın temizliğini</a:t>
            </a:r>
            <a:r>
              <a:rPr lang="tr-TR" dirty="0"/>
              <a:t>  garanti altına  alıyor  hem de  </a:t>
            </a:r>
            <a:r>
              <a:rPr lang="tr-TR" b="1" dirty="0"/>
              <a:t>aşırı veya  yetersiz  </a:t>
            </a:r>
            <a:r>
              <a:rPr lang="tr-TR" dirty="0"/>
              <a:t>yağlamadan dolayı oluşabilecek olumsuzlukların önüne  geçiyoruz.</a:t>
            </a:r>
          </a:p>
          <a:p>
            <a:r>
              <a:rPr lang="tr-TR" dirty="0"/>
              <a:t>Pnömatik ve elektrikli pompalar ile yapılan  gres  uygulaması,  çok yoğun  yağlama yapan  bizim gibi tesislerde  </a:t>
            </a:r>
            <a:r>
              <a:rPr lang="tr-TR" b="1" dirty="0"/>
              <a:t>ergonomik açıdan da  avantaj  </a:t>
            </a:r>
            <a:r>
              <a:rPr lang="tr-TR" dirty="0"/>
              <a:t>sağlamaktadır.</a:t>
            </a:r>
          </a:p>
          <a:p>
            <a:endParaRPr lang="tr-TR" dirty="0"/>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19</a:t>
            </a:fld>
            <a:endParaRPr lang="en-US"/>
          </a:p>
        </p:txBody>
      </p:sp>
    </p:spTree>
    <p:extLst>
      <p:ext uri="{BB962C8B-B14F-4D97-AF65-F5344CB8AC3E}">
        <p14:creationId xmlns:p14="http://schemas.microsoft.com/office/powerpoint/2010/main" val="178166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Merhaba  sizleri  saygı ile  selamlıyorum.</a:t>
            </a:r>
          </a:p>
          <a:p>
            <a:r>
              <a:rPr lang="tr-TR" dirty="0"/>
              <a:t>Sunumuma başlamadan önce kısaca kendimi  tanıtmak isterim.</a:t>
            </a:r>
          </a:p>
          <a:p>
            <a:r>
              <a:rPr lang="tr-TR" dirty="0"/>
              <a:t>Ben Hakan Albayrak</a:t>
            </a:r>
          </a:p>
          <a:p>
            <a:r>
              <a:rPr lang="tr-TR" dirty="0"/>
              <a:t>1984 Samsun doğumluyum, Makine Mühendisiyim. Tüprag Metal Madencilik Bünyesinde bulunan İzmir Efemçukuru Altın madeninde Güvenilirlik Yöneticisi olarak görev yapmaktayım. </a:t>
            </a:r>
          </a:p>
          <a:p>
            <a:endParaRPr lang="tr-TR" dirty="0"/>
          </a:p>
        </p:txBody>
      </p:sp>
      <p:sp>
        <p:nvSpPr>
          <p:cNvPr id="4" name="Slide Number Placeholder 3"/>
          <p:cNvSpPr>
            <a:spLocks noGrp="1"/>
          </p:cNvSpPr>
          <p:nvPr>
            <p:ph type="sldNum" sz="quarter" idx="5"/>
          </p:nvPr>
        </p:nvSpPr>
        <p:spPr/>
        <p:txBody>
          <a:bodyPr/>
          <a:lstStyle/>
          <a:p>
            <a:fld id="{8535129A-0139-4FE4-99A2-5157B880B8FB}" type="slidenum">
              <a:rPr lang="en-US" smtClean="0"/>
              <a:t>2</a:t>
            </a:fld>
            <a:endParaRPr lang="en-US"/>
          </a:p>
        </p:txBody>
      </p:sp>
    </p:spTree>
    <p:extLst>
      <p:ext uri="{BB962C8B-B14F-4D97-AF65-F5344CB8AC3E}">
        <p14:creationId xmlns:p14="http://schemas.microsoft.com/office/powerpoint/2010/main" val="302814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noProof="0" dirty="0"/>
              <a:t>Bir diğer izleme sistemimiz ise bant yüzey izleme sistemidir;</a:t>
            </a:r>
          </a:p>
          <a:p>
            <a:r>
              <a:rPr lang="tr-TR" noProof="0" dirty="0"/>
              <a:t>Son yıllarda devreye  aldığımız  konveyörlerde bant  ızleme   teknolojısı   kestırımcı bakım çalışmalarımıza  önemlı  bır  katkı sağlamaktadır.</a:t>
            </a:r>
          </a:p>
          <a:p>
            <a:r>
              <a:rPr lang="tr-TR" noProof="0" dirty="0"/>
              <a:t>Uygulamanın yapıldığı konveyorler </a:t>
            </a:r>
            <a:r>
              <a:rPr lang="tr-TR" b="1" noProof="0" dirty="0"/>
              <a:t>işletmemizdeki  kritik ekipmanlar  </a:t>
            </a:r>
            <a:r>
              <a:rPr lang="tr-TR" noProof="0" dirty="0"/>
              <a:t>arasında önemli  bir yere sahiptır.</a:t>
            </a:r>
          </a:p>
          <a:p>
            <a:r>
              <a:rPr lang="tr-TR" noProof="0" dirty="0"/>
              <a:t>Bu konveyörler alternatif besleme sistemi olmayan, arızalanması  çok </a:t>
            </a:r>
            <a:r>
              <a:rPr lang="tr-TR" b="1" noProof="0" dirty="0"/>
              <a:t>uzun üretim kesintilerine </a:t>
            </a:r>
            <a:r>
              <a:rPr lang="tr-TR" noProof="0" dirty="0"/>
              <a:t>neden olabilecek rıskler  tasımaktaydı. Konveyorun tahrık  sisteminde motor, redüktör ve tambur rulman yataklarını online olarak titireşim analiziyle izliyoruz fakat konveyör bantı da ne az bunlar kadar riskli bir makine elemanıdır. Bu nedenle </a:t>
            </a:r>
            <a:r>
              <a:rPr lang="tr-TR" b="1" noProof="0" dirty="0"/>
              <a:t>bandın yüzey durumunun sürekli takip edilmesi kritik öneme sahiptir</a:t>
            </a:r>
            <a:r>
              <a:rPr lang="tr-TR" noProof="0" dirty="0"/>
              <a:t>. </a:t>
            </a:r>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20</a:t>
            </a:fld>
            <a:endParaRPr lang="en-US"/>
          </a:p>
        </p:txBody>
      </p:sp>
    </p:spTree>
    <p:extLst>
      <p:ext uri="{BB962C8B-B14F-4D97-AF65-F5344CB8AC3E}">
        <p14:creationId xmlns:p14="http://schemas.microsoft.com/office/powerpoint/2010/main" val="3348717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Nitekim   devreye aldığımız  sistem  </a:t>
            </a:r>
            <a:r>
              <a:rPr lang="tr-TR" b="1" dirty="0"/>
              <a:t>kuruluşundan hemen sonra  </a:t>
            </a:r>
            <a:r>
              <a:rPr lang="tr-TR" dirty="0"/>
              <a:t>cıddı bır  bant  hasarını  anormalık  aşamasında  tespit  etti .</a:t>
            </a:r>
          </a:p>
          <a:p>
            <a:r>
              <a:rPr lang="tr-TR" dirty="0"/>
              <a:t>Sistemden gelen  alarm üzerine  sahada yapılan incelemede  konveyöre  </a:t>
            </a:r>
            <a:r>
              <a:rPr lang="tr-TR" b="1" dirty="0"/>
              <a:t>metal parçanın </a:t>
            </a:r>
            <a:r>
              <a:rPr lang="tr-TR" dirty="0"/>
              <a:t>sıkıştığı  görüldü.</a:t>
            </a:r>
          </a:p>
          <a:p>
            <a:r>
              <a:rPr lang="tr-TR" dirty="0"/>
              <a:t>Geç kalınması  durumunda </a:t>
            </a:r>
            <a:r>
              <a:rPr lang="tr-TR" b="1" dirty="0"/>
              <a:t>900 metre</a:t>
            </a:r>
            <a:r>
              <a:rPr lang="tr-TR" dirty="0"/>
              <a:t>  bant tamamen yırtılabilir  ve uzun bır  tesis  duruşuna  neden olabılırdı.</a:t>
            </a:r>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21</a:t>
            </a:fld>
            <a:endParaRPr lang="en-US"/>
          </a:p>
        </p:txBody>
      </p:sp>
    </p:spTree>
    <p:extLst>
      <p:ext uri="{BB962C8B-B14F-4D97-AF65-F5344CB8AC3E}">
        <p14:creationId xmlns:p14="http://schemas.microsoft.com/office/powerpoint/2010/main" val="2735801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Güvenilirlik merkezli bakım  sitemimizin  önemli unsurlarından  biri de </a:t>
            </a:r>
            <a:r>
              <a:rPr lang="tr-TR" b="1" dirty="0"/>
              <a:t>sahada icra ettiğimiz  görsel kontroller  </a:t>
            </a:r>
            <a:r>
              <a:rPr lang="tr-TR" dirty="0"/>
              <a:t>ve  rota  yönetimidir. </a:t>
            </a:r>
          </a:p>
          <a:p>
            <a:r>
              <a:rPr lang="tr-TR" dirty="0"/>
              <a:t>Bu kontrolleri  </a:t>
            </a:r>
            <a:r>
              <a:rPr lang="tr-TR" b="1" dirty="0"/>
              <a:t>kağıtsız</a:t>
            </a:r>
            <a:r>
              <a:rPr lang="tr-TR" dirty="0"/>
              <a:t> olarak  el terminalleriyle yapmaktayız.  El terminali ile yapılan kontroller için </a:t>
            </a:r>
            <a:r>
              <a:rPr lang="tr-TR" b="1" dirty="0"/>
              <a:t>limitler </a:t>
            </a:r>
            <a:r>
              <a:rPr lang="tr-TR" dirty="0"/>
              <a:t>tayin edebiliyor, limitlerin dışına çıktığı takdirde </a:t>
            </a:r>
            <a:r>
              <a:rPr lang="tr-TR" b="1" dirty="0"/>
              <a:t>personeli</a:t>
            </a:r>
            <a:r>
              <a:rPr lang="tr-TR" dirty="0"/>
              <a:t> ne yapması konusunda </a:t>
            </a:r>
            <a:r>
              <a:rPr lang="tr-TR" b="1" dirty="0"/>
              <a:t>yönlendirebiliyoruz</a:t>
            </a:r>
            <a:r>
              <a:rPr lang="tr-TR" dirty="0"/>
              <a:t>. Bu nedenle yapılan kontrolün kalitesi personelin yetkinliğinden bağımsız bir biçimde </a:t>
            </a:r>
            <a:r>
              <a:rPr lang="tr-TR" b="1" dirty="0"/>
              <a:t>aynı</a:t>
            </a:r>
            <a:r>
              <a:rPr lang="tr-TR" dirty="0"/>
              <a:t> </a:t>
            </a:r>
            <a:r>
              <a:rPr lang="tr-TR" b="1" dirty="0"/>
              <a:t>kalitede</a:t>
            </a:r>
            <a:r>
              <a:rPr lang="tr-TR" dirty="0"/>
              <a:t> yapılabiliyor. </a:t>
            </a:r>
          </a:p>
          <a:p>
            <a:r>
              <a:rPr lang="tr-TR" dirty="0"/>
              <a:t>Ayrıca el terminalinin yazılımı </a:t>
            </a:r>
            <a:r>
              <a:rPr lang="tr-TR" b="1" dirty="0"/>
              <a:t>CMMS</a:t>
            </a:r>
            <a:r>
              <a:rPr lang="tr-TR" dirty="0"/>
              <a:t> sistemimiz SAP ile konuşuyor ve anormallikler için otomatik bildirim açıyor. Kullanılan dijital  uygulama  sayesinde  görülen problemler  çok hızlı bir şekilde  tespit  edilmekte   </a:t>
            </a:r>
            <a:r>
              <a:rPr lang="tr-TR" b="1" dirty="0"/>
              <a:t>birkaç dakika </a:t>
            </a:r>
            <a:r>
              <a:rPr lang="tr-TR" dirty="0"/>
              <a:t>içerisinde iş  emri üretilerek çözüme  kavuşturulmaktadır.</a:t>
            </a:r>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22</a:t>
            </a:fld>
            <a:endParaRPr lang="en-US"/>
          </a:p>
        </p:txBody>
      </p:sp>
    </p:spTree>
    <p:extLst>
      <p:ext uri="{BB962C8B-B14F-4D97-AF65-F5344CB8AC3E}">
        <p14:creationId xmlns:p14="http://schemas.microsoft.com/office/powerpoint/2010/main" val="2732770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43013"/>
            <a:ext cx="5946775" cy="3346450"/>
          </a:xfrm>
        </p:spPr>
      </p:sp>
      <p:sp>
        <p:nvSpPr>
          <p:cNvPr id="3" name="Notes Placeholder 2"/>
          <p:cNvSpPr>
            <a:spLocks noGrp="1"/>
          </p:cNvSpPr>
          <p:nvPr>
            <p:ph type="body" idx="1"/>
          </p:nvPr>
        </p:nvSpPr>
        <p:spPr/>
        <p:txBody>
          <a:bodyPr/>
          <a:lstStyle/>
          <a:p>
            <a:r>
              <a:rPr lang="tr-TR" dirty="0"/>
              <a:t>Kullanmakta  olduğumuz  diğer  teknolojiler :</a:t>
            </a:r>
          </a:p>
          <a:p>
            <a:r>
              <a:rPr lang="tr-TR" dirty="0"/>
              <a:t>Değirmen dişli kontrolleri için eddy current  ,  elektrik motorları, elektrik panoları ve dili kutuları için  görüntüleme,  hassas  bakım uygulamalarına yönelik lazerli şaft  hizalama,  hava kaçaklarını tespit etmeye yönelik ultrasonik  dinleme teknolojilerini  kullanmaktayız.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44CDB-032C-4F6D-B9AB-551891BC47D2}" type="slidenum">
              <a:rPr kumimoji="0" lang="en-US" altLang="tr-T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7061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Son olarak </a:t>
            </a:r>
            <a:r>
              <a:rPr lang="tr-TR"/>
              <a:t>sizlere tüm bu çalışmaları nasıl raporladığımızdan bahsetmek istiyorum. </a:t>
            </a:r>
            <a:r>
              <a:rPr lang="tr-TR" b="1" dirty="0"/>
              <a:t>Bakım ve güvenilirlik faaliyetlerinin performansını A3  raporlama sıstemı </a:t>
            </a:r>
            <a:r>
              <a:rPr lang="tr-TR" dirty="0"/>
              <a:t>ile  takıp  ediyoruz. </a:t>
            </a:r>
          </a:p>
          <a:p>
            <a:r>
              <a:rPr lang="tr-TR" dirty="0"/>
              <a:t>Tesislerin performansı, bakım maliyetleri ve anahtar  performans  göstergelerimizi, arıza nedenlerini-frekanslarını gösteren pareto analizlerini </a:t>
            </a:r>
            <a:r>
              <a:rPr lang="tr-TR" b="1" dirty="0"/>
              <a:t>takıp ederek  sureklı iyileştirmeye  çalışıyoruz</a:t>
            </a:r>
            <a:r>
              <a:rPr lang="tr-TR" dirty="0"/>
              <a:t>. Aylık olarak bu raporla bakımın durumunu üst yönetime raporluyoruz. </a:t>
            </a:r>
          </a:p>
          <a:p>
            <a:endParaRPr lang="tr-TR" dirty="0"/>
          </a:p>
          <a:p>
            <a:r>
              <a:rPr lang="tr-TR" dirty="0"/>
              <a:t>Bu çalışmalar sonucunda her yıl </a:t>
            </a:r>
            <a:r>
              <a:rPr lang="tr-TR" b="1" dirty="0"/>
              <a:t>bakım maliyetlerimizin %</a:t>
            </a:r>
            <a:r>
              <a:rPr lang="tr-TR" dirty="0"/>
              <a:t>10 oranında düştüğünü belirtebilirim, buna paralel olarak yıllık %1 oranında </a:t>
            </a:r>
            <a:r>
              <a:rPr lang="tr-TR" b="1" dirty="0"/>
              <a:t>availibility yani emre amadelik</a:t>
            </a:r>
            <a:r>
              <a:rPr lang="tr-TR" dirty="0"/>
              <a:t> artışı gerçekleşmektedir. Güncel availibility değerimiz %98.15 tir, bir maden işletmesi için oldukça yüksek bir orandır.  Son olarak; </a:t>
            </a:r>
            <a:r>
              <a:rPr lang="tr-TR" b="1" dirty="0"/>
              <a:t>öngörülebilir bakım </a:t>
            </a:r>
            <a:r>
              <a:rPr lang="tr-TR" dirty="0"/>
              <a:t>ile daha kaliteli, daha güvenli ve daha mutlu bir çalışma ortamı tesis ettiğimizi düşünüyoruz, çünkü biz artık krizleri değil riskleri yönetiyoruz.</a:t>
            </a:r>
          </a:p>
        </p:txBody>
      </p:sp>
      <p:sp>
        <p:nvSpPr>
          <p:cNvPr id="4" name="Slide Number Placeholder 3"/>
          <p:cNvSpPr>
            <a:spLocks noGrp="1"/>
          </p:cNvSpPr>
          <p:nvPr>
            <p:ph type="sldNum" sz="quarter" idx="5"/>
          </p:nvPr>
        </p:nvSpPr>
        <p:spPr/>
        <p:txBody>
          <a:bodyPr/>
          <a:lstStyle/>
          <a:p>
            <a:fld id="{8535129A-0139-4FE4-99A2-5157B880B8FB}" type="slidenum">
              <a:rPr lang="en-US" smtClean="0"/>
              <a:t>24</a:t>
            </a:fld>
            <a:endParaRPr lang="en-US"/>
          </a:p>
        </p:txBody>
      </p:sp>
    </p:spTree>
    <p:extLst>
      <p:ext uri="{BB962C8B-B14F-4D97-AF65-F5344CB8AC3E}">
        <p14:creationId xmlns:p14="http://schemas.microsoft.com/office/powerpoint/2010/main" val="71554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25</a:t>
            </a:fld>
            <a:endParaRPr lang="en-US"/>
          </a:p>
        </p:txBody>
      </p:sp>
    </p:spTree>
    <p:extLst>
      <p:ext uri="{BB962C8B-B14F-4D97-AF65-F5344CB8AC3E}">
        <p14:creationId xmlns:p14="http://schemas.microsoft.com/office/powerpoint/2010/main" val="267196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Efemçukuru Altın madeni İzmir ili Menderes ilçesinde faaliyet  göstermektedir. Şirketimiz Kanada sermayeli bir Yeraltı madenidir. Yıllık altın üretimi 100,000 ons olup, 465 çalışanı bulunmaktadır. </a:t>
            </a:r>
          </a:p>
          <a:p>
            <a:endParaRPr lang="tr-TR" dirty="0"/>
          </a:p>
          <a:p>
            <a:endParaRPr lang="tr-TR" dirty="0"/>
          </a:p>
        </p:txBody>
      </p:sp>
      <p:sp>
        <p:nvSpPr>
          <p:cNvPr id="4" name="Slide Number Placeholder 3"/>
          <p:cNvSpPr>
            <a:spLocks noGrp="1"/>
          </p:cNvSpPr>
          <p:nvPr>
            <p:ph type="sldNum" sz="quarter" idx="5"/>
          </p:nvPr>
        </p:nvSpPr>
        <p:spPr/>
        <p:txBody>
          <a:bodyPr/>
          <a:lstStyle/>
          <a:p>
            <a:fld id="{8535129A-0139-4FE4-99A2-5157B880B8FB}" type="slidenum">
              <a:rPr lang="en-US" smtClean="0"/>
              <a:t>3</a:t>
            </a:fld>
            <a:endParaRPr lang="en-US"/>
          </a:p>
        </p:txBody>
      </p:sp>
    </p:spTree>
    <p:extLst>
      <p:ext uri="{BB962C8B-B14F-4D97-AF65-F5344CB8AC3E}">
        <p14:creationId xmlns:p14="http://schemas.microsoft.com/office/powerpoint/2010/main" val="414096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Bugün sizlere yerüstü konsantre  tesisimizde yürütülmekte olan  güvenilirlik uygulamalarını  paylaşacağım. Bakım stratejimizin temeli ve uygulama örneklerini aktarmaya çalışacağım.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4</a:t>
            </a:fld>
            <a:endParaRPr lang="en-US"/>
          </a:p>
        </p:txBody>
      </p:sp>
    </p:spTree>
    <p:extLst>
      <p:ext uri="{BB962C8B-B14F-4D97-AF65-F5344CB8AC3E}">
        <p14:creationId xmlns:p14="http://schemas.microsoft.com/office/powerpoint/2010/main" val="157998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tr-TR" dirty="0"/>
              <a:t>Öncelikle Güvenilirlik </a:t>
            </a:r>
            <a:r>
              <a:rPr lang="tr-TR" b="1" dirty="0"/>
              <a:t>kavramını</a:t>
            </a:r>
            <a:r>
              <a:rPr lang="tr-TR" dirty="0"/>
              <a:t> tanımlayarak  başlamak  istiyorum. </a:t>
            </a:r>
          </a:p>
          <a:p>
            <a:pPr eaLnBrk="1" hangingPunct="1"/>
            <a:r>
              <a:rPr lang="en-US" b="1" dirty="0" err="1"/>
              <a:t>Güvenilirlik</a:t>
            </a:r>
            <a:r>
              <a:rPr lang="en-US" b="1" dirty="0"/>
              <a:t> ; </a:t>
            </a:r>
            <a:r>
              <a:rPr lang="en-US" b="1" dirty="0" err="1"/>
              <a:t>ekipmanın</a:t>
            </a:r>
            <a:r>
              <a:rPr lang="tr-TR" b="1" dirty="0"/>
              <a:t> yada</a:t>
            </a:r>
            <a:r>
              <a:rPr lang="en-US" b="1" dirty="0"/>
              <a:t> </a:t>
            </a:r>
            <a:r>
              <a:rPr lang="en-US" b="1" dirty="0" err="1"/>
              <a:t>prosesin</a:t>
            </a:r>
            <a:r>
              <a:rPr lang="en-US" b="1" dirty="0"/>
              <a:t> </a:t>
            </a:r>
            <a:r>
              <a:rPr lang="en-US" b="1" dirty="0" err="1"/>
              <a:t>tanımlı</a:t>
            </a:r>
            <a:r>
              <a:rPr lang="en-US" b="1" dirty="0"/>
              <a:t> </a:t>
            </a:r>
            <a:r>
              <a:rPr lang="en-US" b="1" dirty="0" err="1"/>
              <a:t>performansını</a:t>
            </a:r>
            <a:r>
              <a:rPr lang="en-US" b="1" dirty="0"/>
              <a:t>, </a:t>
            </a:r>
            <a:r>
              <a:rPr lang="en-US" b="1" dirty="0" err="1"/>
              <a:t>fonksiyonel</a:t>
            </a:r>
            <a:r>
              <a:rPr lang="en-US" b="1" dirty="0"/>
              <a:t> </a:t>
            </a:r>
            <a:r>
              <a:rPr lang="en-US" b="1" dirty="0" err="1"/>
              <a:t>kayba</a:t>
            </a:r>
            <a:r>
              <a:rPr lang="en-US" b="1" dirty="0"/>
              <a:t> </a:t>
            </a:r>
            <a:r>
              <a:rPr lang="en-US" b="1" dirty="0" err="1"/>
              <a:t>uğramadan</a:t>
            </a:r>
            <a:r>
              <a:rPr lang="en-US" b="1" dirty="0"/>
              <a:t> </a:t>
            </a:r>
            <a:r>
              <a:rPr lang="en-US" b="1" dirty="0" err="1"/>
              <a:t>veya</a:t>
            </a:r>
            <a:r>
              <a:rPr lang="en-US" b="1" dirty="0"/>
              <a:t> </a:t>
            </a:r>
            <a:r>
              <a:rPr lang="en-US" b="1" dirty="0" err="1"/>
              <a:t>arızaya</a:t>
            </a:r>
            <a:r>
              <a:rPr lang="en-US" b="1" dirty="0"/>
              <a:t> </a:t>
            </a:r>
            <a:r>
              <a:rPr lang="en-US" b="1" dirty="0" err="1"/>
              <a:t>sebep</a:t>
            </a:r>
            <a:r>
              <a:rPr lang="en-US" b="1" dirty="0"/>
              <a:t> </a:t>
            </a:r>
            <a:r>
              <a:rPr lang="en-US" b="1" dirty="0" err="1"/>
              <a:t>olmadan</a:t>
            </a:r>
            <a:r>
              <a:rPr lang="en-US" b="1" dirty="0"/>
              <a:t> </a:t>
            </a:r>
            <a:r>
              <a:rPr lang="en-US" b="1" dirty="0" err="1"/>
              <a:t>yerine</a:t>
            </a:r>
            <a:r>
              <a:rPr lang="en-US" b="1" dirty="0"/>
              <a:t> </a:t>
            </a:r>
            <a:r>
              <a:rPr lang="en-US" b="1" dirty="0" err="1"/>
              <a:t>getirmesidir</a:t>
            </a:r>
            <a:r>
              <a:rPr lang="tr-TR" b="1" dirty="0"/>
              <a:t>.</a:t>
            </a:r>
            <a:endParaRPr lang="tr-TR" sz="1200" b="1" dirty="0">
              <a:latin typeface="Trebuchet MS" pitchFamily="34" charset="0"/>
            </a:endParaRPr>
          </a:p>
          <a:p>
            <a:pPr eaLnBrk="1" hangingPunct="1"/>
            <a:endParaRPr lang="tr-TR" dirty="0"/>
          </a:p>
          <a:p>
            <a:pPr eaLnBrk="1" hangingPunct="1"/>
            <a:r>
              <a:rPr lang="tr-TR" dirty="0"/>
              <a:t>Güvenilirlik  Merkezli  Bakım  stratejisinin  4  temel  unsuruna bakacak olursak, bunlar;</a:t>
            </a:r>
          </a:p>
          <a:p>
            <a:pPr eaLnBrk="1" hangingPunct="1"/>
            <a:r>
              <a:rPr lang="tr-TR" dirty="0"/>
              <a:t>1 – Kestirimci bakım :  Genellikle  makinaları  durdurmadan yaptığımız </a:t>
            </a:r>
            <a:r>
              <a:rPr lang="tr-TR" b="1" dirty="0"/>
              <a:t>ölçümlerin </a:t>
            </a:r>
            <a:r>
              <a:rPr lang="tr-TR" dirty="0"/>
              <a:t>analizine  dayalı olarak  yaptığımız  faaliyetlerden oluşmaktadır.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2-Periyodik Bakım : </a:t>
            </a:r>
            <a:r>
              <a:rPr lang="tr-TR" b="1" dirty="0"/>
              <a:t>Zaman veya  sayaç bazlı </a:t>
            </a:r>
            <a:r>
              <a:rPr lang="tr-TR" dirty="0"/>
              <a:t>gerçekleştirilen  bakım faaliyetlerimiz olup, </a:t>
            </a:r>
            <a:r>
              <a:rPr lang="tr-TR" b="1" dirty="0"/>
              <a:t>arızalar veya duruşları önlemeye  </a:t>
            </a:r>
            <a:r>
              <a:rPr lang="tr-TR" dirty="0"/>
              <a:t>yönelik  gerçekleştirdiğimiz  faaliyetlerdir.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3-Proaktif  Bakım : </a:t>
            </a:r>
            <a:r>
              <a:rPr lang="tr-TR" b="1" dirty="0"/>
              <a:t>Kritiklik ve  risk  değerlendirmelerine </a:t>
            </a:r>
            <a:r>
              <a:rPr lang="tr-TR" dirty="0"/>
              <a:t>dayalı  yürütmekte olduğumuz faaliyetlerdir.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4-Reaktif  Bakım : </a:t>
            </a:r>
            <a:r>
              <a:rPr lang="tr-TR" b="1" dirty="0"/>
              <a:t>Kritik  olmayan  </a:t>
            </a:r>
            <a:r>
              <a:rPr lang="tr-TR" dirty="0"/>
              <a:t>ve  arızalanmaları durumunda oluşacak  </a:t>
            </a:r>
            <a:r>
              <a:rPr lang="tr-TR" b="1" dirty="0"/>
              <a:t>risklerin ihmal </a:t>
            </a:r>
            <a:r>
              <a:rPr lang="tr-TR" dirty="0"/>
              <a:t>edilebileceği ekipmanlarda meydana gelebilecek arızalara yönelık  yürütülen  faaliyetlerdir.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a:solidFill>
                  <a:schemeClr val="tx1"/>
                </a:solidFill>
                <a:latin typeface="Trebuchet MS" pitchFamily="34" charset="0"/>
                <a:ea typeface="+mn-ea"/>
                <a:cs typeface="+mn-cs"/>
              </a:rPr>
              <a:t>Güvenilirlik Merkezli </a:t>
            </a:r>
            <a:r>
              <a:rPr lang="en-AU" sz="1200" b="1" dirty="0" err="1">
                <a:latin typeface="Trebuchet MS" pitchFamily="34" charset="0"/>
              </a:rPr>
              <a:t>Bakım</a:t>
            </a:r>
            <a:r>
              <a:rPr lang="en-AU" sz="1200" b="1" dirty="0">
                <a:latin typeface="Trebuchet MS" pitchFamily="34" charset="0"/>
              </a:rPr>
              <a:t>, </a:t>
            </a:r>
            <a:r>
              <a:rPr lang="en-AU" sz="1200" b="1" dirty="0" err="1">
                <a:latin typeface="Trebuchet MS" pitchFamily="34" charset="0"/>
              </a:rPr>
              <a:t>reaktif</a:t>
            </a:r>
            <a:r>
              <a:rPr lang="en-AU" sz="1200" b="1" dirty="0">
                <a:latin typeface="Trebuchet MS" pitchFamily="34" charset="0"/>
              </a:rPr>
              <a:t> </a:t>
            </a:r>
            <a:r>
              <a:rPr lang="en-AU" sz="1200" b="1" dirty="0" err="1">
                <a:latin typeface="Trebuchet MS" pitchFamily="34" charset="0"/>
              </a:rPr>
              <a:t>bir</a:t>
            </a:r>
            <a:r>
              <a:rPr lang="en-AU" sz="1200" b="1" dirty="0">
                <a:latin typeface="Trebuchet MS" pitchFamily="34" charset="0"/>
              </a:rPr>
              <a:t> </a:t>
            </a:r>
            <a:r>
              <a:rPr lang="en-AU" sz="1200" b="1" dirty="0" err="1">
                <a:latin typeface="Trebuchet MS" pitchFamily="34" charset="0"/>
              </a:rPr>
              <a:t>aşamadan</a:t>
            </a:r>
            <a:r>
              <a:rPr lang="en-AU" sz="1200" b="1" dirty="0">
                <a:latin typeface="Trebuchet MS" pitchFamily="34" charset="0"/>
              </a:rPr>
              <a:t> </a:t>
            </a:r>
            <a:r>
              <a:rPr lang="en-AU" sz="1200" b="1" dirty="0" err="1">
                <a:latin typeface="Trebuchet MS" pitchFamily="34" charset="0"/>
              </a:rPr>
              <a:t>proaktif</a:t>
            </a:r>
            <a:r>
              <a:rPr lang="en-AU" sz="1200" b="1" dirty="0">
                <a:latin typeface="Trebuchet MS" pitchFamily="34" charset="0"/>
              </a:rPr>
              <a:t> </a:t>
            </a:r>
            <a:r>
              <a:rPr lang="en-AU" sz="1200" b="1" dirty="0" err="1">
                <a:latin typeface="Trebuchet MS" pitchFamily="34" charset="0"/>
              </a:rPr>
              <a:t>bir</a:t>
            </a:r>
            <a:r>
              <a:rPr lang="en-AU" sz="1200" b="1" dirty="0">
                <a:latin typeface="Trebuchet MS" pitchFamily="34" charset="0"/>
              </a:rPr>
              <a:t> </a:t>
            </a:r>
            <a:r>
              <a:rPr lang="en-AU" sz="1200" b="1" dirty="0" err="1">
                <a:latin typeface="Trebuchet MS" pitchFamily="34" charset="0"/>
              </a:rPr>
              <a:t>aşamaya</a:t>
            </a:r>
            <a:r>
              <a:rPr lang="en-AU" sz="1200" b="1" dirty="0">
                <a:latin typeface="Trebuchet MS" pitchFamily="34" charset="0"/>
              </a:rPr>
              <a:t> </a:t>
            </a:r>
            <a:r>
              <a:rPr lang="en-AU" sz="1200" b="1" dirty="0" err="1">
                <a:latin typeface="Trebuchet MS" pitchFamily="34" charset="0"/>
              </a:rPr>
              <a:t>geçmek</a:t>
            </a:r>
            <a:r>
              <a:rPr lang="en-AU" sz="1200" b="1" dirty="0">
                <a:latin typeface="Trebuchet MS" pitchFamily="34" charset="0"/>
              </a:rPr>
              <a:t> </a:t>
            </a:r>
            <a:r>
              <a:rPr lang="en-AU" sz="1200" b="1" dirty="0" err="1">
                <a:latin typeface="Trebuchet MS" pitchFamily="34" charset="0"/>
              </a:rPr>
              <a:t>değil</a:t>
            </a:r>
            <a:r>
              <a:rPr lang="en-AU" sz="1200" b="1" dirty="0">
                <a:latin typeface="Trebuchet MS" pitchFamily="34" charset="0"/>
              </a:rPr>
              <a:t>, </a:t>
            </a:r>
            <a:r>
              <a:rPr lang="tr-TR" sz="1200" b="1" dirty="0">
                <a:latin typeface="Trebuchet MS" pitchFamily="34" charset="0"/>
              </a:rPr>
              <a:t>problemin</a:t>
            </a:r>
            <a:r>
              <a:rPr lang="en-AU" sz="1200" b="1" dirty="0">
                <a:latin typeface="Trebuchet MS" pitchFamily="34" charset="0"/>
              </a:rPr>
              <a:t> </a:t>
            </a:r>
            <a:r>
              <a:rPr lang="en-AU" sz="1200" b="1" dirty="0" err="1">
                <a:latin typeface="Trebuchet MS" pitchFamily="34" charset="0"/>
              </a:rPr>
              <a:t>sonucuna</a:t>
            </a:r>
            <a:r>
              <a:rPr lang="en-AU" sz="1200" b="1" dirty="0">
                <a:latin typeface="Trebuchet MS" pitchFamily="34" charset="0"/>
              </a:rPr>
              <a:t> </a:t>
            </a:r>
            <a:r>
              <a:rPr lang="en-AU" sz="1200" b="1" dirty="0" err="1">
                <a:latin typeface="Trebuchet MS" pitchFamily="34" charset="0"/>
              </a:rPr>
              <a:t>bağlı</a:t>
            </a:r>
            <a:r>
              <a:rPr lang="en-AU" sz="1200" b="1" dirty="0">
                <a:latin typeface="Trebuchet MS" pitchFamily="34" charset="0"/>
              </a:rPr>
              <a:t> </a:t>
            </a:r>
            <a:r>
              <a:rPr lang="en-AU" sz="1200" b="1" dirty="0" err="1">
                <a:latin typeface="Trebuchet MS" pitchFamily="34" charset="0"/>
              </a:rPr>
              <a:t>olarak</a:t>
            </a:r>
            <a:r>
              <a:rPr lang="en-AU" sz="1200" b="1" dirty="0">
                <a:latin typeface="Trebuchet MS" pitchFamily="34" charset="0"/>
              </a:rPr>
              <a:t> </a:t>
            </a:r>
            <a:r>
              <a:rPr lang="en-AU" sz="1200" b="1" dirty="0" err="1">
                <a:latin typeface="Trebuchet MS" pitchFamily="34" charset="0"/>
              </a:rPr>
              <a:t>farklı</a:t>
            </a:r>
            <a:r>
              <a:rPr lang="en-AU" sz="1200" b="1" dirty="0">
                <a:latin typeface="Trebuchet MS" pitchFamily="34" charset="0"/>
              </a:rPr>
              <a:t> </a:t>
            </a:r>
            <a:r>
              <a:rPr lang="en-AU" sz="1200" b="1" dirty="0" err="1">
                <a:latin typeface="Trebuchet MS" pitchFamily="34" charset="0"/>
              </a:rPr>
              <a:t>stratejilerin</a:t>
            </a:r>
            <a:r>
              <a:rPr lang="en-AU" sz="1200" b="1" dirty="0">
                <a:latin typeface="Trebuchet MS" pitchFamily="34" charset="0"/>
              </a:rPr>
              <a:t> her </a:t>
            </a:r>
            <a:r>
              <a:rPr lang="en-AU" sz="1200" b="1" dirty="0" err="1">
                <a:latin typeface="Trebuchet MS" pitchFamily="34" charset="0"/>
              </a:rPr>
              <a:t>birinin</a:t>
            </a:r>
            <a:r>
              <a:rPr lang="en-AU" sz="1200" b="1" dirty="0">
                <a:latin typeface="Trebuchet MS" pitchFamily="34" charset="0"/>
              </a:rPr>
              <a:t> ne zaman </a:t>
            </a:r>
            <a:r>
              <a:rPr lang="en-AU" sz="1200" b="1" dirty="0" err="1">
                <a:latin typeface="Trebuchet MS" pitchFamily="34" charset="0"/>
              </a:rPr>
              <a:t>kullanılacağını</a:t>
            </a:r>
            <a:r>
              <a:rPr lang="en-AU" sz="1200" b="1" dirty="0">
                <a:latin typeface="Trebuchet MS" pitchFamily="34" charset="0"/>
              </a:rPr>
              <a:t> </a:t>
            </a:r>
            <a:r>
              <a:rPr lang="en-AU" sz="1200" b="1" dirty="0" err="1">
                <a:latin typeface="Trebuchet MS" pitchFamily="34" charset="0"/>
              </a:rPr>
              <a:t>anlamakla</a:t>
            </a:r>
            <a:r>
              <a:rPr lang="en-AU" sz="1200" b="1" dirty="0">
                <a:latin typeface="Trebuchet MS" pitchFamily="34" charset="0"/>
              </a:rPr>
              <a:t> </a:t>
            </a:r>
            <a:r>
              <a:rPr lang="en-AU" sz="1200" b="1" dirty="0" err="1">
                <a:latin typeface="Trebuchet MS" pitchFamily="34" charset="0"/>
              </a:rPr>
              <a:t>ilgilidir</a:t>
            </a:r>
            <a:r>
              <a:rPr lang="tr-TR" sz="1200" b="1" dirty="0">
                <a:latin typeface="Trebuchet MS"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ide Number Placeholder 3"/>
          <p:cNvSpPr>
            <a:spLocks noGrp="1"/>
          </p:cNvSpPr>
          <p:nvPr>
            <p:ph type="sldNum" sz="quarter" idx="5"/>
          </p:nvPr>
        </p:nvSpPr>
        <p:spPr/>
        <p:txBody>
          <a:bodyPr/>
          <a:lstStyle/>
          <a:p>
            <a:fld id="{8535129A-0139-4FE4-99A2-5157B880B8FB}" type="slidenum">
              <a:rPr lang="en-US" smtClean="0"/>
              <a:t>5</a:t>
            </a:fld>
            <a:endParaRPr lang="en-US"/>
          </a:p>
        </p:txBody>
      </p:sp>
    </p:spTree>
    <p:extLst>
      <p:ext uri="{BB962C8B-B14F-4D97-AF65-F5344CB8AC3E}">
        <p14:creationId xmlns:p14="http://schemas.microsoft.com/office/powerpoint/2010/main" val="280027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Güvenilirlik  merkezli bakım  stratejimizin  temelini    </a:t>
            </a:r>
            <a:r>
              <a:rPr lang="tr-TR" b="1" dirty="0"/>
              <a:t>kritiklik   ve risk  değerlendirmeleri  </a:t>
            </a:r>
            <a:r>
              <a:rPr lang="tr-TR" dirty="0"/>
              <a:t>oluşturmaktadır.</a:t>
            </a:r>
          </a:p>
          <a:p>
            <a:r>
              <a:rPr lang="tr-TR" dirty="0"/>
              <a:t>Arıza   oluşum </a:t>
            </a:r>
            <a:r>
              <a:rPr lang="tr-TR" b="1" dirty="0"/>
              <a:t>potansiyelinin</a:t>
            </a:r>
            <a:r>
              <a:rPr lang="tr-TR" dirty="0"/>
              <a:t>   ve  </a:t>
            </a:r>
            <a:r>
              <a:rPr lang="tr-TR" b="1" dirty="0"/>
              <a:t>kayıpların</a:t>
            </a:r>
            <a:r>
              <a:rPr lang="tr-TR" dirty="0"/>
              <a:t> yüksek olduğu makinelere yönelik bakım yöntemlerini  dengeleyici  karşı önlem olarak planlanmalıyız. Dolayısıyla, kritik  makinelerde bakım planlarımızı </a:t>
            </a:r>
            <a:r>
              <a:rPr lang="tr-TR" b="1" dirty="0"/>
              <a:t>en kapsamlı şekilde </a:t>
            </a:r>
            <a:r>
              <a:rPr lang="tr-TR" dirty="0"/>
              <a:t>ve  güvenilirlik  merkezli </a:t>
            </a:r>
            <a:r>
              <a:rPr lang="tr-TR" b="1" dirty="0"/>
              <a:t>bakımın tüm unsurlarını  </a:t>
            </a:r>
            <a:r>
              <a:rPr lang="tr-TR" dirty="0"/>
              <a:t>dahil ederek uygulamalıyız.</a:t>
            </a:r>
          </a:p>
          <a:p>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6</a:t>
            </a:fld>
            <a:endParaRPr lang="en-US"/>
          </a:p>
        </p:txBody>
      </p:sp>
    </p:spTree>
    <p:extLst>
      <p:ext uri="{BB962C8B-B14F-4D97-AF65-F5344CB8AC3E}">
        <p14:creationId xmlns:p14="http://schemas.microsoft.com/office/powerpoint/2010/main" val="118849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4688" y="4767263"/>
            <a:ext cx="5394325" cy="3900487"/>
          </a:xfrm>
          <a:prstGeom prst="rect">
            <a:avLst/>
          </a:prstGeom>
        </p:spPr>
        <p:txBody>
          <a:bodyPr/>
          <a:lstStyle/>
          <a:p>
            <a:r>
              <a:rPr lang="tr-TR" b="1" dirty="0"/>
              <a:t>Sunumumun  bundan sonraki  bölümünde  </a:t>
            </a:r>
            <a:r>
              <a:rPr lang="tr-TR" dirty="0"/>
              <a:t>güvenilirlik merkezli bakım stratejimizin en temel unsuru  olan  kestirimci bakım  hakkında değerlendirmeler  yapmak  istiyorum.</a:t>
            </a:r>
          </a:p>
          <a:p>
            <a:r>
              <a:rPr lang="tr-TR" dirty="0"/>
              <a:t>İşletmemizde  kullanmakta olduğumuz  başlıca  kestirimci bakım  teknolojileri  ve yöntemleri :</a:t>
            </a:r>
          </a:p>
          <a:p>
            <a:r>
              <a:rPr lang="tr-TR" dirty="0"/>
              <a:t>-Titreşim analizi </a:t>
            </a:r>
          </a:p>
          <a:p>
            <a:r>
              <a:rPr lang="tr-TR" dirty="0"/>
              <a:t>-Yağ analizi </a:t>
            </a:r>
          </a:p>
          <a:p>
            <a:r>
              <a:rPr lang="tr-TR" dirty="0"/>
              <a:t>-Ultrasonik dinleme </a:t>
            </a:r>
          </a:p>
          <a:p>
            <a:r>
              <a:rPr lang="tr-TR" dirty="0"/>
              <a:t>-Termal  görüntüleme </a:t>
            </a:r>
          </a:p>
          <a:p>
            <a:r>
              <a:rPr lang="tr-TR" dirty="0"/>
              <a:t>-Bant  yüzey izleme  </a:t>
            </a:r>
          </a:p>
          <a:p>
            <a:r>
              <a:rPr lang="tr-TR" dirty="0"/>
              <a:t>Ve  görsel  kontrollerdir. </a:t>
            </a:r>
            <a:endParaRPr lang="en-US" dirty="0"/>
          </a:p>
        </p:txBody>
      </p:sp>
    </p:spTree>
    <p:extLst>
      <p:ext uri="{BB962C8B-B14F-4D97-AF65-F5344CB8AC3E}">
        <p14:creationId xmlns:p14="http://schemas.microsoft.com/office/powerpoint/2010/main" val="1933232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2013 yılında vibrasyon kalemi ile başlanan  titreşim ölçüm ve  analiz  faaliyetlerimizin  kapsamını  zaman içerisinde  bu alandaki yetkinliklerimizi  geliştirerek  daha  üst  seviyelere  taşıdık.</a:t>
            </a:r>
          </a:p>
          <a:p>
            <a:r>
              <a:rPr lang="tr-TR" dirty="0"/>
              <a:t>-2016  yılında wifi bağlantılı el terminallerini kullanmaya başladık</a:t>
            </a:r>
          </a:p>
          <a:p>
            <a:r>
              <a:rPr lang="tr-TR" dirty="0"/>
              <a:t>-2017  yılında  140  kritik  ekipmanda  portatif  titreşim  ölçüm cihazıyla ölçüm ve detaylı analiz yapmaya başladık.</a:t>
            </a:r>
          </a:p>
          <a:p>
            <a:r>
              <a:rPr lang="tr-TR" dirty="0"/>
              <a:t>-2019  yılında  inline vibrasyon ölçüm teknolojisiyle tanıştık ve arıza tespit edilen ekipmanların takibini bu ekipmanla yaptık.</a:t>
            </a:r>
          </a:p>
          <a:p>
            <a:r>
              <a:rPr lang="tr-TR" dirty="0"/>
              <a:t>-2016  yılından bugüne  kadar ki süreçte online izleme teknolojilerini  26  ekipmanda 156  noktada  devreye  aldık</a:t>
            </a:r>
          </a:p>
          <a:p>
            <a:r>
              <a:rPr lang="tr-TR" dirty="0"/>
              <a:t>-İçinde bulunduğumuz yıl ise  yapay  zeka  destekli  ölçüm, analiz ve anormallik tespiti  yapabilen  asset monitor  uygulaması için çalışmalarımız devam ediyor.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Şu aşamada geldiğimiz noktaya baktığımızda, bu seviyeyi  yeterli  görmüyoruz.  Çalışmalarımızı  sürekli  geliştirmek, iyi uygulamaları yaygınlaştırmak, teknolojiyi daha etkin kullanmak ve bunun neticesinde bakım  yaklaşımımızı daha iyi noktalara taşımak istiyoruz. </a:t>
            </a:r>
          </a:p>
          <a:p>
            <a:endParaRPr lang="tr-TR" dirty="0"/>
          </a:p>
          <a:p>
            <a:endParaRPr lang="tr-TR" dirty="0"/>
          </a:p>
          <a:p>
            <a:endParaRPr lang="en-US" dirty="0"/>
          </a:p>
        </p:txBody>
      </p:sp>
      <p:sp>
        <p:nvSpPr>
          <p:cNvPr id="4" name="Slide Number Placeholder 3"/>
          <p:cNvSpPr>
            <a:spLocks noGrp="1"/>
          </p:cNvSpPr>
          <p:nvPr>
            <p:ph type="sldNum" sz="quarter" idx="10"/>
          </p:nvPr>
        </p:nvSpPr>
        <p:spPr/>
        <p:txBody>
          <a:bodyPr/>
          <a:lstStyle/>
          <a:p>
            <a:fld id="{36C1F456-8800-B346-87BD-05B7848C887F}" type="slidenum">
              <a:rPr lang="en-US" smtClean="0"/>
              <a:t>8</a:t>
            </a:fld>
            <a:endParaRPr lang="en-US"/>
          </a:p>
        </p:txBody>
      </p:sp>
    </p:spTree>
    <p:extLst>
      <p:ext uri="{BB962C8B-B14F-4D97-AF65-F5344CB8AC3E}">
        <p14:creationId xmlns:p14="http://schemas.microsoft.com/office/powerpoint/2010/main" val="47656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Uygulama örneklerimize gelecek olursak; </a:t>
            </a:r>
          </a:p>
          <a:p>
            <a:r>
              <a:rPr lang="tr-TR" dirty="0"/>
              <a:t>Portatif cihazımızla tespit ettiğimiz bir kompresör arızasını aktarmak istiyorum. Revizyon için servise gönderilen kompresör vida bloğu bakımı yapıldıktan sonra alınan ölçümlerde düşük seviyede arıza başlangıcı belirledik. Ekipman bakımı kısa süre önce yapıldığı için servisle irtibata geçtik. Servis personeli sahada ekipman çalışırken klasik metotlarla incelemesini yaptı, henüz duyabileceğimiz bir ses veya yağ içerisinde metal aşıntı parçacıklarını gözle göremedikleri için ekipmanın sağlıklı olduğunu ve kullanılmaya devam edilmesi yönünde bir rapor verdiler. P-f eğrisinde görüldüğü üzere ekipman arızası henüz sesle tespit edilebilecek seviyeye ulaşmamıştı. Bu süreçte ölçüm periyotlarımızı sıklaştırarak ekipmanı daha yakından takibe devam ettik.</a:t>
            </a:r>
          </a:p>
          <a:p>
            <a:r>
              <a:rPr lang="tr-TR" dirty="0"/>
              <a:t>Grafiğe bakacak olursak; trenddeki hızlı yükseliş, zaman dalga formundaki yüksek vuruntular ve spektrum üzerinde arıza frekanslarıyla örtüşen tepeler ve harmonikleri arıza konusunda bize yeterince bilgi veriyordu. Yaklaşık 1 aylık takip sonrası, firmadan vida bloğunu sökmesini istedik.  </a:t>
            </a:r>
            <a:endParaRPr lang="en-US" dirty="0"/>
          </a:p>
        </p:txBody>
      </p:sp>
      <p:sp>
        <p:nvSpPr>
          <p:cNvPr id="4" name="Slide Number Placeholder 3"/>
          <p:cNvSpPr>
            <a:spLocks noGrp="1"/>
          </p:cNvSpPr>
          <p:nvPr>
            <p:ph type="sldNum" sz="quarter" idx="5"/>
          </p:nvPr>
        </p:nvSpPr>
        <p:spPr/>
        <p:txBody>
          <a:bodyPr/>
          <a:lstStyle/>
          <a:p>
            <a:fld id="{8535129A-0139-4FE4-99A2-5157B880B8FB}" type="slidenum">
              <a:rPr lang="en-US" smtClean="0"/>
              <a:t>9</a:t>
            </a:fld>
            <a:endParaRPr lang="en-US"/>
          </a:p>
        </p:txBody>
      </p:sp>
    </p:spTree>
    <p:extLst>
      <p:ext uri="{BB962C8B-B14F-4D97-AF65-F5344CB8AC3E}">
        <p14:creationId xmlns:p14="http://schemas.microsoft.com/office/powerpoint/2010/main" val="232854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0400" y="9"/>
            <a:ext cx="6402173" cy="725557"/>
          </a:xfrm>
        </p:spPr>
        <p:txBody>
          <a:bodyPr/>
          <a:lstStyle/>
          <a:p>
            <a:r>
              <a:rPr lang="en-US" dirty="0"/>
              <a:t>Click To Edit Master Title Style</a:t>
            </a:r>
          </a:p>
        </p:txBody>
      </p:sp>
      <p:sp>
        <p:nvSpPr>
          <p:cNvPr id="3" name="Content Placeholder 2"/>
          <p:cNvSpPr>
            <a:spLocks noGrp="1"/>
          </p:cNvSpPr>
          <p:nvPr>
            <p:ph idx="1"/>
          </p:nvPr>
        </p:nvSpPr>
        <p:spPr>
          <a:xfrm>
            <a:off x="660404" y="1181100"/>
            <a:ext cx="10871197"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F80C5BA-05BE-6E4D-AEED-CEFC3D81D229}" type="slidenum">
              <a:rPr lang="en-US" smtClean="0"/>
              <a:t>‹#›</a:t>
            </a:fld>
            <a:endParaRPr lang="en-US"/>
          </a:p>
        </p:txBody>
      </p:sp>
    </p:spTree>
    <p:extLst>
      <p:ext uri="{BB962C8B-B14F-4D97-AF65-F5344CB8AC3E}">
        <p14:creationId xmlns:p14="http://schemas.microsoft.com/office/powerpoint/2010/main" val="3725644609"/>
      </p:ext>
    </p:extLst>
  </p:cSld>
  <p:clrMapOvr>
    <a:masterClrMapping/>
  </p:clrMapOvr>
  <p:extLst>
    <p:ext uri="{DCECCB84-F9BA-43D5-87BE-67443E8EF086}">
      <p15:sldGuideLst xmlns:p15="http://schemas.microsoft.com/office/powerpoint/2012/main">
        <p15:guide id="3" orient="horz" pos="744">
          <p15:clr>
            <a:srgbClr val="FBAE40"/>
          </p15:clr>
        </p15:guide>
        <p15:guide id="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72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75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Main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756EAFC-9D0D-8145-9B84-DC447C034311}"/>
              </a:ext>
            </a:extLst>
          </p:cNvPr>
          <p:cNvSpPr>
            <a:spLocks noGrp="1"/>
          </p:cNvSpPr>
          <p:nvPr>
            <p:ph type="pic" sz="quarter" idx="10" hasCustomPrompt="1"/>
          </p:nvPr>
        </p:nvSpPr>
        <p:spPr>
          <a:xfrm>
            <a:off x="0" y="0"/>
            <a:ext cx="12192000" cy="3429000"/>
          </a:xfrm>
          <a:prstGeom prst="rect">
            <a:avLst/>
          </a:prstGeom>
          <a:solidFill>
            <a:schemeClr val="bg2"/>
          </a:solidFill>
        </p:spPr>
        <p:txBody>
          <a:bodyPr anchor="ctr"/>
          <a:lstStyle>
            <a:lvl1pPr>
              <a:defRPr sz="1400">
                <a:solidFill>
                  <a:schemeClr val="bg2"/>
                </a:solidFill>
              </a:defRPr>
            </a:lvl1pPr>
          </a:lstStyle>
          <a:p>
            <a:r>
              <a:rPr lang="en-US" dirty="0"/>
              <a:t>Insert Your Image</a:t>
            </a:r>
          </a:p>
        </p:txBody>
      </p:sp>
    </p:spTree>
    <p:extLst>
      <p:ext uri="{BB962C8B-B14F-4D97-AF65-F5344CB8AC3E}">
        <p14:creationId xmlns:p14="http://schemas.microsoft.com/office/powerpoint/2010/main" val="23371335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9.png"/><Relationship Id="rId11" Type="http://schemas.microsoft.com/office/2007/relationships/hdphoto" Target="../media/hdphoto4.wdp"/><Relationship Id="rId5" Type="http://schemas.openxmlformats.org/officeDocument/2006/relationships/image" Target="../media/image7.emf"/><Relationship Id="rId10" Type="http://schemas.openxmlformats.org/officeDocument/2006/relationships/image" Target="../media/image21.png"/><Relationship Id="rId4" Type="http://schemas.openxmlformats.org/officeDocument/2006/relationships/image" Target="../media/image6.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2.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5.jpe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3.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1.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6.xml"/><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7.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5.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8.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8.png"/><Relationship Id="rId5" Type="http://schemas.openxmlformats.org/officeDocument/2006/relationships/image" Target="../media/image7.emf"/><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image" Target="../media/image44.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3.jpeg"/><Relationship Id="rId11" Type="http://schemas.openxmlformats.org/officeDocument/2006/relationships/image" Target="../media/image7.emf"/><Relationship Id="rId5" Type="http://schemas.openxmlformats.org/officeDocument/2006/relationships/image" Target="../media/image42.jpe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0.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47.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1.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50.jpe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8.png"/><Relationship Id="rId3" Type="http://schemas.openxmlformats.org/officeDocument/2006/relationships/notesSlide" Target="../notesSlides/notesSlide22.xml"/><Relationship Id="rId7" Type="http://schemas.microsoft.com/office/2007/relationships/hdphoto" Target="../media/hdphoto5.wdp"/><Relationship Id="rId12"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7.emf"/><Relationship Id="rId10" Type="http://schemas.openxmlformats.org/officeDocument/2006/relationships/image" Target="../media/image55.png"/><Relationship Id="rId4" Type="http://schemas.openxmlformats.org/officeDocument/2006/relationships/image" Target="../media/image6.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3.xml"/><Relationship Id="rId7" Type="http://schemas.openxmlformats.org/officeDocument/2006/relationships/image" Target="../media/image7.emf"/><Relationship Id="rId2" Type="http://schemas.openxmlformats.org/officeDocument/2006/relationships/slideLayout" Target="../slideLayouts/slideLayout12.xml"/><Relationship Id="rId1" Type="http://schemas.openxmlformats.org/officeDocument/2006/relationships/themeOverride" Target="../theme/themeOverride16.xml"/><Relationship Id="rId6" Type="http://schemas.openxmlformats.org/officeDocument/2006/relationships/image" Target="../media/image6.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63.png"/><Relationship Id="rId5" Type="http://schemas.openxmlformats.org/officeDocument/2006/relationships/image" Target="../media/image7.emf"/><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9.jpg"/><Relationship Id="rId5" Type="http://schemas.openxmlformats.org/officeDocument/2006/relationships/image" Target="../media/image7.em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9.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6261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Picture 1">
            <a:extLst>
              <a:ext uri="{FF2B5EF4-FFF2-40B4-BE49-F238E27FC236}">
                <a16:creationId xmlns:a16="http://schemas.microsoft.com/office/drawing/2014/main" id="{2C363FAC-05EB-6D75-3D81-6E2250ACCE1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07425" y="1300247"/>
            <a:ext cx="3733567" cy="4978088"/>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63348310-E288-F4A0-96E6-B743A6B78DEB}"/>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24886" y="1300246"/>
            <a:ext cx="4145852" cy="3080076"/>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9499E44-1C0F-D40A-347F-D5C4E54CD1C4}"/>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37242" y="1300857"/>
            <a:ext cx="2650604" cy="3080077"/>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21A02C95-2FAC-6C82-FA1C-508B5ADED62B}"/>
              </a:ext>
            </a:extLst>
          </p:cNvPr>
          <p:cNvSpPr txBox="1"/>
          <p:nvPr/>
        </p:nvSpPr>
        <p:spPr>
          <a:xfrm>
            <a:off x="1689309" y="6279098"/>
            <a:ext cx="1825643" cy="253916"/>
          </a:xfrm>
          <a:prstGeom prst="rect">
            <a:avLst/>
          </a:prstGeom>
          <a:noFill/>
        </p:spPr>
        <p:txBody>
          <a:bodyPr wrap="square" rtlCol="0">
            <a:spAutoFit/>
          </a:bodyPr>
          <a:lstStyle/>
          <a:p>
            <a:pPr algn="ctr">
              <a:defRPr/>
            </a:pPr>
            <a:r>
              <a:rPr lang="tr-TR" sz="1050" dirty="0">
                <a:latin typeface="Arial" panose="020B0604020202020204" pitchFamily="34" charset="0"/>
              </a:rPr>
              <a:t>Compressor Screw Block</a:t>
            </a:r>
            <a:endParaRPr lang="en-US" sz="1050" dirty="0">
              <a:latin typeface="Arial" panose="020B0604020202020204" pitchFamily="34" charset="0"/>
            </a:endParaRPr>
          </a:p>
        </p:txBody>
      </p:sp>
      <p:sp>
        <p:nvSpPr>
          <p:cNvPr id="10" name="TextBox 9">
            <a:extLst>
              <a:ext uri="{FF2B5EF4-FFF2-40B4-BE49-F238E27FC236}">
                <a16:creationId xmlns:a16="http://schemas.microsoft.com/office/drawing/2014/main" id="{D862135E-A767-3D65-2855-DD4CF3B304AF}"/>
              </a:ext>
            </a:extLst>
          </p:cNvPr>
          <p:cNvSpPr txBox="1"/>
          <p:nvPr/>
        </p:nvSpPr>
        <p:spPr>
          <a:xfrm>
            <a:off x="9285741" y="4488033"/>
            <a:ext cx="1825643" cy="253916"/>
          </a:xfrm>
          <a:prstGeom prst="rect">
            <a:avLst/>
          </a:prstGeom>
          <a:noFill/>
        </p:spPr>
        <p:txBody>
          <a:bodyPr wrap="square" rtlCol="0">
            <a:spAutoFit/>
          </a:bodyPr>
          <a:lstStyle/>
          <a:p>
            <a:pPr algn="ctr">
              <a:defRPr/>
            </a:pPr>
            <a:r>
              <a:rPr lang="tr-TR" sz="1050" dirty="0">
                <a:latin typeface="Arial" panose="020B0604020202020204" pitchFamily="34" charset="0"/>
              </a:rPr>
              <a:t>Bearing Outer Race</a:t>
            </a:r>
            <a:endParaRPr lang="en-US" sz="1050" dirty="0">
              <a:latin typeface="Arial" panose="020B0604020202020204" pitchFamily="34" charset="0"/>
            </a:endParaRPr>
          </a:p>
        </p:txBody>
      </p:sp>
      <p:sp>
        <p:nvSpPr>
          <p:cNvPr id="11" name="TextBox 10">
            <a:extLst>
              <a:ext uri="{FF2B5EF4-FFF2-40B4-BE49-F238E27FC236}">
                <a16:creationId xmlns:a16="http://schemas.microsoft.com/office/drawing/2014/main" id="{BA4991EA-BCE2-001D-F4F0-2C80EE6FFF4D}"/>
              </a:ext>
            </a:extLst>
          </p:cNvPr>
          <p:cNvSpPr txBox="1"/>
          <p:nvPr/>
        </p:nvSpPr>
        <p:spPr>
          <a:xfrm>
            <a:off x="5794615" y="4465063"/>
            <a:ext cx="1825643" cy="253916"/>
          </a:xfrm>
          <a:prstGeom prst="rect">
            <a:avLst/>
          </a:prstGeom>
          <a:noFill/>
        </p:spPr>
        <p:txBody>
          <a:bodyPr wrap="square" rtlCol="0">
            <a:spAutoFit/>
          </a:bodyPr>
          <a:lstStyle/>
          <a:p>
            <a:pPr algn="ctr">
              <a:defRPr/>
            </a:pPr>
            <a:r>
              <a:rPr lang="tr-TR" sz="1050" dirty="0">
                <a:latin typeface="Arial" panose="020B0604020202020204" pitchFamily="34" charset="0"/>
              </a:rPr>
              <a:t>Bearing Inner Race</a:t>
            </a:r>
            <a:endParaRPr lang="en-US" sz="1050" dirty="0">
              <a:latin typeface="Arial" panose="020B0604020202020204" pitchFamily="34" charset="0"/>
            </a:endParaRPr>
          </a:p>
        </p:txBody>
      </p:sp>
      <p:sp>
        <p:nvSpPr>
          <p:cNvPr id="12" name="Title 1">
            <a:extLst>
              <a:ext uri="{FF2B5EF4-FFF2-40B4-BE49-F238E27FC236}">
                <a16:creationId xmlns:a16="http://schemas.microsoft.com/office/drawing/2014/main" id="{17331505-0EAB-5812-23E7-EF23E39EA8DB}"/>
              </a:ext>
            </a:extLst>
          </p:cNvPr>
          <p:cNvSpPr txBox="1">
            <a:spLocks/>
          </p:cNvSpPr>
          <p:nvPr/>
        </p:nvSpPr>
        <p:spPr>
          <a:xfrm>
            <a:off x="1925781" y="715030"/>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VİDALI KOMPRESÖR RULMAN ARIZASI</a:t>
            </a:r>
            <a:endParaRPr lang="en-US" dirty="0">
              <a:latin typeface="Bahnschrift" panose="020B0502040204020203" pitchFamily="34" charset="0"/>
            </a:endParaRPr>
          </a:p>
        </p:txBody>
      </p:sp>
      <p:pic>
        <p:nvPicPr>
          <p:cNvPr id="8" name="Picture 7" descr="Logo&#10;&#10;Description automatically generated">
            <a:extLst>
              <a:ext uri="{FF2B5EF4-FFF2-40B4-BE49-F238E27FC236}">
                <a16:creationId xmlns:a16="http://schemas.microsoft.com/office/drawing/2014/main" id="{4D35B8B3-3C21-5769-E735-633DCD86FF32}"/>
              </a:ext>
            </a:extLst>
          </p:cNvPr>
          <p:cNvPicPr>
            <a:picLocks noChangeAspect="1"/>
          </p:cNvPicPr>
          <p:nvPr/>
        </p:nvPicPr>
        <p:blipFill>
          <a:blip r:embed="rId12"/>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34594276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Picture 1">
            <a:extLst>
              <a:ext uri="{FF2B5EF4-FFF2-40B4-BE49-F238E27FC236}">
                <a16:creationId xmlns:a16="http://schemas.microsoft.com/office/drawing/2014/main" id="{708E32B8-0EFA-6E46-4A88-51509E4112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09" y="1275656"/>
            <a:ext cx="5186424" cy="4888564"/>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B9373521-3959-3930-6807-D0F713FB80BE}"/>
              </a:ext>
            </a:extLst>
          </p:cNvPr>
          <p:cNvPicPr>
            <a:picLocks noChangeAspect="1"/>
          </p:cNvPicPr>
          <p:nvPr/>
        </p:nvPicPr>
        <p:blipFill>
          <a:blip r:embed="rId7"/>
          <a:stretch>
            <a:fillRect/>
          </a:stretch>
        </p:blipFill>
        <p:spPr>
          <a:xfrm>
            <a:off x="6002481" y="1275656"/>
            <a:ext cx="5081726" cy="2710029"/>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0722A6AE-894A-B6B4-8DA2-4A80F7C74153}"/>
              </a:ext>
            </a:extLst>
          </p:cNvPr>
          <p:cNvPicPr>
            <a:picLocks noChangeAspect="1"/>
          </p:cNvPicPr>
          <p:nvPr/>
        </p:nvPicPr>
        <p:blipFill>
          <a:blip r:embed="rId8"/>
          <a:stretch>
            <a:fillRect/>
          </a:stretch>
        </p:blipFill>
        <p:spPr>
          <a:xfrm>
            <a:off x="6002481" y="4085828"/>
            <a:ext cx="5081726" cy="209534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4886B442-55B3-B48F-E79B-3CFCD3027BBC}"/>
              </a:ext>
            </a:extLst>
          </p:cNvPr>
          <p:cNvSpPr txBox="1"/>
          <p:nvPr/>
        </p:nvSpPr>
        <p:spPr>
          <a:xfrm>
            <a:off x="2341665" y="6181170"/>
            <a:ext cx="1514111" cy="253916"/>
          </a:xfrm>
          <a:prstGeom prst="rect">
            <a:avLst/>
          </a:prstGeom>
          <a:noFill/>
        </p:spPr>
        <p:txBody>
          <a:bodyPr wrap="square" rtlCol="0">
            <a:spAutoFit/>
          </a:bodyPr>
          <a:lstStyle/>
          <a:p>
            <a:pPr algn="ctr">
              <a:defRPr/>
            </a:pPr>
            <a:r>
              <a:rPr lang="tr-TR" sz="1050" dirty="0">
                <a:latin typeface="Arial" panose="020B0604020202020204" pitchFamily="34" charset="0"/>
              </a:rPr>
              <a:t>Son 3 Ölçüm</a:t>
            </a:r>
            <a:endParaRPr lang="en-US" sz="1050" dirty="0">
              <a:latin typeface="Arial" panose="020B0604020202020204" pitchFamily="34" charset="0"/>
            </a:endParaRPr>
          </a:p>
        </p:txBody>
      </p:sp>
      <p:sp>
        <p:nvSpPr>
          <p:cNvPr id="10" name="TextBox 9">
            <a:extLst>
              <a:ext uri="{FF2B5EF4-FFF2-40B4-BE49-F238E27FC236}">
                <a16:creationId xmlns:a16="http://schemas.microsoft.com/office/drawing/2014/main" id="{F4121FDB-04F1-B57B-4901-5BF715B324B3}"/>
              </a:ext>
            </a:extLst>
          </p:cNvPr>
          <p:cNvSpPr txBox="1"/>
          <p:nvPr/>
        </p:nvSpPr>
        <p:spPr>
          <a:xfrm>
            <a:off x="6892323" y="2227914"/>
            <a:ext cx="2090169" cy="253916"/>
          </a:xfrm>
          <a:prstGeom prst="rect">
            <a:avLst/>
          </a:prstGeom>
          <a:noFill/>
        </p:spPr>
        <p:txBody>
          <a:bodyPr wrap="square" rtlCol="0">
            <a:spAutoFit/>
          </a:bodyPr>
          <a:lstStyle/>
          <a:p>
            <a:pPr algn="ctr">
              <a:defRPr/>
            </a:pPr>
            <a:r>
              <a:rPr lang="tr-TR" sz="1050" dirty="0">
                <a:latin typeface="Arial" panose="020B0604020202020204" pitchFamily="34" charset="0"/>
              </a:rPr>
              <a:t>Kafes Arıza Frekansı</a:t>
            </a:r>
            <a:endParaRPr lang="en-US" sz="1050" dirty="0">
              <a:latin typeface="Arial" panose="020B0604020202020204" pitchFamily="34" charset="0"/>
            </a:endParaRPr>
          </a:p>
        </p:txBody>
      </p:sp>
      <p:sp>
        <p:nvSpPr>
          <p:cNvPr id="11" name="TextBox 10">
            <a:extLst>
              <a:ext uri="{FF2B5EF4-FFF2-40B4-BE49-F238E27FC236}">
                <a16:creationId xmlns:a16="http://schemas.microsoft.com/office/drawing/2014/main" id="{B822D2FF-C1EE-5B05-ACC9-96F6EEF357C2}"/>
              </a:ext>
            </a:extLst>
          </p:cNvPr>
          <p:cNvSpPr txBox="1"/>
          <p:nvPr/>
        </p:nvSpPr>
        <p:spPr>
          <a:xfrm>
            <a:off x="7738313" y="6281313"/>
            <a:ext cx="1610062" cy="415498"/>
          </a:xfrm>
          <a:prstGeom prst="rect">
            <a:avLst/>
          </a:prstGeom>
          <a:noFill/>
        </p:spPr>
        <p:txBody>
          <a:bodyPr wrap="square" rtlCol="0">
            <a:spAutoFit/>
          </a:bodyPr>
          <a:lstStyle/>
          <a:p>
            <a:pPr algn="ctr">
              <a:defRPr/>
            </a:pPr>
            <a:r>
              <a:rPr lang="tr-TR" sz="1050" dirty="0">
                <a:latin typeface="Arial" panose="020B0604020202020204" pitchFamily="34" charset="0"/>
              </a:rPr>
              <a:t>Spektrumdaki değişim (4 gün)</a:t>
            </a:r>
            <a:endParaRPr lang="en-US" sz="1050" dirty="0">
              <a:latin typeface="Arial" panose="020B0604020202020204" pitchFamily="34" charset="0"/>
            </a:endParaRPr>
          </a:p>
        </p:txBody>
      </p:sp>
      <p:sp>
        <p:nvSpPr>
          <p:cNvPr id="12" name="Title 1">
            <a:extLst>
              <a:ext uri="{FF2B5EF4-FFF2-40B4-BE49-F238E27FC236}">
                <a16:creationId xmlns:a16="http://schemas.microsoft.com/office/drawing/2014/main" id="{795B0CD5-0BFD-E5A1-1089-D2E86DF27826}"/>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FLOTASYON HÜCRESİ RULMAN YATAĞI KAFES ARIZASI</a:t>
            </a:r>
            <a:endParaRPr lang="en-US" dirty="0">
              <a:latin typeface="Bahnschrift" panose="020B0502040204020203" pitchFamily="34" charset="0"/>
            </a:endParaRPr>
          </a:p>
        </p:txBody>
      </p:sp>
      <p:pic>
        <p:nvPicPr>
          <p:cNvPr id="8" name="Picture 7" descr="Logo&#10;&#10;Description automatically generated">
            <a:extLst>
              <a:ext uri="{FF2B5EF4-FFF2-40B4-BE49-F238E27FC236}">
                <a16:creationId xmlns:a16="http://schemas.microsoft.com/office/drawing/2014/main" id="{29AF754C-CD34-5618-C7E4-7060C95C256C}"/>
              </a:ext>
            </a:extLst>
          </p:cNvPr>
          <p:cNvPicPr>
            <a:picLocks noChangeAspect="1"/>
          </p:cNvPicPr>
          <p:nvPr/>
        </p:nvPicPr>
        <p:blipFill>
          <a:blip r:embed="rId9"/>
          <a:stretch>
            <a:fillRect/>
          </a:stretch>
        </p:blipFill>
        <p:spPr>
          <a:xfrm>
            <a:off x="10276093" y="6327715"/>
            <a:ext cx="1642369" cy="530285"/>
          </a:xfrm>
          <a:prstGeom prst="rect">
            <a:avLst/>
          </a:prstGeom>
        </p:spPr>
      </p:pic>
      <p:sp>
        <p:nvSpPr>
          <p:cNvPr id="7" name="Arrow: Left 6">
            <a:extLst>
              <a:ext uri="{FF2B5EF4-FFF2-40B4-BE49-F238E27FC236}">
                <a16:creationId xmlns:a16="http://schemas.microsoft.com/office/drawing/2014/main" id="{E97D3450-5098-F19E-A38E-404E3C661EA8}"/>
              </a:ext>
            </a:extLst>
          </p:cNvPr>
          <p:cNvSpPr/>
          <p:nvPr/>
        </p:nvSpPr>
        <p:spPr>
          <a:xfrm>
            <a:off x="6750121" y="2291137"/>
            <a:ext cx="513708" cy="113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52141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Content Placeholder 3">
            <a:extLst>
              <a:ext uri="{FF2B5EF4-FFF2-40B4-BE49-F238E27FC236}">
                <a16:creationId xmlns:a16="http://schemas.microsoft.com/office/drawing/2014/main" id="{35AA77F3-46DD-4B89-06A9-58973DBD2027}"/>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rot="5400000">
            <a:off x="856501" y="2356575"/>
            <a:ext cx="4935255" cy="294152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FD8E5111-A196-04C0-099A-5B4E5FB819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243104" y="1359324"/>
            <a:ext cx="4247406" cy="2389167"/>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8206584-F918-80A8-A27A-530B1FAC82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3104" y="3886551"/>
            <a:ext cx="4247405" cy="2389164"/>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DF33B75D-1203-43B1-9F3C-86F541C5DC55}"/>
              </a:ext>
            </a:extLst>
          </p:cNvPr>
          <p:cNvSpPr txBox="1"/>
          <p:nvPr/>
        </p:nvSpPr>
        <p:spPr>
          <a:xfrm>
            <a:off x="2159141" y="6315139"/>
            <a:ext cx="2329973" cy="253916"/>
          </a:xfrm>
          <a:prstGeom prst="rect">
            <a:avLst/>
          </a:prstGeom>
          <a:noFill/>
        </p:spPr>
        <p:txBody>
          <a:bodyPr wrap="square" rtlCol="0">
            <a:spAutoFit/>
          </a:bodyPr>
          <a:lstStyle/>
          <a:p>
            <a:pPr algn="ctr">
              <a:defRPr/>
            </a:pPr>
            <a:r>
              <a:rPr lang="tr-TR" sz="1050" dirty="0">
                <a:latin typeface="Arial" panose="020B0604020202020204" pitchFamily="34" charset="0"/>
              </a:rPr>
              <a:t>Bearing Cage Fault</a:t>
            </a:r>
            <a:endParaRPr lang="en-US" sz="1050" dirty="0">
              <a:latin typeface="Arial" panose="020B0604020202020204" pitchFamily="34" charset="0"/>
            </a:endParaRPr>
          </a:p>
        </p:txBody>
      </p:sp>
      <p:sp>
        <p:nvSpPr>
          <p:cNvPr id="10" name="TextBox 9">
            <a:extLst>
              <a:ext uri="{FF2B5EF4-FFF2-40B4-BE49-F238E27FC236}">
                <a16:creationId xmlns:a16="http://schemas.microsoft.com/office/drawing/2014/main" id="{FFB355B2-5D07-4424-6A1D-B5A28C1AF3DD}"/>
              </a:ext>
            </a:extLst>
          </p:cNvPr>
          <p:cNvSpPr txBox="1"/>
          <p:nvPr/>
        </p:nvSpPr>
        <p:spPr>
          <a:xfrm>
            <a:off x="6002481" y="6315139"/>
            <a:ext cx="2329973" cy="253916"/>
          </a:xfrm>
          <a:prstGeom prst="rect">
            <a:avLst/>
          </a:prstGeom>
          <a:noFill/>
        </p:spPr>
        <p:txBody>
          <a:bodyPr wrap="square" rtlCol="0">
            <a:spAutoFit/>
          </a:bodyPr>
          <a:lstStyle/>
          <a:p>
            <a:pPr algn="ctr">
              <a:defRPr/>
            </a:pPr>
            <a:r>
              <a:rPr lang="tr-TR" sz="1050" dirty="0">
                <a:latin typeface="Arial" panose="020B0604020202020204" pitchFamily="34" charset="0"/>
              </a:rPr>
              <a:t>Bearing Outer Race</a:t>
            </a:r>
            <a:endParaRPr lang="en-US" sz="1050" dirty="0">
              <a:latin typeface="Arial" panose="020B0604020202020204" pitchFamily="34" charset="0"/>
            </a:endParaRPr>
          </a:p>
        </p:txBody>
      </p:sp>
      <p:sp>
        <p:nvSpPr>
          <p:cNvPr id="12" name="Title 1">
            <a:extLst>
              <a:ext uri="{FF2B5EF4-FFF2-40B4-BE49-F238E27FC236}">
                <a16:creationId xmlns:a16="http://schemas.microsoft.com/office/drawing/2014/main" id="{B38C5E28-FB7D-D466-9C79-2B91A6AF5AA7}"/>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FLOTASYON HÜCRESİ RULMAN YATAĞI KAFES ARIZASI</a:t>
            </a:r>
            <a:endParaRPr lang="en-US" dirty="0">
              <a:latin typeface="Bahnschrift" panose="020B0502040204020203" pitchFamily="34" charset="0"/>
            </a:endParaRPr>
          </a:p>
        </p:txBody>
      </p:sp>
      <p:pic>
        <p:nvPicPr>
          <p:cNvPr id="8" name="Picture 7" descr="Logo&#10;&#10;Description automatically generated">
            <a:extLst>
              <a:ext uri="{FF2B5EF4-FFF2-40B4-BE49-F238E27FC236}">
                <a16:creationId xmlns:a16="http://schemas.microsoft.com/office/drawing/2014/main" id="{64087802-E10C-F378-3D30-17A364CBEC97}"/>
              </a:ext>
            </a:extLst>
          </p:cNvPr>
          <p:cNvPicPr>
            <a:picLocks noChangeAspect="1"/>
          </p:cNvPicPr>
          <p:nvPr/>
        </p:nvPicPr>
        <p:blipFill>
          <a:blip r:embed="rId9"/>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68100372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sp>
        <p:nvSpPr>
          <p:cNvPr id="12" name="Title 1">
            <a:extLst>
              <a:ext uri="{FF2B5EF4-FFF2-40B4-BE49-F238E27FC236}">
                <a16:creationId xmlns:a16="http://schemas.microsoft.com/office/drawing/2014/main" id="{B38C5E28-FB7D-D466-9C79-2B91A6AF5AA7}"/>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FLOTASYON HÜCRESİ RULMAN YATAĞI KAFES ARIZASI</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pic>
        <p:nvPicPr>
          <p:cNvPr id="8" name="Picture 7" descr="Logo&#10;&#10;Description automatically generated">
            <a:extLst>
              <a:ext uri="{FF2B5EF4-FFF2-40B4-BE49-F238E27FC236}">
                <a16:creationId xmlns:a16="http://schemas.microsoft.com/office/drawing/2014/main" id="{64087802-E10C-F378-3D30-17A364CBEC97}"/>
              </a:ext>
            </a:extLst>
          </p:cNvPr>
          <p:cNvPicPr>
            <a:picLocks noChangeAspect="1"/>
          </p:cNvPicPr>
          <p:nvPr/>
        </p:nvPicPr>
        <p:blipFill>
          <a:blip r:embed="rId6"/>
          <a:stretch>
            <a:fillRect/>
          </a:stretch>
        </p:blipFill>
        <p:spPr>
          <a:xfrm>
            <a:off x="10276093" y="6327715"/>
            <a:ext cx="1642369" cy="530285"/>
          </a:xfrm>
          <a:prstGeom prst="rect">
            <a:avLst/>
          </a:prstGeom>
        </p:spPr>
      </p:pic>
      <p:pic>
        <p:nvPicPr>
          <p:cNvPr id="3" name="Picture 2" descr="A picture containing indoor, rack, cart, equipment&#10;&#10;Description automatically generated">
            <a:extLst>
              <a:ext uri="{FF2B5EF4-FFF2-40B4-BE49-F238E27FC236}">
                <a16:creationId xmlns:a16="http://schemas.microsoft.com/office/drawing/2014/main" id="{7798F6F3-A3E3-5478-37EE-E83BAD0018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284" b="7981"/>
          <a:stretch/>
        </p:blipFill>
        <p:spPr>
          <a:xfrm rot="5400000">
            <a:off x="8153703" y="2544363"/>
            <a:ext cx="4925308" cy="239127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15BDC33-7F18-044C-1E3B-FBF64D9A2E83}"/>
              </a:ext>
            </a:extLst>
          </p:cNvPr>
          <p:cNvPicPr>
            <a:picLocks noChangeAspect="1"/>
          </p:cNvPicPr>
          <p:nvPr/>
        </p:nvPicPr>
        <p:blipFill>
          <a:blip r:embed="rId8"/>
          <a:stretch>
            <a:fillRect/>
          </a:stretch>
        </p:blipFill>
        <p:spPr>
          <a:xfrm>
            <a:off x="584328" y="1277344"/>
            <a:ext cx="3672383" cy="4927852"/>
          </a:xfrm>
          <a:prstGeom prst="rect">
            <a:avLst/>
          </a:prstGeom>
          <a:ln>
            <a:noFill/>
          </a:ln>
          <a:effectLst>
            <a:outerShdw blurRad="190500" algn="tl" rotWithShape="0">
              <a:srgbClr val="000000">
                <a:alpha val="70000"/>
              </a:srgbClr>
            </a:outerShdw>
          </a:effectLst>
        </p:spPr>
      </p:pic>
      <p:sp>
        <p:nvSpPr>
          <p:cNvPr id="11" name="Arrow: Right 10">
            <a:extLst>
              <a:ext uri="{FF2B5EF4-FFF2-40B4-BE49-F238E27FC236}">
                <a16:creationId xmlns:a16="http://schemas.microsoft.com/office/drawing/2014/main" id="{92EFA346-3C5F-0444-5280-FE27D4604750}"/>
              </a:ext>
            </a:extLst>
          </p:cNvPr>
          <p:cNvSpPr/>
          <p:nvPr/>
        </p:nvSpPr>
        <p:spPr>
          <a:xfrm>
            <a:off x="4487778" y="3337625"/>
            <a:ext cx="1283259" cy="390342"/>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3" name="TextBox 12">
            <a:extLst>
              <a:ext uri="{FF2B5EF4-FFF2-40B4-BE49-F238E27FC236}">
                <a16:creationId xmlns:a16="http://schemas.microsoft.com/office/drawing/2014/main" id="{281AC3FD-8CBD-1198-F1AF-A9468C96634C}"/>
              </a:ext>
            </a:extLst>
          </p:cNvPr>
          <p:cNvSpPr txBox="1"/>
          <p:nvPr/>
        </p:nvSpPr>
        <p:spPr>
          <a:xfrm>
            <a:off x="743935" y="6215188"/>
            <a:ext cx="3353168" cy="438582"/>
          </a:xfrm>
          <a:prstGeom prst="rect">
            <a:avLst/>
          </a:prstGeom>
          <a:noFill/>
        </p:spPr>
        <p:txBody>
          <a:bodyPr wrap="square" rtlCol="0">
            <a:spAutoFit/>
          </a:bodyPr>
          <a:lstStyle/>
          <a:p>
            <a:pPr algn="ctr">
              <a:defRPr/>
            </a:pPr>
            <a:r>
              <a:rPr lang="tr-TR" sz="1200" b="1" dirty="0">
                <a:solidFill>
                  <a:srgbClr val="FF0000"/>
                </a:solidFill>
                <a:latin typeface="Arial" panose="020B0604020202020204" pitchFamily="34" charset="0"/>
              </a:rPr>
              <a:t>ÖNCE</a:t>
            </a:r>
          </a:p>
          <a:p>
            <a:pPr algn="ctr">
              <a:defRPr/>
            </a:pPr>
            <a:r>
              <a:rPr lang="tr-TR" sz="1050" b="1" dirty="0">
                <a:latin typeface="Arial" panose="020B0604020202020204" pitchFamily="34" charset="0"/>
              </a:rPr>
              <a:t>Portatif Cihazla Aylık Ölçüm + Periyodik Yağlama </a:t>
            </a:r>
            <a:endParaRPr lang="en-US" sz="1050" b="1" dirty="0">
              <a:latin typeface="Arial" panose="020B0604020202020204" pitchFamily="34" charset="0"/>
            </a:endParaRPr>
          </a:p>
        </p:txBody>
      </p:sp>
      <p:sp>
        <p:nvSpPr>
          <p:cNvPr id="14" name="TextBox 13">
            <a:extLst>
              <a:ext uri="{FF2B5EF4-FFF2-40B4-BE49-F238E27FC236}">
                <a16:creationId xmlns:a16="http://schemas.microsoft.com/office/drawing/2014/main" id="{BF769F13-1718-5805-335A-021165A75DF4}"/>
              </a:ext>
            </a:extLst>
          </p:cNvPr>
          <p:cNvSpPr txBox="1"/>
          <p:nvPr/>
        </p:nvSpPr>
        <p:spPr>
          <a:xfrm>
            <a:off x="7355819" y="6215188"/>
            <a:ext cx="2884178" cy="438582"/>
          </a:xfrm>
          <a:prstGeom prst="rect">
            <a:avLst/>
          </a:prstGeom>
          <a:noFill/>
        </p:spPr>
        <p:txBody>
          <a:bodyPr wrap="square" rtlCol="0">
            <a:spAutoFit/>
          </a:bodyPr>
          <a:lstStyle/>
          <a:p>
            <a:pPr algn="ctr">
              <a:defRPr/>
            </a:pPr>
            <a:r>
              <a:rPr lang="tr-TR" sz="1200" b="1" dirty="0">
                <a:solidFill>
                  <a:srgbClr val="92D050"/>
                </a:solidFill>
                <a:latin typeface="Arial" panose="020B0604020202020204" pitchFamily="34" charset="0"/>
              </a:rPr>
              <a:t>SONRA</a:t>
            </a:r>
          </a:p>
          <a:p>
            <a:pPr algn="ctr">
              <a:defRPr/>
            </a:pPr>
            <a:r>
              <a:rPr lang="tr-TR" sz="1050" b="1" dirty="0">
                <a:latin typeface="Arial" panose="020B0604020202020204" pitchFamily="34" charset="0"/>
              </a:rPr>
              <a:t>Online İzleme Sistemi + Merkezi Yağlama</a:t>
            </a:r>
            <a:endParaRPr lang="en-US" sz="1050" b="1" dirty="0">
              <a:latin typeface="Arial" panose="020B0604020202020204" pitchFamily="34" charset="0"/>
            </a:endParaRPr>
          </a:p>
        </p:txBody>
      </p:sp>
      <p:pic>
        <p:nvPicPr>
          <p:cNvPr id="4" name="Picture 3">
            <a:extLst>
              <a:ext uri="{FF2B5EF4-FFF2-40B4-BE49-F238E27FC236}">
                <a16:creationId xmlns:a16="http://schemas.microsoft.com/office/drawing/2014/main" id="{879FDFAC-E6E8-1646-4AE2-6274F8985FAD}"/>
              </a:ext>
            </a:extLst>
          </p:cNvPr>
          <p:cNvPicPr>
            <a:picLocks noChangeAspect="1"/>
          </p:cNvPicPr>
          <p:nvPr/>
        </p:nvPicPr>
        <p:blipFill>
          <a:blip r:embed="rId9"/>
          <a:stretch>
            <a:fillRect/>
          </a:stretch>
        </p:blipFill>
        <p:spPr>
          <a:xfrm>
            <a:off x="6002481" y="1277344"/>
            <a:ext cx="3087705" cy="4927852"/>
          </a:xfrm>
          <a:prstGeom prst="rect">
            <a:avLst/>
          </a:prstGeom>
          <a:ln>
            <a:noFill/>
          </a:ln>
          <a:effectLst>
            <a:outerShdw blurRad="190500" algn="tl" rotWithShape="0">
              <a:srgbClr val="000000">
                <a:alpha val="70000"/>
              </a:srgbClr>
            </a:outerShdw>
          </a:effectLst>
        </p:spPr>
      </p:pic>
      <p:sp>
        <p:nvSpPr>
          <p:cNvPr id="9" name="Oval 8">
            <a:extLst>
              <a:ext uri="{FF2B5EF4-FFF2-40B4-BE49-F238E27FC236}">
                <a16:creationId xmlns:a16="http://schemas.microsoft.com/office/drawing/2014/main" id="{09A2DA1B-FCC3-468A-B299-4751A657B901}"/>
              </a:ext>
            </a:extLst>
          </p:cNvPr>
          <p:cNvSpPr/>
          <p:nvPr/>
        </p:nvSpPr>
        <p:spPr>
          <a:xfrm>
            <a:off x="8049126" y="2983832"/>
            <a:ext cx="637674" cy="577515"/>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39E09E-AF4B-E491-2096-DC394598DC98}"/>
              </a:ext>
            </a:extLst>
          </p:cNvPr>
          <p:cNvSpPr/>
          <p:nvPr/>
        </p:nvSpPr>
        <p:spPr>
          <a:xfrm>
            <a:off x="8160234" y="4594514"/>
            <a:ext cx="637674" cy="577515"/>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02126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0C2FF-2548-D040-A08A-80F9D1609D05}"/>
              </a:ext>
            </a:extLst>
          </p:cNvPr>
          <p:cNvSpPr txBox="1"/>
          <p:nvPr/>
        </p:nvSpPr>
        <p:spPr>
          <a:xfrm>
            <a:off x="1522763" y="682996"/>
            <a:ext cx="913914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1">
              <a:lnSpc>
                <a:spcPts val="3150"/>
              </a:lnSpc>
            </a:pPr>
            <a:r>
              <a:rPr lang="en-US" sz="3000" dirty="0">
                <a:solidFill>
                  <a:schemeClr val="bg1"/>
                </a:solidFill>
                <a:latin typeface="Century Gothic" panose="020B0502020202020204" pitchFamily="34" charset="0"/>
                <a:sym typeface="Helvetica Neue"/>
              </a:rPr>
              <a:t>Our Market Base &amp; Customers</a:t>
            </a:r>
          </a:p>
        </p:txBody>
      </p:sp>
      <p:grpSp>
        <p:nvGrpSpPr>
          <p:cNvPr id="5" name="Group 4">
            <a:extLst>
              <a:ext uri="{FF2B5EF4-FFF2-40B4-BE49-F238E27FC236}">
                <a16:creationId xmlns:a16="http://schemas.microsoft.com/office/drawing/2014/main" id="{094DE9E7-AE6B-F74D-8477-BF43A57A28D0}"/>
              </a:ext>
            </a:extLst>
          </p:cNvPr>
          <p:cNvGrpSpPr/>
          <p:nvPr/>
        </p:nvGrpSpPr>
        <p:grpSpPr>
          <a:xfrm rot="10800000">
            <a:off x="837691" y="1798514"/>
            <a:ext cx="4912303" cy="4361252"/>
            <a:chOff x="8627538" y="4462932"/>
            <a:chExt cx="7150256" cy="7103776"/>
          </a:xfrm>
        </p:grpSpPr>
        <p:sp>
          <p:nvSpPr>
            <p:cNvPr id="7" name="Фигура">
              <a:extLst>
                <a:ext uri="{FF2B5EF4-FFF2-40B4-BE49-F238E27FC236}">
                  <a16:creationId xmlns:a16="http://schemas.microsoft.com/office/drawing/2014/main" id="{E6E77FAB-D414-CD42-A0CB-7981846F1CA1}"/>
                </a:ext>
              </a:extLst>
            </p:cNvPr>
            <p:cNvSpPr/>
            <p:nvPr/>
          </p:nvSpPr>
          <p:spPr>
            <a:xfrm>
              <a:off x="8627538" y="4462932"/>
              <a:ext cx="7150256" cy="7103776"/>
            </a:xfrm>
            <a:custGeom>
              <a:avLst/>
              <a:gdLst/>
              <a:ahLst/>
              <a:cxnLst>
                <a:cxn ang="0">
                  <a:pos x="wd2" y="hd2"/>
                </a:cxn>
                <a:cxn ang="5400000">
                  <a:pos x="wd2" y="hd2"/>
                </a:cxn>
                <a:cxn ang="10800000">
                  <a:pos x="wd2" y="hd2"/>
                </a:cxn>
                <a:cxn ang="16200000">
                  <a:pos x="wd2" y="hd2"/>
                </a:cxn>
              </a:cxnLst>
              <a:rect l="0" t="0" r="r" b="b"/>
              <a:pathLst>
                <a:path w="21600" h="21600" extrusionOk="0">
                  <a:moveTo>
                    <a:pt x="10265" y="0"/>
                  </a:moveTo>
                  <a:cubicBezTo>
                    <a:pt x="9069" y="5"/>
                    <a:pt x="8102" y="980"/>
                    <a:pt x="8097" y="2183"/>
                  </a:cubicBezTo>
                  <a:cubicBezTo>
                    <a:pt x="8092" y="3300"/>
                    <a:pt x="8925" y="4229"/>
                    <a:pt x="10013" y="4355"/>
                  </a:cubicBezTo>
                  <a:cubicBezTo>
                    <a:pt x="10380" y="4386"/>
                    <a:pt x="10661" y="4699"/>
                    <a:pt x="10649" y="5073"/>
                  </a:cubicBezTo>
                  <a:cubicBezTo>
                    <a:pt x="10636" y="5446"/>
                    <a:pt x="10336" y="5737"/>
                    <a:pt x="9970" y="5746"/>
                  </a:cubicBezTo>
                  <a:lnTo>
                    <a:pt x="7526" y="5746"/>
                  </a:lnTo>
                  <a:cubicBezTo>
                    <a:pt x="6328" y="5745"/>
                    <a:pt x="5357" y="6722"/>
                    <a:pt x="5357" y="7927"/>
                  </a:cubicBezTo>
                  <a:cubicBezTo>
                    <a:pt x="5357" y="9132"/>
                    <a:pt x="6328" y="10110"/>
                    <a:pt x="7526" y="10110"/>
                  </a:cubicBezTo>
                  <a:lnTo>
                    <a:pt x="10028" y="10110"/>
                  </a:lnTo>
                  <a:cubicBezTo>
                    <a:pt x="10375" y="10145"/>
                    <a:pt x="10649" y="10440"/>
                    <a:pt x="10649" y="10802"/>
                  </a:cubicBezTo>
                  <a:cubicBezTo>
                    <a:pt x="10648" y="11165"/>
                    <a:pt x="10368" y="11465"/>
                    <a:pt x="10009" y="11486"/>
                  </a:cubicBezTo>
                  <a:lnTo>
                    <a:pt x="4874" y="11491"/>
                  </a:lnTo>
                  <a:cubicBezTo>
                    <a:pt x="3677" y="11491"/>
                    <a:pt x="2707" y="12468"/>
                    <a:pt x="2706" y="13673"/>
                  </a:cubicBezTo>
                  <a:cubicBezTo>
                    <a:pt x="2706" y="14878"/>
                    <a:pt x="3676" y="15855"/>
                    <a:pt x="4874" y="15855"/>
                  </a:cubicBezTo>
                  <a:lnTo>
                    <a:pt x="10016" y="15855"/>
                  </a:lnTo>
                  <a:cubicBezTo>
                    <a:pt x="10378" y="15885"/>
                    <a:pt x="10660" y="16193"/>
                    <a:pt x="10649" y="16565"/>
                  </a:cubicBezTo>
                  <a:cubicBezTo>
                    <a:pt x="10637" y="16949"/>
                    <a:pt x="10319" y="17244"/>
                    <a:pt x="9944" y="17237"/>
                  </a:cubicBezTo>
                  <a:lnTo>
                    <a:pt x="2168" y="17237"/>
                  </a:lnTo>
                  <a:cubicBezTo>
                    <a:pt x="971" y="17237"/>
                    <a:pt x="0" y="18213"/>
                    <a:pt x="0" y="19418"/>
                  </a:cubicBezTo>
                  <a:cubicBezTo>
                    <a:pt x="0" y="20624"/>
                    <a:pt x="971" y="21600"/>
                    <a:pt x="2168" y="21600"/>
                  </a:cubicBezTo>
                  <a:lnTo>
                    <a:pt x="19433" y="21600"/>
                  </a:lnTo>
                  <a:cubicBezTo>
                    <a:pt x="20630" y="21600"/>
                    <a:pt x="21600" y="20623"/>
                    <a:pt x="21600" y="19418"/>
                  </a:cubicBezTo>
                  <a:cubicBezTo>
                    <a:pt x="21600" y="18214"/>
                    <a:pt x="20630" y="17237"/>
                    <a:pt x="19433" y="17237"/>
                  </a:cubicBezTo>
                  <a:lnTo>
                    <a:pt x="11926" y="17237"/>
                  </a:lnTo>
                  <a:cubicBezTo>
                    <a:pt x="11535" y="17251"/>
                    <a:pt x="11201" y="16934"/>
                    <a:pt x="11209" y="16528"/>
                  </a:cubicBezTo>
                  <a:cubicBezTo>
                    <a:pt x="11218" y="16123"/>
                    <a:pt x="11559" y="15847"/>
                    <a:pt x="11947" y="15855"/>
                  </a:cubicBezTo>
                  <a:lnTo>
                    <a:pt x="16789" y="15855"/>
                  </a:lnTo>
                  <a:cubicBezTo>
                    <a:pt x="17986" y="15855"/>
                    <a:pt x="18957" y="14878"/>
                    <a:pt x="18957" y="13673"/>
                  </a:cubicBezTo>
                  <a:cubicBezTo>
                    <a:pt x="18957" y="12468"/>
                    <a:pt x="17986" y="11491"/>
                    <a:pt x="16789" y="11491"/>
                  </a:cubicBezTo>
                  <a:lnTo>
                    <a:pt x="11881" y="11491"/>
                  </a:lnTo>
                  <a:cubicBezTo>
                    <a:pt x="11495" y="11482"/>
                    <a:pt x="11191" y="11155"/>
                    <a:pt x="11209" y="10766"/>
                  </a:cubicBezTo>
                  <a:cubicBezTo>
                    <a:pt x="11227" y="10387"/>
                    <a:pt x="11532" y="10129"/>
                    <a:pt x="11892" y="10110"/>
                  </a:cubicBezTo>
                  <a:lnTo>
                    <a:pt x="14317" y="10110"/>
                  </a:lnTo>
                  <a:cubicBezTo>
                    <a:pt x="15465" y="10045"/>
                    <a:pt x="16363" y="9085"/>
                    <a:pt x="16358" y="7927"/>
                  </a:cubicBezTo>
                  <a:cubicBezTo>
                    <a:pt x="16354" y="6724"/>
                    <a:pt x="15385" y="5750"/>
                    <a:pt x="14190" y="5746"/>
                  </a:cubicBezTo>
                  <a:lnTo>
                    <a:pt x="11927" y="5746"/>
                  </a:lnTo>
                  <a:cubicBezTo>
                    <a:pt x="11537" y="5757"/>
                    <a:pt x="11205" y="5440"/>
                    <a:pt x="11209" y="5036"/>
                  </a:cubicBezTo>
                  <a:cubicBezTo>
                    <a:pt x="11214" y="4655"/>
                    <a:pt x="11518" y="4385"/>
                    <a:pt x="11882" y="4356"/>
                  </a:cubicBezTo>
                  <a:cubicBezTo>
                    <a:pt x="12948" y="4205"/>
                    <a:pt x="13754" y="3283"/>
                    <a:pt x="13747" y="2183"/>
                  </a:cubicBezTo>
                  <a:cubicBezTo>
                    <a:pt x="13739" y="981"/>
                    <a:pt x="12773" y="8"/>
                    <a:pt x="11579" y="0"/>
                  </a:cubicBezTo>
                  <a:lnTo>
                    <a:pt x="10265" y="0"/>
                  </a:lnTo>
                  <a:close/>
                </a:path>
              </a:pathLst>
            </a:custGeom>
            <a:gradFill flip="none" rotWithShape="1">
              <a:gsLst>
                <a:gs pos="89000">
                  <a:schemeClr val="accent1"/>
                </a:gs>
                <a:gs pos="0">
                  <a:schemeClr val="accent4">
                    <a:lumMod val="75000"/>
                  </a:schemeClr>
                </a:gs>
                <a:gs pos="33000">
                  <a:schemeClr val="accent4"/>
                </a:gs>
              </a:gsLst>
              <a:lin ang="17400000" scaled="0"/>
              <a:tileRect/>
            </a:gradFill>
            <a:ln w="12700" cap="flat">
              <a:noFill/>
              <a:miter lim="400000"/>
            </a:ln>
            <a:effectLst/>
          </p:spPr>
          <p:txBody>
            <a:bodyPr wrap="square" lIns="19050" tIns="19050" rIns="19050" bIns="19050" numCol="1" anchor="ctr">
              <a:noAutofit/>
            </a:bodyPr>
            <a:lstStyle/>
            <a:p>
              <a:endParaRPr sz="1000">
                <a:solidFill>
                  <a:srgbClr val="252D30"/>
                </a:solidFill>
                <a:latin typeface="Arial"/>
                <a:cs typeface="Arial"/>
                <a:sym typeface="Arial"/>
              </a:endParaRPr>
            </a:p>
          </p:txBody>
        </p:sp>
        <p:sp>
          <p:nvSpPr>
            <p:cNvPr id="8" name="Закругленный прямоугольник">
              <a:extLst>
                <a:ext uri="{FF2B5EF4-FFF2-40B4-BE49-F238E27FC236}">
                  <a16:creationId xmlns:a16="http://schemas.microsoft.com/office/drawing/2014/main" id="{20CAB326-30CB-B84B-B0D2-F40EA400D3C5}"/>
                </a:ext>
              </a:extLst>
            </p:cNvPr>
            <p:cNvSpPr/>
            <p:nvPr/>
          </p:nvSpPr>
          <p:spPr>
            <a:xfrm rot="10800000">
              <a:off x="8823237" y="10325609"/>
              <a:ext cx="6757333" cy="1047184"/>
            </a:xfrm>
            <a:prstGeom prst="roundRect">
              <a:avLst>
                <a:gd name="adj" fmla="val 50000"/>
              </a:avLst>
            </a:prstGeom>
            <a:solidFill>
              <a:schemeClr val="tx1"/>
            </a:solidFill>
            <a:ln w="12700" cap="flat">
              <a:noFill/>
              <a:miter lim="400000"/>
            </a:ln>
            <a:effectLst/>
          </p:spPr>
          <p:txBody>
            <a:bodyPr wrap="square" lIns="19050" tIns="19050" rIns="19050" bIns="19050" numCol="1" anchor="ctr">
              <a:noAutofit/>
            </a:bodyPr>
            <a:lstStyle/>
            <a:p>
              <a:pPr algn="ctr"/>
              <a:r>
                <a:rPr lang="en-US" sz="1400" dirty="0">
                  <a:solidFill>
                    <a:schemeClr val="bg1"/>
                  </a:solidFill>
                  <a:latin typeface="Century Gothic" panose="020B0502020202020204" pitchFamily="34" charset="0"/>
                  <a:cs typeface="Arial"/>
                  <a:sym typeface="Arial"/>
                </a:rPr>
                <a:t>To</a:t>
              </a:r>
              <a:r>
                <a:rPr lang="tr-TR" sz="1400" dirty="0">
                  <a:solidFill>
                    <a:schemeClr val="bg1"/>
                  </a:solidFill>
                  <a:latin typeface="Century Gothic" panose="020B0502020202020204" pitchFamily="34" charset="0"/>
                  <a:cs typeface="Arial"/>
                  <a:sym typeface="Arial"/>
                </a:rPr>
                <a:t>plam Ölçülen Ekipman</a:t>
              </a:r>
              <a:endParaRPr sz="1400" dirty="0">
                <a:solidFill>
                  <a:schemeClr val="bg1"/>
                </a:solidFill>
                <a:latin typeface="Century Gothic" panose="020B0502020202020204" pitchFamily="34" charset="0"/>
                <a:cs typeface="Arial"/>
                <a:sym typeface="Arial"/>
              </a:endParaRPr>
            </a:p>
          </p:txBody>
        </p:sp>
        <p:sp>
          <p:nvSpPr>
            <p:cNvPr id="9" name="Фигура">
              <a:extLst>
                <a:ext uri="{FF2B5EF4-FFF2-40B4-BE49-F238E27FC236}">
                  <a16:creationId xmlns:a16="http://schemas.microsoft.com/office/drawing/2014/main" id="{EBC88CC6-A468-604E-A607-78CDBE5E9EEA}"/>
                </a:ext>
              </a:extLst>
            </p:cNvPr>
            <p:cNvSpPr/>
            <p:nvPr/>
          </p:nvSpPr>
          <p:spPr>
            <a:xfrm rot="10800000">
              <a:off x="9711723" y="8436070"/>
              <a:ext cx="5000974" cy="1047184"/>
            </a:xfrm>
            <a:custGeom>
              <a:avLst/>
              <a:gdLst/>
              <a:ahLst/>
              <a:cxnLst>
                <a:cxn ang="0">
                  <a:pos x="wd2" y="hd2"/>
                </a:cxn>
                <a:cxn ang="5400000">
                  <a:pos x="wd2" y="hd2"/>
                </a:cxn>
                <a:cxn ang="10800000">
                  <a:pos x="wd2" y="hd2"/>
                </a:cxn>
                <a:cxn ang="16200000">
                  <a:pos x="wd2" y="hd2"/>
                </a:cxn>
              </a:cxnLst>
              <a:rect l="0" t="0" r="r" b="b"/>
              <a:pathLst>
                <a:path w="21600" h="21600" extrusionOk="0">
                  <a:moveTo>
                    <a:pt x="2261" y="0"/>
                  </a:moveTo>
                  <a:lnTo>
                    <a:pt x="19339" y="0"/>
                  </a:lnTo>
                  <a:lnTo>
                    <a:pt x="19339" y="0"/>
                  </a:lnTo>
                  <a:cubicBezTo>
                    <a:pt x="20588" y="0"/>
                    <a:pt x="21600" y="4835"/>
                    <a:pt x="21600" y="10800"/>
                  </a:cubicBezTo>
                  <a:lnTo>
                    <a:pt x="21600" y="10800"/>
                  </a:lnTo>
                  <a:lnTo>
                    <a:pt x="21600" y="10800"/>
                  </a:lnTo>
                  <a:cubicBezTo>
                    <a:pt x="21600" y="13782"/>
                    <a:pt x="21347" y="16482"/>
                    <a:pt x="20938" y="18437"/>
                  </a:cubicBezTo>
                  <a:cubicBezTo>
                    <a:pt x="20528" y="20391"/>
                    <a:pt x="19963" y="21600"/>
                    <a:pt x="19339" y="21600"/>
                  </a:cubicBezTo>
                  <a:lnTo>
                    <a:pt x="19339" y="21600"/>
                  </a:lnTo>
                  <a:lnTo>
                    <a:pt x="2261" y="21600"/>
                  </a:lnTo>
                  <a:lnTo>
                    <a:pt x="2261" y="21600"/>
                  </a:lnTo>
                  <a:cubicBezTo>
                    <a:pt x="1012" y="21600"/>
                    <a:pt x="0" y="16765"/>
                    <a:pt x="0" y="10800"/>
                  </a:cubicBezTo>
                  <a:lnTo>
                    <a:pt x="0" y="10800"/>
                  </a:lnTo>
                  <a:lnTo>
                    <a:pt x="0" y="10800"/>
                  </a:lnTo>
                  <a:cubicBezTo>
                    <a:pt x="0" y="4835"/>
                    <a:pt x="1012" y="0"/>
                    <a:pt x="2261" y="0"/>
                  </a:cubicBezTo>
                  <a:lnTo>
                    <a:pt x="2261" y="0"/>
                  </a:lnTo>
                  <a:close/>
                </a:path>
              </a:pathLst>
            </a:custGeom>
            <a:solidFill>
              <a:schemeClr val="tx1"/>
            </a:solidFill>
            <a:ln w="12700" cap="flat">
              <a:noFill/>
              <a:miter lim="400000"/>
            </a:ln>
            <a:effectLst/>
          </p:spPr>
          <p:txBody>
            <a:bodyPr wrap="square" lIns="19050" tIns="19050" rIns="19050" bIns="19050" numCol="1" anchor="ctr">
              <a:noAutofit/>
            </a:bodyPr>
            <a:lstStyle/>
            <a:p>
              <a:pPr algn="ctr"/>
              <a:r>
                <a:rPr lang="tr-TR" sz="1400" dirty="0">
                  <a:solidFill>
                    <a:schemeClr val="bg1"/>
                  </a:solidFill>
                  <a:latin typeface="Century Gothic" panose="020B0502020202020204" pitchFamily="34" charset="0"/>
                  <a:cs typeface="Arial"/>
                  <a:sym typeface="Arial"/>
                </a:rPr>
                <a:t>Tespit Edilen Toplam Anormallik Sayısı</a:t>
              </a:r>
              <a:endParaRPr sz="1400" dirty="0">
                <a:solidFill>
                  <a:schemeClr val="bg1"/>
                </a:solidFill>
                <a:latin typeface="Century Gothic" panose="020B0502020202020204" pitchFamily="34" charset="0"/>
                <a:cs typeface="Arial"/>
                <a:sym typeface="Arial"/>
              </a:endParaRPr>
            </a:p>
          </p:txBody>
        </p:sp>
        <p:sp>
          <p:nvSpPr>
            <p:cNvPr id="10" name="Фигура">
              <a:extLst>
                <a:ext uri="{FF2B5EF4-FFF2-40B4-BE49-F238E27FC236}">
                  <a16:creationId xmlns:a16="http://schemas.microsoft.com/office/drawing/2014/main" id="{BB71F97E-17A5-1449-9904-5E0878BC8F54}"/>
                </a:ext>
              </a:extLst>
            </p:cNvPr>
            <p:cNvSpPr/>
            <p:nvPr/>
          </p:nvSpPr>
          <p:spPr>
            <a:xfrm rot="10800000">
              <a:off x="10596343" y="6546529"/>
              <a:ext cx="3249208" cy="1047184"/>
            </a:xfrm>
            <a:custGeom>
              <a:avLst/>
              <a:gdLst/>
              <a:ahLst/>
              <a:cxnLst>
                <a:cxn ang="0">
                  <a:pos x="wd2" y="hd2"/>
                </a:cxn>
                <a:cxn ang="5400000">
                  <a:pos x="wd2" y="hd2"/>
                </a:cxn>
                <a:cxn ang="10800000">
                  <a:pos x="wd2" y="hd2"/>
                </a:cxn>
                <a:cxn ang="16200000">
                  <a:pos x="wd2" y="hd2"/>
                </a:cxn>
              </a:cxnLst>
              <a:rect l="0" t="0" r="r" b="b"/>
              <a:pathLst>
                <a:path w="21600" h="21600" extrusionOk="0">
                  <a:moveTo>
                    <a:pt x="3481" y="0"/>
                  </a:moveTo>
                  <a:lnTo>
                    <a:pt x="18119" y="0"/>
                  </a:lnTo>
                  <a:lnTo>
                    <a:pt x="18119" y="0"/>
                  </a:lnTo>
                  <a:cubicBezTo>
                    <a:pt x="20042" y="0"/>
                    <a:pt x="21600" y="4835"/>
                    <a:pt x="21600" y="10800"/>
                  </a:cubicBezTo>
                  <a:lnTo>
                    <a:pt x="21600" y="10800"/>
                  </a:lnTo>
                  <a:lnTo>
                    <a:pt x="21600" y="10800"/>
                  </a:lnTo>
                  <a:cubicBezTo>
                    <a:pt x="21600" y="13782"/>
                    <a:pt x="21210" y="16482"/>
                    <a:pt x="20581" y="18437"/>
                  </a:cubicBezTo>
                  <a:cubicBezTo>
                    <a:pt x="19951" y="20391"/>
                    <a:pt x="19080" y="21600"/>
                    <a:pt x="18119" y="21600"/>
                  </a:cubicBezTo>
                  <a:lnTo>
                    <a:pt x="18119" y="21600"/>
                  </a:lnTo>
                  <a:lnTo>
                    <a:pt x="3481" y="21600"/>
                  </a:lnTo>
                  <a:lnTo>
                    <a:pt x="3481" y="21600"/>
                  </a:lnTo>
                  <a:cubicBezTo>
                    <a:pt x="1558" y="21600"/>
                    <a:pt x="0" y="16765"/>
                    <a:pt x="0" y="10800"/>
                  </a:cubicBezTo>
                  <a:lnTo>
                    <a:pt x="0" y="10800"/>
                  </a:lnTo>
                  <a:lnTo>
                    <a:pt x="0" y="10800"/>
                  </a:lnTo>
                  <a:cubicBezTo>
                    <a:pt x="0" y="4835"/>
                    <a:pt x="1558" y="0"/>
                    <a:pt x="3481" y="0"/>
                  </a:cubicBezTo>
                  <a:lnTo>
                    <a:pt x="3481" y="0"/>
                  </a:lnTo>
                  <a:close/>
                </a:path>
              </a:pathLst>
            </a:custGeom>
            <a:solidFill>
              <a:schemeClr val="tx1"/>
            </a:solidFill>
            <a:ln w="12700" cap="flat">
              <a:noFill/>
              <a:miter lim="400000"/>
            </a:ln>
            <a:effectLst/>
          </p:spPr>
          <p:txBody>
            <a:bodyPr wrap="square" lIns="19050" tIns="19050" rIns="19050" bIns="19050" numCol="1" anchor="ctr">
              <a:noAutofit/>
            </a:bodyPr>
            <a:lstStyle/>
            <a:p>
              <a:pPr algn="ctr"/>
              <a:r>
                <a:rPr lang="tr-TR" sz="1400" dirty="0">
                  <a:solidFill>
                    <a:schemeClr val="bg1"/>
                  </a:solidFill>
                  <a:latin typeface="Century Gothic" panose="020B0502020202020204" pitchFamily="34" charset="0"/>
                  <a:cs typeface="Arial"/>
                  <a:sym typeface="Arial"/>
                </a:rPr>
                <a:t>Önlenen Kritik Anormallik Sayısı</a:t>
              </a:r>
              <a:endParaRPr sz="1400" dirty="0">
                <a:solidFill>
                  <a:schemeClr val="bg1"/>
                </a:solidFill>
                <a:latin typeface="Century Gothic" panose="020B0502020202020204" pitchFamily="34" charset="0"/>
                <a:cs typeface="Arial"/>
                <a:sym typeface="Arial"/>
              </a:endParaRPr>
            </a:p>
          </p:txBody>
        </p:sp>
        <p:sp>
          <p:nvSpPr>
            <p:cNvPr id="11" name="Закругленный прямоугольник">
              <a:extLst>
                <a:ext uri="{FF2B5EF4-FFF2-40B4-BE49-F238E27FC236}">
                  <a16:creationId xmlns:a16="http://schemas.microsoft.com/office/drawing/2014/main" id="{268C9F57-913A-FC4B-9588-054ABF4AF783}"/>
                </a:ext>
              </a:extLst>
            </p:cNvPr>
            <p:cNvSpPr/>
            <p:nvPr/>
          </p:nvSpPr>
          <p:spPr>
            <a:xfrm rot="10800000">
              <a:off x="11500994" y="4656993"/>
              <a:ext cx="1482253" cy="1047184"/>
            </a:xfrm>
            <a:prstGeom prst="roundRect">
              <a:avLst>
                <a:gd name="adj" fmla="val 50000"/>
              </a:avLst>
            </a:prstGeom>
            <a:solidFill>
              <a:schemeClr val="tx1"/>
            </a:solidFill>
            <a:ln w="12700" cap="flat">
              <a:noFill/>
              <a:miter lim="400000"/>
            </a:ln>
            <a:effectLst/>
          </p:spPr>
          <p:txBody>
            <a:bodyPr wrap="square" lIns="19050" tIns="19050" rIns="19050" bIns="19050" numCol="1" anchor="ctr">
              <a:noAutofit/>
            </a:bodyPr>
            <a:lstStyle/>
            <a:p>
              <a:pPr algn="ctr"/>
              <a:r>
                <a:rPr lang="tr-TR" sz="1400" dirty="0">
                  <a:solidFill>
                    <a:schemeClr val="bg1"/>
                  </a:solidFill>
                  <a:latin typeface="Century Gothic" panose="020B0502020202020204" pitchFamily="34" charset="0"/>
                  <a:cs typeface="Arial"/>
                  <a:sym typeface="Arial"/>
                </a:rPr>
                <a:t>Plansız Duruş Adeti</a:t>
              </a:r>
              <a:endParaRPr sz="1400" dirty="0">
                <a:solidFill>
                  <a:schemeClr val="bg1"/>
                </a:solidFill>
                <a:latin typeface="Century Gothic" panose="020B0502020202020204" pitchFamily="34" charset="0"/>
                <a:cs typeface="Arial"/>
                <a:sym typeface="Arial"/>
              </a:endParaRPr>
            </a:p>
          </p:txBody>
        </p:sp>
      </p:grpSp>
      <p:sp>
        <p:nvSpPr>
          <p:cNvPr id="16" name="TextBox 15">
            <a:extLst>
              <a:ext uri="{FF2B5EF4-FFF2-40B4-BE49-F238E27FC236}">
                <a16:creationId xmlns:a16="http://schemas.microsoft.com/office/drawing/2014/main" id="{8D71AF8A-EB82-9E4F-BCD1-75A6630CC129}"/>
              </a:ext>
            </a:extLst>
          </p:cNvPr>
          <p:cNvSpPr txBox="1"/>
          <p:nvPr/>
        </p:nvSpPr>
        <p:spPr>
          <a:xfrm>
            <a:off x="5810524" y="2059479"/>
            <a:ext cx="2115430"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tr-TR" sz="2000" dirty="0">
                <a:solidFill>
                  <a:schemeClr val="accent1"/>
                </a:solidFill>
                <a:latin typeface="Century Gothic" panose="020B0502020202020204" pitchFamily="34" charset="0"/>
                <a:sym typeface="Helvetica Neue"/>
              </a:rPr>
              <a:t>1680 adet / Yıl</a:t>
            </a:r>
            <a:endParaRPr lang="en-US" sz="2000" dirty="0">
              <a:solidFill>
                <a:schemeClr val="accent1"/>
              </a:solidFill>
              <a:latin typeface="Century Gothic" panose="020B0502020202020204" pitchFamily="34" charset="0"/>
              <a:sym typeface="Helvetica Neue"/>
            </a:endParaRPr>
          </a:p>
        </p:txBody>
      </p:sp>
      <p:sp>
        <p:nvSpPr>
          <p:cNvPr id="17" name="TextBox 16">
            <a:extLst>
              <a:ext uri="{FF2B5EF4-FFF2-40B4-BE49-F238E27FC236}">
                <a16:creationId xmlns:a16="http://schemas.microsoft.com/office/drawing/2014/main" id="{25542B80-1604-674E-8FC8-608095C7FAAC}"/>
              </a:ext>
            </a:extLst>
          </p:cNvPr>
          <p:cNvSpPr txBox="1"/>
          <p:nvPr/>
        </p:nvSpPr>
        <p:spPr>
          <a:xfrm>
            <a:off x="5983957" y="3231517"/>
            <a:ext cx="1718068"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tr-TR"/>
            </a:defPPr>
            <a:lvl1pPr algn="ctr" defTabSz="412750" hangingPunct="0">
              <a:defRPr sz="2800">
                <a:solidFill>
                  <a:schemeClr val="accent1"/>
                </a:solidFill>
                <a:latin typeface="Century Gothic" panose="020B0502020202020204" pitchFamily="34" charset="0"/>
              </a:defRPr>
            </a:lvl1pPr>
          </a:lstStyle>
          <a:p>
            <a:r>
              <a:rPr lang="tr-TR" sz="2000" dirty="0">
                <a:sym typeface="Helvetica Neue"/>
              </a:rPr>
              <a:t>79 adet/Yıl</a:t>
            </a:r>
            <a:endParaRPr lang="en-US" sz="2000" dirty="0">
              <a:sym typeface="Helvetica Neue"/>
            </a:endParaRPr>
          </a:p>
        </p:txBody>
      </p:sp>
      <p:sp>
        <p:nvSpPr>
          <p:cNvPr id="18" name="TextBox 17">
            <a:extLst>
              <a:ext uri="{FF2B5EF4-FFF2-40B4-BE49-F238E27FC236}">
                <a16:creationId xmlns:a16="http://schemas.microsoft.com/office/drawing/2014/main" id="{8DA1F573-5F6A-144C-8CB0-D9D468AAD1DC}"/>
              </a:ext>
            </a:extLst>
          </p:cNvPr>
          <p:cNvSpPr txBox="1"/>
          <p:nvPr/>
        </p:nvSpPr>
        <p:spPr>
          <a:xfrm>
            <a:off x="5869187" y="4367599"/>
            <a:ext cx="1998105"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tr-TR"/>
            </a:defPPr>
            <a:lvl1pPr algn="ctr" defTabSz="412750" hangingPunct="0">
              <a:defRPr sz="2800">
                <a:solidFill>
                  <a:schemeClr val="accent1"/>
                </a:solidFill>
                <a:latin typeface="Century Gothic" panose="020B0502020202020204" pitchFamily="34" charset="0"/>
              </a:defRPr>
            </a:lvl1pPr>
          </a:lstStyle>
          <a:p>
            <a:r>
              <a:rPr lang="tr-TR" sz="2000" dirty="0">
                <a:sym typeface="Helvetica Neue"/>
              </a:rPr>
              <a:t>9 adet/ Yıl</a:t>
            </a:r>
            <a:endParaRPr lang="en-US" sz="2000" dirty="0">
              <a:sym typeface="Helvetica Neue"/>
            </a:endParaRPr>
          </a:p>
        </p:txBody>
      </p:sp>
      <p:sp>
        <p:nvSpPr>
          <p:cNvPr id="19" name="TextBox 18">
            <a:extLst>
              <a:ext uri="{FF2B5EF4-FFF2-40B4-BE49-F238E27FC236}">
                <a16:creationId xmlns:a16="http://schemas.microsoft.com/office/drawing/2014/main" id="{D51C8A7A-D8AF-DD4D-B3F6-F76BD000ABB8}"/>
              </a:ext>
            </a:extLst>
          </p:cNvPr>
          <p:cNvSpPr txBox="1"/>
          <p:nvPr/>
        </p:nvSpPr>
        <p:spPr>
          <a:xfrm>
            <a:off x="5843938" y="5539637"/>
            <a:ext cx="1998105"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tr-TR"/>
            </a:defPPr>
            <a:lvl1pPr algn="ctr" defTabSz="412750" hangingPunct="0">
              <a:defRPr sz="2800">
                <a:solidFill>
                  <a:schemeClr val="accent1"/>
                </a:solidFill>
                <a:latin typeface="Century Gothic" panose="020B0502020202020204" pitchFamily="34" charset="0"/>
              </a:defRPr>
            </a:lvl1pPr>
          </a:lstStyle>
          <a:p>
            <a:r>
              <a:rPr lang="tr-TR" sz="2000" dirty="0">
                <a:sym typeface="Helvetica Neue"/>
              </a:rPr>
              <a:t>0 adet / Yıl</a:t>
            </a:r>
            <a:endParaRPr lang="en-US" sz="2000" dirty="0">
              <a:sym typeface="Helvetica Neue"/>
            </a:endParaRPr>
          </a:p>
        </p:txBody>
      </p:sp>
      <p:sp>
        <p:nvSpPr>
          <p:cNvPr id="20" name="TextBox 19">
            <a:extLst>
              <a:ext uri="{FF2B5EF4-FFF2-40B4-BE49-F238E27FC236}">
                <a16:creationId xmlns:a16="http://schemas.microsoft.com/office/drawing/2014/main" id="{E07ECB99-7698-6542-B1F8-6A55370A7C57}"/>
              </a:ext>
            </a:extLst>
          </p:cNvPr>
          <p:cNvSpPr txBox="1"/>
          <p:nvPr/>
        </p:nvSpPr>
        <p:spPr>
          <a:xfrm>
            <a:off x="7986485" y="1905271"/>
            <a:ext cx="3200883" cy="70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lnSpc>
                <a:spcPts val="1650"/>
              </a:lnSpc>
            </a:pPr>
            <a:r>
              <a:rPr lang="tr-TR" sz="1400" dirty="0">
                <a:latin typeface="Century Gothic" panose="020B0502020202020204" pitchFamily="34" charset="0"/>
              </a:rPr>
              <a:t>Tesis genelinde toplam 140 adet kritik makine aylık titreşim ölçümüyle takip edilmektedir. </a:t>
            </a:r>
            <a:endParaRPr lang="en-US" sz="1400" dirty="0">
              <a:latin typeface="Century Gothic" panose="020B0502020202020204" pitchFamily="34" charset="0"/>
            </a:endParaRPr>
          </a:p>
        </p:txBody>
      </p:sp>
      <p:sp>
        <p:nvSpPr>
          <p:cNvPr id="21" name="TextBox 20">
            <a:extLst>
              <a:ext uri="{FF2B5EF4-FFF2-40B4-BE49-F238E27FC236}">
                <a16:creationId xmlns:a16="http://schemas.microsoft.com/office/drawing/2014/main" id="{B026ACF8-24C3-F349-BC84-79F6479D1555}"/>
              </a:ext>
            </a:extLst>
          </p:cNvPr>
          <p:cNvSpPr txBox="1"/>
          <p:nvPr/>
        </p:nvSpPr>
        <p:spPr>
          <a:xfrm>
            <a:off x="7986485" y="3068179"/>
            <a:ext cx="3311754" cy="70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tr-TR"/>
            </a:defPPr>
            <a:lvl1pPr defTabSz="412750" hangingPunct="0">
              <a:lnSpc>
                <a:spcPts val="1650"/>
              </a:lnSpc>
              <a:defRPr sz="1600">
                <a:latin typeface="Century Gothic" panose="020B0502020202020204" pitchFamily="34" charset="0"/>
              </a:defRPr>
            </a:lvl1pPr>
          </a:lstStyle>
          <a:p>
            <a:r>
              <a:rPr lang="tr-TR" sz="1400" dirty="0"/>
              <a:t>Toplam 79 adet anormallik arızaya dönüşmeden tespit edilerek giderilmiştir.</a:t>
            </a:r>
            <a:endParaRPr lang="en-US" sz="1400" dirty="0"/>
          </a:p>
        </p:txBody>
      </p:sp>
      <p:sp>
        <p:nvSpPr>
          <p:cNvPr id="22" name="TextBox 21">
            <a:extLst>
              <a:ext uri="{FF2B5EF4-FFF2-40B4-BE49-F238E27FC236}">
                <a16:creationId xmlns:a16="http://schemas.microsoft.com/office/drawing/2014/main" id="{30BA5E8F-6549-E040-88DE-2CDDAD464630}"/>
              </a:ext>
            </a:extLst>
          </p:cNvPr>
          <p:cNvSpPr txBox="1"/>
          <p:nvPr/>
        </p:nvSpPr>
        <p:spPr>
          <a:xfrm>
            <a:off x="7986485" y="3988454"/>
            <a:ext cx="3199500" cy="11413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tr-TR"/>
            </a:defPPr>
            <a:lvl1pPr defTabSz="412750" hangingPunct="0">
              <a:lnSpc>
                <a:spcPts val="1650"/>
              </a:lnSpc>
              <a:defRPr sz="1600">
                <a:latin typeface="Century Gothic" panose="020B0502020202020204" pitchFamily="34" charset="0"/>
              </a:defRPr>
            </a:lvl1pPr>
          </a:lstStyle>
          <a:p>
            <a:r>
              <a:rPr lang="tr-TR" sz="1400" dirty="0"/>
              <a:t>Tesiste uzun üretim kesintilerine sebebiyet verebilecek 9 adet arıza önceden tespit edilerek planlı duruşlarda giderilmiştir. Bu sayede olası 1M $ üretim kaybı önlenmiştir. </a:t>
            </a:r>
            <a:endParaRPr lang="en-US" sz="1400" dirty="0"/>
          </a:p>
        </p:txBody>
      </p:sp>
      <p:sp>
        <p:nvSpPr>
          <p:cNvPr id="23" name="TextBox 22">
            <a:extLst>
              <a:ext uri="{FF2B5EF4-FFF2-40B4-BE49-F238E27FC236}">
                <a16:creationId xmlns:a16="http://schemas.microsoft.com/office/drawing/2014/main" id="{44830010-D3A3-4F45-BA0F-F5ED037CFB33}"/>
              </a:ext>
            </a:extLst>
          </p:cNvPr>
          <p:cNvSpPr txBox="1"/>
          <p:nvPr/>
        </p:nvSpPr>
        <p:spPr>
          <a:xfrm>
            <a:off x="7986485" y="5257510"/>
            <a:ext cx="31995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tr-TR"/>
            </a:defPPr>
            <a:lvl1pPr defTabSz="412750" hangingPunct="0">
              <a:lnSpc>
                <a:spcPts val="1650"/>
              </a:lnSpc>
              <a:defRPr sz="1600">
                <a:latin typeface="Century Gothic" panose="020B0502020202020204" pitchFamily="34" charset="0"/>
              </a:defRPr>
            </a:lvl1pPr>
          </a:lstStyle>
          <a:p>
            <a:r>
              <a:rPr lang="tr-TR" sz="1400" dirty="0"/>
              <a:t>Son bir yıl içerisinde vibrasyon analizi programında bulunan 140 kritik ekipmandan hiçbirinde plansız duruş gerçekleşmemiştir. </a:t>
            </a:r>
            <a:endParaRPr lang="en-US" sz="1400" dirty="0"/>
          </a:p>
        </p:txBody>
      </p:sp>
      <p:pic>
        <p:nvPicPr>
          <p:cNvPr id="38" name="Resim 4">
            <a:extLst>
              <a:ext uri="{FF2B5EF4-FFF2-40B4-BE49-F238E27FC236}">
                <a16:creationId xmlns:a16="http://schemas.microsoft.com/office/drawing/2014/main" id="{58244D55-9583-4133-F561-BBCE5E02B5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39" name="Resim 5">
            <a:extLst>
              <a:ext uri="{FF2B5EF4-FFF2-40B4-BE49-F238E27FC236}">
                <a16:creationId xmlns:a16="http://schemas.microsoft.com/office/drawing/2014/main" id="{034956D2-C3A0-45DC-5EC1-A0266E33A18D}"/>
              </a:ext>
            </a:extLst>
          </p:cNvPr>
          <p:cNvPicPr>
            <a:picLocks noChangeAspect="1"/>
          </p:cNvPicPr>
          <p:nvPr/>
        </p:nvPicPr>
        <p:blipFill>
          <a:blip r:embed="rId4"/>
          <a:stretch>
            <a:fillRect/>
          </a:stretch>
        </p:blipFill>
        <p:spPr>
          <a:xfrm>
            <a:off x="10862275" y="197159"/>
            <a:ext cx="1056187" cy="309127"/>
          </a:xfrm>
          <a:prstGeom prst="rect">
            <a:avLst/>
          </a:prstGeom>
        </p:spPr>
      </p:pic>
      <p:sp>
        <p:nvSpPr>
          <p:cNvPr id="40" name="Title 1">
            <a:extLst>
              <a:ext uri="{FF2B5EF4-FFF2-40B4-BE49-F238E27FC236}">
                <a16:creationId xmlns:a16="http://schemas.microsoft.com/office/drawing/2014/main" id="{22CD118C-CF8A-C257-A913-E558115A554F}"/>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SIFIR ARIZAYA GİDEN YOL: TİTREŞİM ANALİZİ</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pic>
        <p:nvPicPr>
          <p:cNvPr id="41" name="Picture 40" descr="Logo&#10;&#10;Description automatically generated">
            <a:extLst>
              <a:ext uri="{FF2B5EF4-FFF2-40B4-BE49-F238E27FC236}">
                <a16:creationId xmlns:a16="http://schemas.microsoft.com/office/drawing/2014/main" id="{D5ED9FD4-CE9D-8A1C-81F2-22ADB8986E16}"/>
              </a:ext>
            </a:extLst>
          </p:cNvPr>
          <p:cNvPicPr>
            <a:picLocks noChangeAspect="1"/>
          </p:cNvPicPr>
          <p:nvPr/>
        </p:nvPicPr>
        <p:blipFill>
          <a:blip r:embed="rId5"/>
          <a:stretch>
            <a:fillRect/>
          </a:stretch>
        </p:blipFill>
        <p:spPr>
          <a:xfrm>
            <a:off x="10276093" y="6327715"/>
            <a:ext cx="1642369" cy="530285"/>
          </a:xfrm>
          <a:prstGeom prst="rect">
            <a:avLst/>
          </a:prstGeom>
        </p:spPr>
      </p:pic>
      <p:cxnSp>
        <p:nvCxnSpPr>
          <p:cNvPr id="44" name="Straight Connector 43">
            <a:extLst>
              <a:ext uri="{FF2B5EF4-FFF2-40B4-BE49-F238E27FC236}">
                <a16:creationId xmlns:a16="http://schemas.microsoft.com/office/drawing/2014/main" id="{4AA66710-494D-5E17-043E-6A1691BE07D4}"/>
              </a:ext>
            </a:extLst>
          </p:cNvPr>
          <p:cNvCxnSpPr>
            <a:cxnSpLocks/>
          </p:cNvCxnSpPr>
          <p:nvPr/>
        </p:nvCxnSpPr>
        <p:spPr>
          <a:xfrm>
            <a:off x="5762026" y="2281793"/>
            <a:ext cx="233963" cy="0"/>
          </a:xfrm>
          <a:prstGeom prst="line">
            <a:avLst/>
          </a:prstGeom>
          <a:noFill/>
          <a:ln w="635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D65BE7C1-53CB-850E-0FEE-BF3980257BEF}"/>
              </a:ext>
            </a:extLst>
          </p:cNvPr>
          <p:cNvCxnSpPr>
            <a:cxnSpLocks/>
          </p:cNvCxnSpPr>
          <p:nvPr/>
        </p:nvCxnSpPr>
        <p:spPr>
          <a:xfrm>
            <a:off x="5227350" y="3428865"/>
            <a:ext cx="868650" cy="135"/>
          </a:xfrm>
          <a:prstGeom prst="line">
            <a:avLst/>
          </a:prstGeom>
          <a:noFill/>
          <a:ln w="635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37652560-DD00-A814-AFA7-ABD434374B71}"/>
              </a:ext>
            </a:extLst>
          </p:cNvPr>
          <p:cNvCxnSpPr>
            <a:cxnSpLocks/>
          </p:cNvCxnSpPr>
          <p:nvPr/>
        </p:nvCxnSpPr>
        <p:spPr>
          <a:xfrm>
            <a:off x="4626631" y="4571154"/>
            <a:ext cx="1537872" cy="0"/>
          </a:xfrm>
          <a:prstGeom prst="line">
            <a:avLst/>
          </a:prstGeom>
          <a:noFill/>
          <a:ln w="635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5913B99B-5643-B4F7-804D-870B6916061D}"/>
              </a:ext>
            </a:extLst>
          </p:cNvPr>
          <p:cNvCxnSpPr>
            <a:cxnSpLocks/>
          </p:cNvCxnSpPr>
          <p:nvPr/>
        </p:nvCxnSpPr>
        <p:spPr>
          <a:xfrm>
            <a:off x="3994751" y="5717108"/>
            <a:ext cx="2101249" cy="0"/>
          </a:xfrm>
          <a:prstGeom prst="line">
            <a:avLst/>
          </a:prstGeom>
          <a:noFill/>
          <a:ln w="635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3715993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Picture 1">
            <a:extLst>
              <a:ext uri="{FF2B5EF4-FFF2-40B4-BE49-F238E27FC236}">
                <a16:creationId xmlns:a16="http://schemas.microsoft.com/office/drawing/2014/main" id="{1C14CC7E-6295-F1AE-9397-B9C7826DA8B0}"/>
              </a:ext>
            </a:extLst>
          </p:cNvPr>
          <p:cNvPicPr>
            <a:picLocks noChangeAspect="1"/>
          </p:cNvPicPr>
          <p:nvPr/>
        </p:nvPicPr>
        <p:blipFill>
          <a:blip r:embed="rId6"/>
          <a:stretch>
            <a:fillRect/>
          </a:stretch>
        </p:blipFill>
        <p:spPr>
          <a:xfrm>
            <a:off x="568012" y="1212127"/>
            <a:ext cx="6061388" cy="289584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F22E38FE-D280-6D07-93BF-A68EF4632D1A}"/>
              </a:ext>
            </a:extLst>
          </p:cNvPr>
          <p:cNvSpPr txBox="1"/>
          <p:nvPr/>
        </p:nvSpPr>
        <p:spPr>
          <a:xfrm>
            <a:off x="2663650" y="4094341"/>
            <a:ext cx="1825643" cy="253916"/>
          </a:xfrm>
          <a:prstGeom prst="rect">
            <a:avLst/>
          </a:prstGeom>
          <a:noFill/>
        </p:spPr>
        <p:txBody>
          <a:bodyPr wrap="square" rtlCol="0">
            <a:spAutoFit/>
          </a:bodyPr>
          <a:lstStyle/>
          <a:p>
            <a:pPr algn="ctr">
              <a:defRPr/>
            </a:pPr>
            <a:r>
              <a:rPr lang="tr-TR" sz="1050" dirty="0">
                <a:solidFill>
                  <a:schemeClr val="tx2"/>
                </a:solidFill>
                <a:latin typeface="Arial" panose="020B0604020202020204" pitchFamily="34" charset="0"/>
              </a:rPr>
              <a:t>Oil Analysis Report </a:t>
            </a:r>
            <a:endParaRPr lang="en-US" sz="1050" dirty="0">
              <a:solidFill>
                <a:schemeClr val="tx2"/>
              </a:solidFill>
              <a:latin typeface="Arial" panose="020B0604020202020204" pitchFamily="34" charset="0"/>
            </a:endParaRPr>
          </a:p>
        </p:txBody>
      </p:sp>
      <p:graphicFrame>
        <p:nvGraphicFramePr>
          <p:cNvPr id="10" name="Chart 9">
            <a:extLst>
              <a:ext uri="{FF2B5EF4-FFF2-40B4-BE49-F238E27FC236}">
                <a16:creationId xmlns:a16="http://schemas.microsoft.com/office/drawing/2014/main" id="{D1BBFB61-E9B3-472B-DBE0-4F94FCEAE1E5}"/>
              </a:ext>
            </a:extLst>
          </p:cNvPr>
          <p:cNvGraphicFramePr/>
          <p:nvPr>
            <p:extLst>
              <p:ext uri="{D42A27DB-BD31-4B8C-83A1-F6EECF244321}">
                <p14:modId xmlns:p14="http://schemas.microsoft.com/office/powerpoint/2010/main" val="3661178770"/>
              </p:ext>
            </p:extLst>
          </p:nvPr>
        </p:nvGraphicFramePr>
        <p:xfrm>
          <a:off x="568011" y="4334628"/>
          <a:ext cx="6061387" cy="2322714"/>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5A837054-B9D2-241A-F312-378BFC5B2B5D}"/>
              </a:ext>
            </a:extLst>
          </p:cNvPr>
          <p:cNvSpPr txBox="1"/>
          <p:nvPr/>
        </p:nvSpPr>
        <p:spPr>
          <a:xfrm>
            <a:off x="2685882" y="6657342"/>
            <a:ext cx="1825643" cy="253916"/>
          </a:xfrm>
          <a:prstGeom prst="rect">
            <a:avLst/>
          </a:prstGeom>
          <a:noFill/>
        </p:spPr>
        <p:txBody>
          <a:bodyPr wrap="square" rtlCol="0">
            <a:spAutoFit/>
          </a:bodyPr>
          <a:lstStyle/>
          <a:p>
            <a:pPr algn="ctr">
              <a:defRPr/>
            </a:pPr>
            <a:r>
              <a:rPr lang="tr-TR" sz="1050" dirty="0">
                <a:solidFill>
                  <a:schemeClr val="tx2"/>
                </a:solidFill>
                <a:latin typeface="Arial" panose="020B0604020202020204" pitchFamily="34" charset="0"/>
              </a:rPr>
              <a:t>Revolving Calender</a:t>
            </a:r>
            <a:endParaRPr lang="en-US" sz="1050" dirty="0">
              <a:solidFill>
                <a:schemeClr val="tx2"/>
              </a:solidFill>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1107BAD0-638D-5C0C-7360-C8CB49458462}"/>
              </a:ext>
            </a:extLst>
          </p:cNvPr>
          <p:cNvPicPr>
            <a:picLocks noChangeAspect="1"/>
          </p:cNvPicPr>
          <p:nvPr/>
        </p:nvPicPr>
        <p:blipFill>
          <a:blip r:embed="rId8"/>
          <a:stretch>
            <a:fillRect/>
          </a:stretch>
        </p:blipFill>
        <p:spPr>
          <a:xfrm>
            <a:off x="10276093" y="6327715"/>
            <a:ext cx="1642369" cy="530285"/>
          </a:xfrm>
          <a:prstGeom prst="rect">
            <a:avLst/>
          </a:prstGeom>
        </p:spPr>
      </p:pic>
      <p:sp>
        <p:nvSpPr>
          <p:cNvPr id="7" name="Title 1">
            <a:extLst>
              <a:ext uri="{FF2B5EF4-FFF2-40B4-BE49-F238E27FC236}">
                <a16:creationId xmlns:a16="http://schemas.microsoft.com/office/drawing/2014/main" id="{A82D7061-5567-A821-C575-CC51D6FD8A25}"/>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YAĞ ANALİZİ</a:t>
            </a:r>
            <a:endParaRPr lang="en-US" dirty="0">
              <a:latin typeface="Bahnschrift" panose="020B0502040204020203" pitchFamily="34" charset="0"/>
            </a:endParaRPr>
          </a:p>
        </p:txBody>
      </p:sp>
      <p:pic>
        <p:nvPicPr>
          <p:cNvPr id="16" name="Picture 15">
            <a:extLst>
              <a:ext uri="{FF2B5EF4-FFF2-40B4-BE49-F238E27FC236}">
                <a16:creationId xmlns:a16="http://schemas.microsoft.com/office/drawing/2014/main" id="{8A8DD7F0-20C6-9B2E-3824-2D207F48FBCC}"/>
              </a:ext>
            </a:extLst>
          </p:cNvPr>
          <p:cNvPicPr>
            <a:picLocks noChangeAspect="1"/>
          </p:cNvPicPr>
          <p:nvPr/>
        </p:nvPicPr>
        <p:blipFill>
          <a:blip r:embed="rId9"/>
          <a:stretch>
            <a:fillRect/>
          </a:stretch>
        </p:blipFill>
        <p:spPr>
          <a:xfrm>
            <a:off x="7125220" y="1212126"/>
            <a:ext cx="3178042" cy="5454710"/>
          </a:xfrm>
          <a:prstGeom prst="rect">
            <a:avLst/>
          </a:prstGeom>
        </p:spPr>
      </p:pic>
    </p:spTree>
    <p:extLst>
      <p:ext uri="{BB962C8B-B14F-4D97-AF65-F5344CB8AC3E}">
        <p14:creationId xmlns:p14="http://schemas.microsoft.com/office/powerpoint/2010/main" val="250500696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14">
            <a:extLst>
              <a:ext uri="{FF2B5EF4-FFF2-40B4-BE49-F238E27FC236}">
                <a16:creationId xmlns:a16="http://schemas.microsoft.com/office/drawing/2014/main" id="{2042A4B8-E833-88EA-F1EE-B4C9334CD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54" y="1479600"/>
            <a:ext cx="8651846" cy="3999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6"/>
          <a:stretch>
            <a:fillRect/>
          </a:stretch>
        </p:blipFill>
        <p:spPr>
          <a:xfrm>
            <a:off x="10862275" y="197159"/>
            <a:ext cx="1056187" cy="309127"/>
          </a:xfrm>
          <a:prstGeom prst="rect">
            <a:avLst/>
          </a:prstGeom>
        </p:spPr>
      </p:pic>
      <p:pic>
        <p:nvPicPr>
          <p:cNvPr id="4" name="AB9D798D-D2F1-4591-8E96-563D10D54694" descr="d03e1b5e-4dd1-4f55-8a3f-012c2f285723.JPG">
            <a:extLst>
              <a:ext uri="{FF2B5EF4-FFF2-40B4-BE49-F238E27FC236}">
                <a16:creationId xmlns:a16="http://schemas.microsoft.com/office/drawing/2014/main" id="{5A9A7BD4-E279-1C48-0B68-1365786D0A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2449" y="1479600"/>
            <a:ext cx="2536013" cy="3999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62A7D2D-F843-FCFD-31E9-1C8A1C782083}"/>
              </a:ext>
            </a:extLst>
          </p:cNvPr>
          <p:cNvSpPr txBox="1"/>
          <p:nvPr/>
        </p:nvSpPr>
        <p:spPr>
          <a:xfrm>
            <a:off x="9479968" y="5511522"/>
            <a:ext cx="2536013" cy="253916"/>
          </a:xfrm>
          <a:prstGeom prst="rect">
            <a:avLst/>
          </a:prstGeom>
          <a:noFill/>
        </p:spPr>
        <p:txBody>
          <a:bodyPr wrap="square" rtlCol="0">
            <a:spAutoFit/>
          </a:bodyPr>
          <a:lstStyle/>
          <a:p>
            <a:pPr algn="ctr">
              <a:defRPr/>
            </a:pPr>
            <a:r>
              <a:rPr lang="tr-TR" sz="1050" dirty="0">
                <a:solidFill>
                  <a:schemeClr val="tx2"/>
                </a:solidFill>
                <a:latin typeface="Arial" panose="020B0604020202020204" pitchFamily="34" charset="0"/>
              </a:rPr>
              <a:t>Suitcase &amp; Sensors</a:t>
            </a:r>
            <a:endParaRPr lang="en-US" sz="1050" dirty="0">
              <a:solidFill>
                <a:schemeClr val="tx2"/>
              </a:solidFill>
              <a:latin typeface="Arial" panose="020B0604020202020204" pitchFamily="34" charset="0"/>
            </a:endParaRPr>
          </a:p>
        </p:txBody>
      </p:sp>
      <p:sp>
        <p:nvSpPr>
          <p:cNvPr id="12" name="TextBox 11">
            <a:extLst>
              <a:ext uri="{FF2B5EF4-FFF2-40B4-BE49-F238E27FC236}">
                <a16:creationId xmlns:a16="http://schemas.microsoft.com/office/drawing/2014/main" id="{2E7CE17B-6484-4D57-47B3-FA71A69EEDC1}"/>
              </a:ext>
            </a:extLst>
          </p:cNvPr>
          <p:cNvSpPr txBox="1"/>
          <p:nvPr/>
        </p:nvSpPr>
        <p:spPr>
          <a:xfrm>
            <a:off x="3397670" y="5479000"/>
            <a:ext cx="2536013" cy="253916"/>
          </a:xfrm>
          <a:prstGeom prst="rect">
            <a:avLst/>
          </a:prstGeom>
          <a:noFill/>
        </p:spPr>
        <p:txBody>
          <a:bodyPr wrap="square" rtlCol="0">
            <a:spAutoFit/>
          </a:bodyPr>
          <a:lstStyle/>
          <a:p>
            <a:pPr algn="ctr">
              <a:defRPr/>
            </a:pPr>
            <a:r>
              <a:rPr lang="tr-TR" sz="1050" dirty="0">
                <a:solidFill>
                  <a:schemeClr val="tx2"/>
                </a:solidFill>
                <a:latin typeface="Arial" panose="020B0604020202020204" pitchFamily="34" charset="0"/>
              </a:rPr>
              <a:t>Monitoil Software –Realtime</a:t>
            </a:r>
            <a:endParaRPr lang="en-US" sz="1050" dirty="0">
              <a:solidFill>
                <a:schemeClr val="tx2"/>
              </a:solidFill>
              <a:latin typeface="Arial" panose="020B0604020202020204" pitchFamily="34" charset="0"/>
            </a:endParaRPr>
          </a:p>
        </p:txBody>
      </p:sp>
      <p:sp>
        <p:nvSpPr>
          <p:cNvPr id="13" name="Title 1">
            <a:extLst>
              <a:ext uri="{FF2B5EF4-FFF2-40B4-BE49-F238E27FC236}">
                <a16:creationId xmlns:a16="http://schemas.microsoft.com/office/drawing/2014/main" id="{5BF02402-E41C-4894-E350-7679527BF761}"/>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ONLINE YAĞ DURUM İZLEME SİSTEMİ</a:t>
            </a:r>
            <a:endParaRPr lang="en-US" dirty="0">
              <a:latin typeface="Bahnschrift" panose="020B0502040204020203" pitchFamily="34" charset="0"/>
            </a:endParaRPr>
          </a:p>
        </p:txBody>
      </p:sp>
      <p:pic>
        <p:nvPicPr>
          <p:cNvPr id="14" name="Picture 13" descr="Logo&#10;&#10;Description automatically generated">
            <a:extLst>
              <a:ext uri="{FF2B5EF4-FFF2-40B4-BE49-F238E27FC236}">
                <a16:creationId xmlns:a16="http://schemas.microsoft.com/office/drawing/2014/main" id="{4F55D68E-3684-6990-0967-54143C4983F1}"/>
              </a:ext>
            </a:extLst>
          </p:cNvPr>
          <p:cNvPicPr>
            <a:picLocks noChangeAspect="1"/>
          </p:cNvPicPr>
          <p:nvPr/>
        </p:nvPicPr>
        <p:blipFill>
          <a:blip r:embed="rId8"/>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186821398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sp>
        <p:nvSpPr>
          <p:cNvPr id="2" name="Title 1">
            <a:extLst>
              <a:ext uri="{FF2B5EF4-FFF2-40B4-BE49-F238E27FC236}">
                <a16:creationId xmlns:a16="http://schemas.microsoft.com/office/drawing/2014/main" id="{4ECC3FD6-7269-CFE7-0819-DB08702A26C9}"/>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YAĞ SOĞUTMA SİSTEMİ ARIZASI</a:t>
            </a:r>
            <a:endParaRPr lang="en-US" dirty="0">
              <a:latin typeface="Bahnschrift" panose="020B0502040204020203" pitchFamily="34" charset="0"/>
            </a:endParaRPr>
          </a:p>
        </p:txBody>
      </p:sp>
      <p:pic>
        <p:nvPicPr>
          <p:cNvPr id="4" name="Picture 3">
            <a:extLst>
              <a:ext uri="{FF2B5EF4-FFF2-40B4-BE49-F238E27FC236}">
                <a16:creationId xmlns:a16="http://schemas.microsoft.com/office/drawing/2014/main" id="{47C118AE-8E34-B567-E54F-9A1A8C1B101F}"/>
              </a:ext>
            </a:extLst>
          </p:cNvPr>
          <p:cNvPicPr>
            <a:picLocks noChangeAspect="1"/>
          </p:cNvPicPr>
          <p:nvPr/>
        </p:nvPicPr>
        <p:blipFill>
          <a:blip r:embed="rId6"/>
          <a:stretch>
            <a:fillRect/>
          </a:stretch>
        </p:blipFill>
        <p:spPr>
          <a:xfrm>
            <a:off x="8640906" y="1679979"/>
            <a:ext cx="3277556" cy="2389883"/>
          </a:xfrm>
          <a:prstGeom prst="rect">
            <a:avLst/>
          </a:prstGeom>
        </p:spPr>
      </p:pic>
      <p:pic>
        <p:nvPicPr>
          <p:cNvPr id="12" name="Picture 11">
            <a:extLst>
              <a:ext uri="{FF2B5EF4-FFF2-40B4-BE49-F238E27FC236}">
                <a16:creationId xmlns:a16="http://schemas.microsoft.com/office/drawing/2014/main" id="{7C2E2501-1A78-F36A-E795-6F33073029CE}"/>
              </a:ext>
            </a:extLst>
          </p:cNvPr>
          <p:cNvPicPr>
            <a:picLocks noChangeAspect="1"/>
          </p:cNvPicPr>
          <p:nvPr/>
        </p:nvPicPr>
        <p:blipFill>
          <a:blip r:embed="rId7"/>
          <a:stretch>
            <a:fillRect/>
          </a:stretch>
        </p:blipFill>
        <p:spPr>
          <a:xfrm>
            <a:off x="457201" y="1679980"/>
            <a:ext cx="7896224" cy="3768320"/>
          </a:xfrm>
          <a:prstGeom prst="rect">
            <a:avLst/>
          </a:prstGeom>
        </p:spPr>
      </p:pic>
      <p:sp>
        <p:nvSpPr>
          <p:cNvPr id="3" name="TextBox 2">
            <a:extLst>
              <a:ext uri="{FF2B5EF4-FFF2-40B4-BE49-F238E27FC236}">
                <a16:creationId xmlns:a16="http://schemas.microsoft.com/office/drawing/2014/main" id="{D6497137-5DFA-4472-A2ED-29440A585043}"/>
              </a:ext>
            </a:extLst>
          </p:cNvPr>
          <p:cNvSpPr txBox="1"/>
          <p:nvPr/>
        </p:nvSpPr>
        <p:spPr>
          <a:xfrm>
            <a:off x="3397670" y="5479000"/>
            <a:ext cx="2913483" cy="253916"/>
          </a:xfrm>
          <a:prstGeom prst="rect">
            <a:avLst/>
          </a:prstGeom>
          <a:noFill/>
        </p:spPr>
        <p:txBody>
          <a:bodyPr wrap="square" rtlCol="0">
            <a:spAutoFit/>
          </a:bodyPr>
          <a:lstStyle/>
          <a:p>
            <a:pPr algn="ctr">
              <a:defRPr/>
            </a:pPr>
            <a:r>
              <a:rPr lang="tr-TR" sz="1050" dirty="0">
                <a:solidFill>
                  <a:schemeClr val="tx2"/>
                </a:solidFill>
                <a:latin typeface="Arial" panose="020B0604020202020204" pitchFamily="34" charset="0"/>
              </a:rPr>
              <a:t>Monitoil Historian – Water Contamination</a:t>
            </a:r>
            <a:endParaRPr lang="en-US" sz="1050" dirty="0">
              <a:solidFill>
                <a:schemeClr val="tx2"/>
              </a:solidFill>
              <a:latin typeface="Arial" panose="020B0604020202020204" pitchFamily="34" charset="0"/>
            </a:endParaRPr>
          </a:p>
        </p:txBody>
      </p:sp>
      <p:pic>
        <p:nvPicPr>
          <p:cNvPr id="8" name="Picture 7">
            <a:extLst>
              <a:ext uri="{FF2B5EF4-FFF2-40B4-BE49-F238E27FC236}">
                <a16:creationId xmlns:a16="http://schemas.microsoft.com/office/drawing/2014/main" id="{D59594E3-2991-4C80-F87C-CD4C21FE9996}"/>
              </a:ext>
            </a:extLst>
          </p:cNvPr>
          <p:cNvPicPr>
            <a:picLocks noChangeAspect="1"/>
          </p:cNvPicPr>
          <p:nvPr/>
        </p:nvPicPr>
        <p:blipFill>
          <a:blip r:embed="rId8"/>
          <a:stretch>
            <a:fillRect/>
          </a:stretch>
        </p:blipFill>
        <p:spPr>
          <a:xfrm>
            <a:off x="8640906" y="4173846"/>
            <a:ext cx="2034691" cy="2347720"/>
          </a:xfrm>
          <a:prstGeom prst="rect">
            <a:avLst/>
          </a:prstGeom>
        </p:spPr>
      </p:pic>
      <p:pic>
        <p:nvPicPr>
          <p:cNvPr id="13" name="Picture 12" descr="Logo&#10;&#10;Description automatically generated">
            <a:extLst>
              <a:ext uri="{FF2B5EF4-FFF2-40B4-BE49-F238E27FC236}">
                <a16:creationId xmlns:a16="http://schemas.microsoft.com/office/drawing/2014/main" id="{D0605496-5599-D633-D342-432E211689DA}"/>
              </a:ext>
            </a:extLst>
          </p:cNvPr>
          <p:cNvPicPr>
            <a:picLocks noChangeAspect="1"/>
          </p:cNvPicPr>
          <p:nvPr/>
        </p:nvPicPr>
        <p:blipFill>
          <a:blip r:embed="rId9"/>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343339032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Picture 1">
            <a:extLst>
              <a:ext uri="{FF2B5EF4-FFF2-40B4-BE49-F238E27FC236}">
                <a16:creationId xmlns:a16="http://schemas.microsoft.com/office/drawing/2014/main" id="{8CE4B6B3-21FA-CF4C-4655-EA5ACE892E03}"/>
              </a:ext>
            </a:extLst>
          </p:cNvPr>
          <p:cNvPicPr>
            <a:picLocks noChangeAspect="1"/>
          </p:cNvPicPr>
          <p:nvPr/>
        </p:nvPicPr>
        <p:blipFill>
          <a:blip r:embed="rId6"/>
          <a:stretch>
            <a:fillRect/>
          </a:stretch>
        </p:blipFill>
        <p:spPr>
          <a:xfrm>
            <a:off x="3086100" y="1303532"/>
            <a:ext cx="5558415" cy="3061334"/>
          </a:xfrm>
          <a:prstGeom prst="rect">
            <a:avLst/>
          </a:prstGeom>
        </p:spPr>
      </p:pic>
      <p:pic>
        <p:nvPicPr>
          <p:cNvPr id="3" name="Picture 2">
            <a:extLst>
              <a:ext uri="{FF2B5EF4-FFF2-40B4-BE49-F238E27FC236}">
                <a16:creationId xmlns:a16="http://schemas.microsoft.com/office/drawing/2014/main" id="{D5A25309-B361-997A-ED46-07CAE2994C50}"/>
              </a:ext>
            </a:extLst>
          </p:cNvPr>
          <p:cNvPicPr>
            <a:picLocks noChangeAspect="1"/>
          </p:cNvPicPr>
          <p:nvPr/>
        </p:nvPicPr>
        <p:blipFill rotWithShape="1">
          <a:blip r:embed="rId7">
            <a:extLst>
              <a:ext uri="{28A0092B-C50C-407E-A947-70E740481C1C}">
                <a14:useLocalDpi xmlns:a14="http://schemas.microsoft.com/office/drawing/2010/main" val="0"/>
              </a:ext>
            </a:extLst>
          </a:blip>
          <a:srcRect t="10196" b="3825"/>
          <a:stretch/>
        </p:blipFill>
        <p:spPr>
          <a:xfrm>
            <a:off x="2570398" y="4459133"/>
            <a:ext cx="1612912" cy="2158320"/>
          </a:xfrm>
          <a:prstGeom prst="roundRect">
            <a:avLst>
              <a:gd name="adj" fmla="val 6789"/>
            </a:avLst>
          </a:prstGeom>
        </p:spPr>
      </p:pic>
      <p:pic>
        <p:nvPicPr>
          <p:cNvPr id="4" name="Picture 3">
            <a:extLst>
              <a:ext uri="{FF2B5EF4-FFF2-40B4-BE49-F238E27FC236}">
                <a16:creationId xmlns:a16="http://schemas.microsoft.com/office/drawing/2014/main" id="{6A382BC0-25ED-13F2-9A2A-73B3D3CAC995}"/>
              </a:ext>
            </a:extLst>
          </p:cNvPr>
          <p:cNvPicPr>
            <a:picLocks noChangeAspect="1"/>
          </p:cNvPicPr>
          <p:nvPr/>
        </p:nvPicPr>
        <p:blipFill rotWithShape="1">
          <a:blip r:embed="rId8">
            <a:extLst>
              <a:ext uri="{28A0092B-C50C-407E-A947-70E740481C1C}">
                <a14:useLocalDpi xmlns:a14="http://schemas.microsoft.com/office/drawing/2010/main" val="0"/>
              </a:ext>
            </a:extLst>
          </a:blip>
          <a:srcRect t="3531" b="29258"/>
          <a:stretch/>
        </p:blipFill>
        <p:spPr>
          <a:xfrm>
            <a:off x="7608120" y="4460011"/>
            <a:ext cx="1533550" cy="2157443"/>
          </a:xfrm>
          <a:prstGeom prst="roundRect">
            <a:avLst>
              <a:gd name="adj" fmla="val 6409"/>
            </a:avLst>
          </a:prstGeom>
        </p:spPr>
      </p:pic>
      <p:pic>
        <p:nvPicPr>
          <p:cNvPr id="8" name="Picture 7" descr="Graphical user interface&#10;&#10;Description automatically generated with medium confidence">
            <a:extLst>
              <a:ext uri="{FF2B5EF4-FFF2-40B4-BE49-F238E27FC236}">
                <a16:creationId xmlns:a16="http://schemas.microsoft.com/office/drawing/2014/main" id="{9EC4A273-0F1E-C5A2-3D1D-FED764F5E5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826" r="3" b="3"/>
          <a:stretch/>
        </p:blipFill>
        <p:spPr>
          <a:xfrm rot="5400000">
            <a:off x="4816994" y="4834087"/>
            <a:ext cx="2157442" cy="1407537"/>
          </a:xfrm>
          <a:prstGeom prst="roundRect">
            <a:avLst>
              <a:gd name="adj" fmla="val 6409"/>
            </a:avLst>
          </a:prstGeom>
        </p:spPr>
      </p:pic>
      <p:sp>
        <p:nvSpPr>
          <p:cNvPr id="9" name="Arrow: Right 8">
            <a:extLst>
              <a:ext uri="{FF2B5EF4-FFF2-40B4-BE49-F238E27FC236}">
                <a16:creationId xmlns:a16="http://schemas.microsoft.com/office/drawing/2014/main" id="{653DE85A-2DF9-7DAF-5736-43B78C87A52C}"/>
              </a:ext>
            </a:extLst>
          </p:cNvPr>
          <p:cNvSpPr/>
          <p:nvPr/>
        </p:nvSpPr>
        <p:spPr>
          <a:xfrm>
            <a:off x="4367868" y="5437317"/>
            <a:ext cx="595618" cy="253916"/>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0" name="Arrow: Right 9">
            <a:extLst>
              <a:ext uri="{FF2B5EF4-FFF2-40B4-BE49-F238E27FC236}">
                <a16:creationId xmlns:a16="http://schemas.microsoft.com/office/drawing/2014/main" id="{BA48CA73-2538-1823-88DB-D8EFBF8EE853}"/>
              </a:ext>
            </a:extLst>
          </p:cNvPr>
          <p:cNvSpPr/>
          <p:nvPr/>
        </p:nvSpPr>
        <p:spPr>
          <a:xfrm>
            <a:off x="6827944" y="5437317"/>
            <a:ext cx="595618" cy="253916"/>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1" name="Title 1">
            <a:extLst>
              <a:ext uri="{FF2B5EF4-FFF2-40B4-BE49-F238E27FC236}">
                <a16:creationId xmlns:a16="http://schemas.microsoft.com/office/drawing/2014/main" id="{9A2248FA-DBD1-6070-4B4B-604BF8C0BEC7}"/>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YAĞLAMA YÖNETİM SİSTEMİ</a:t>
            </a:r>
            <a:endParaRPr lang="en-US" dirty="0">
              <a:latin typeface="Bahnschrift" panose="020B0502040204020203" pitchFamily="34" charset="0"/>
            </a:endParaRPr>
          </a:p>
        </p:txBody>
      </p:sp>
      <p:pic>
        <p:nvPicPr>
          <p:cNvPr id="12" name="Picture 11" descr="Logo&#10;&#10;Description automatically generated">
            <a:extLst>
              <a:ext uri="{FF2B5EF4-FFF2-40B4-BE49-F238E27FC236}">
                <a16:creationId xmlns:a16="http://schemas.microsoft.com/office/drawing/2014/main" id="{77737822-CC5D-C944-884C-4203F960EFD4}"/>
              </a:ext>
            </a:extLst>
          </p:cNvPr>
          <p:cNvPicPr>
            <a:picLocks noChangeAspect="1"/>
          </p:cNvPicPr>
          <p:nvPr/>
        </p:nvPicPr>
        <p:blipFill>
          <a:blip r:embed="rId10"/>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92144251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indoor, rack, cart, equipment&#10;&#10;Description automatically generated">
            <a:extLst>
              <a:ext uri="{FF2B5EF4-FFF2-40B4-BE49-F238E27FC236}">
                <a16:creationId xmlns:a16="http://schemas.microsoft.com/office/drawing/2014/main" id="{663D1838-D1C0-4AF8-9A8A-6587F4AD1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84" b="7981"/>
          <a:stretch/>
        </p:blipFill>
        <p:spPr>
          <a:xfrm rot="5400000">
            <a:off x="-551739" y="2354950"/>
            <a:ext cx="5279265" cy="3064916"/>
          </a:xfrm>
          <a:prstGeom prst="rect">
            <a:avLst/>
          </a:prstGeom>
        </p:spPr>
      </p:pic>
      <p:pic>
        <p:nvPicPr>
          <p:cNvPr id="9" name="Picture 8" descr="A picture containing indoor, several&#10;&#10;Description automatically generated">
            <a:extLst>
              <a:ext uri="{FF2B5EF4-FFF2-40B4-BE49-F238E27FC236}">
                <a16:creationId xmlns:a16="http://schemas.microsoft.com/office/drawing/2014/main" id="{0D3D3ACC-57F9-4ED8-8B42-164DBF3D9E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489" b="5"/>
          <a:stretch/>
        </p:blipFill>
        <p:spPr>
          <a:xfrm rot="5400000">
            <a:off x="4117602" y="1041027"/>
            <a:ext cx="2552700" cy="2966196"/>
          </a:xfrm>
          <a:prstGeom prst="rect">
            <a:avLst/>
          </a:prstGeom>
        </p:spPr>
      </p:pic>
      <p:pic>
        <p:nvPicPr>
          <p:cNvPr id="5" name="Content Placeholder 4">
            <a:extLst>
              <a:ext uri="{FF2B5EF4-FFF2-40B4-BE49-F238E27FC236}">
                <a16:creationId xmlns:a16="http://schemas.microsoft.com/office/drawing/2014/main" id="{8AF7A20B-8F51-4CCF-AD0D-E5DDDC1944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31" r="2751" b="-5"/>
          <a:stretch/>
        </p:blipFill>
        <p:spPr>
          <a:xfrm>
            <a:off x="3910854" y="3974342"/>
            <a:ext cx="2966196" cy="2552700"/>
          </a:xfrm>
          <a:prstGeom prst="rect">
            <a:avLst/>
          </a:prstGeom>
        </p:spPr>
      </p:pic>
      <p:pic>
        <p:nvPicPr>
          <p:cNvPr id="44" name="Picture 43">
            <a:extLst>
              <a:ext uri="{FF2B5EF4-FFF2-40B4-BE49-F238E27FC236}">
                <a16:creationId xmlns:a16="http://schemas.microsoft.com/office/drawing/2014/main" id="{420D9215-5F9E-4488-BC0C-3D55AD449BC2}"/>
              </a:ext>
            </a:extLst>
          </p:cNvPr>
          <p:cNvPicPr>
            <a:picLocks noChangeAspect="1"/>
          </p:cNvPicPr>
          <p:nvPr/>
        </p:nvPicPr>
        <p:blipFill>
          <a:blip r:embed="rId7"/>
          <a:stretch>
            <a:fillRect/>
          </a:stretch>
        </p:blipFill>
        <p:spPr>
          <a:xfrm>
            <a:off x="7407107" y="5087044"/>
            <a:ext cx="1382847" cy="1407002"/>
          </a:xfrm>
          <a:prstGeom prst="rect">
            <a:avLst/>
          </a:prstGeom>
        </p:spPr>
      </p:pic>
      <p:pic>
        <p:nvPicPr>
          <p:cNvPr id="45" name="Picture 44">
            <a:extLst>
              <a:ext uri="{FF2B5EF4-FFF2-40B4-BE49-F238E27FC236}">
                <a16:creationId xmlns:a16="http://schemas.microsoft.com/office/drawing/2014/main" id="{9B072406-6C4F-48B4-9B06-269D9F0136A8}"/>
              </a:ext>
            </a:extLst>
          </p:cNvPr>
          <p:cNvPicPr>
            <a:picLocks noChangeAspect="1"/>
          </p:cNvPicPr>
          <p:nvPr/>
        </p:nvPicPr>
        <p:blipFill>
          <a:blip r:embed="rId8"/>
          <a:stretch>
            <a:fillRect/>
          </a:stretch>
        </p:blipFill>
        <p:spPr>
          <a:xfrm>
            <a:off x="7362548" y="3500839"/>
            <a:ext cx="1382846" cy="1586205"/>
          </a:xfrm>
          <a:prstGeom prst="rect">
            <a:avLst/>
          </a:prstGeom>
        </p:spPr>
      </p:pic>
      <p:pic>
        <p:nvPicPr>
          <p:cNvPr id="17" name="Picture 16">
            <a:extLst>
              <a:ext uri="{FF2B5EF4-FFF2-40B4-BE49-F238E27FC236}">
                <a16:creationId xmlns:a16="http://schemas.microsoft.com/office/drawing/2014/main" id="{90377975-D9DB-4FBF-BF38-AEAE050B416A}"/>
              </a:ext>
            </a:extLst>
          </p:cNvPr>
          <p:cNvPicPr>
            <a:picLocks noChangeAspect="1"/>
          </p:cNvPicPr>
          <p:nvPr/>
        </p:nvPicPr>
        <p:blipFill>
          <a:blip r:embed="rId9"/>
          <a:stretch>
            <a:fillRect/>
          </a:stretch>
        </p:blipFill>
        <p:spPr>
          <a:xfrm>
            <a:off x="9035896" y="3500838"/>
            <a:ext cx="1038354" cy="2995491"/>
          </a:xfrm>
          <a:prstGeom prst="rect">
            <a:avLst/>
          </a:prstGeom>
        </p:spPr>
      </p:pic>
      <p:pic>
        <p:nvPicPr>
          <p:cNvPr id="3" name="Resim 4">
            <a:extLst>
              <a:ext uri="{FF2B5EF4-FFF2-40B4-BE49-F238E27FC236}">
                <a16:creationId xmlns:a16="http://schemas.microsoft.com/office/drawing/2014/main" id="{4E9D5D61-23AD-703B-180B-4A136E7B1F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4" name="Resim 5">
            <a:extLst>
              <a:ext uri="{FF2B5EF4-FFF2-40B4-BE49-F238E27FC236}">
                <a16:creationId xmlns:a16="http://schemas.microsoft.com/office/drawing/2014/main" id="{70C1EE6A-1513-DB57-BB3C-E9F5D5309A0A}"/>
              </a:ext>
            </a:extLst>
          </p:cNvPr>
          <p:cNvPicPr>
            <a:picLocks noChangeAspect="1"/>
          </p:cNvPicPr>
          <p:nvPr/>
        </p:nvPicPr>
        <p:blipFill>
          <a:blip r:embed="rId11"/>
          <a:stretch>
            <a:fillRect/>
          </a:stretch>
        </p:blipFill>
        <p:spPr>
          <a:xfrm>
            <a:off x="10862275" y="197159"/>
            <a:ext cx="1056187" cy="309127"/>
          </a:xfrm>
          <a:prstGeom prst="rect">
            <a:avLst/>
          </a:prstGeom>
        </p:spPr>
      </p:pic>
      <p:pic>
        <p:nvPicPr>
          <p:cNvPr id="6" name="Picture 5" descr="Logo&#10;&#10;Description automatically generated">
            <a:extLst>
              <a:ext uri="{FF2B5EF4-FFF2-40B4-BE49-F238E27FC236}">
                <a16:creationId xmlns:a16="http://schemas.microsoft.com/office/drawing/2014/main" id="{68DC1E0B-1ECE-D36B-9830-1AFDF4CC6598}"/>
              </a:ext>
            </a:extLst>
          </p:cNvPr>
          <p:cNvPicPr>
            <a:picLocks noChangeAspect="1"/>
          </p:cNvPicPr>
          <p:nvPr/>
        </p:nvPicPr>
        <p:blipFill>
          <a:blip r:embed="rId12"/>
          <a:stretch>
            <a:fillRect/>
          </a:stretch>
        </p:blipFill>
        <p:spPr>
          <a:xfrm>
            <a:off x="10276093" y="6327715"/>
            <a:ext cx="1642369" cy="530285"/>
          </a:xfrm>
          <a:prstGeom prst="rect">
            <a:avLst/>
          </a:prstGeom>
        </p:spPr>
      </p:pic>
      <p:sp>
        <p:nvSpPr>
          <p:cNvPr id="12" name="Закругленный прямоугольник">
            <a:extLst>
              <a:ext uri="{FF2B5EF4-FFF2-40B4-BE49-F238E27FC236}">
                <a16:creationId xmlns:a16="http://schemas.microsoft.com/office/drawing/2014/main" id="{01727A93-6BFF-35A3-8162-C27CE4BE0BB7}"/>
              </a:ext>
            </a:extLst>
          </p:cNvPr>
          <p:cNvSpPr/>
          <p:nvPr/>
        </p:nvSpPr>
        <p:spPr>
          <a:xfrm>
            <a:off x="7480400" y="1062546"/>
            <a:ext cx="2006289" cy="2366454"/>
          </a:xfrm>
          <a:prstGeom prst="roundRect">
            <a:avLst>
              <a:gd name="adj" fmla="val 0"/>
            </a:avLst>
          </a:prstGeom>
          <a:solidFill>
            <a:schemeClr val="accent1">
              <a:lumMod val="40000"/>
              <a:lumOff val="60000"/>
            </a:schemeClr>
          </a:solidFill>
          <a:ln w="38100">
            <a:noFill/>
            <a:miter lim="400000"/>
          </a:ln>
        </p:spPr>
        <p:txBody>
          <a:bodyPr lIns="0" tIns="0" rIns="0" bIns="0" anchor="ctr"/>
          <a:lstStyle/>
          <a:p>
            <a:pPr marL="389616" lvl="1" defTabSz="457200">
              <a:defRPr sz="3200" b="0">
                <a:solidFill>
                  <a:srgbClr val="FFFFFF"/>
                </a:solidFill>
                <a:latin typeface="+mn-lt"/>
                <a:ea typeface="+mn-ea"/>
                <a:cs typeface="+mn-cs"/>
                <a:sym typeface="Helvetica Neue Medium"/>
              </a:defRPr>
            </a:pPr>
            <a:r>
              <a:rPr lang="tr-TR" sz="1600" dirty="0"/>
              <a:t>Merkezi &amp; Tek Nokta Yağlama</a:t>
            </a:r>
          </a:p>
          <a:p>
            <a:pPr marL="285750" indent="-285750">
              <a:buFont typeface="Wingdings" panose="05000000000000000000" pitchFamily="2" charset="2"/>
              <a:buChar char="q"/>
            </a:pPr>
            <a:r>
              <a:rPr lang="tr-TR" sz="1400" dirty="0"/>
              <a:t>Flotasyon Hücresi</a:t>
            </a:r>
          </a:p>
          <a:p>
            <a:pPr marL="285750" indent="-285750">
              <a:buFont typeface="Wingdings" panose="05000000000000000000" pitchFamily="2" charset="2"/>
              <a:buChar char="q"/>
            </a:pPr>
            <a:r>
              <a:rPr lang="tr-TR" sz="1400" dirty="0"/>
              <a:t>Konveyör</a:t>
            </a:r>
          </a:p>
          <a:p>
            <a:pPr marL="285750" indent="-285750">
              <a:buFont typeface="Wingdings" panose="05000000000000000000" pitchFamily="2" charset="2"/>
              <a:buChar char="q"/>
            </a:pPr>
            <a:r>
              <a:rPr lang="tr-TR" sz="1400" dirty="0"/>
              <a:t>Pompa</a:t>
            </a:r>
          </a:p>
          <a:p>
            <a:pPr marL="285750" indent="-285750">
              <a:buFont typeface="Wingdings" panose="05000000000000000000" pitchFamily="2" charset="2"/>
              <a:buChar char="q"/>
            </a:pPr>
            <a:r>
              <a:rPr lang="tr-TR" sz="1400" dirty="0"/>
              <a:t>Değirmen</a:t>
            </a:r>
          </a:p>
          <a:p>
            <a:pPr marL="285750" indent="-285750">
              <a:buFont typeface="Wingdings" panose="05000000000000000000" pitchFamily="2" charset="2"/>
              <a:buChar char="q"/>
            </a:pPr>
            <a:r>
              <a:rPr lang="tr-TR" sz="1400" dirty="0"/>
              <a:t>Kırıcı</a:t>
            </a:r>
          </a:p>
          <a:p>
            <a:pPr marL="285750" indent="-285750">
              <a:buFont typeface="Wingdings" panose="05000000000000000000" pitchFamily="2" charset="2"/>
              <a:buChar char="q"/>
            </a:pPr>
            <a:r>
              <a:rPr lang="tr-TR" sz="1400" dirty="0"/>
              <a:t>Mikser</a:t>
            </a:r>
            <a:endParaRPr lang="en-US" sz="1400" dirty="0"/>
          </a:p>
        </p:txBody>
      </p:sp>
      <p:sp>
        <p:nvSpPr>
          <p:cNvPr id="14" name="Title 1">
            <a:extLst>
              <a:ext uri="{FF2B5EF4-FFF2-40B4-BE49-F238E27FC236}">
                <a16:creationId xmlns:a16="http://schemas.microsoft.com/office/drawing/2014/main" id="{F26202D6-5BF0-5CD1-633A-109A693E4A08}"/>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YAĞLAMA YÖNETİM SİSTEMİ</a:t>
            </a:r>
            <a:endParaRPr lang="en-US" dirty="0">
              <a:latin typeface="Bahnschrift" panose="020B0502040204020203" pitchFamily="34" charset="0"/>
            </a:endParaRPr>
          </a:p>
        </p:txBody>
      </p:sp>
    </p:spTree>
    <p:extLst>
      <p:ext uri="{BB962C8B-B14F-4D97-AF65-F5344CB8AC3E}">
        <p14:creationId xmlns:p14="http://schemas.microsoft.com/office/powerpoint/2010/main" val="117371075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620" y="-1210963"/>
            <a:ext cx="3768755" cy="5326929"/>
          </a:xfrm>
          <a:prstGeom prst="rect">
            <a:avLst/>
          </a:prstGeom>
        </p:spPr>
      </p:pic>
      <p:pic>
        <p:nvPicPr>
          <p:cNvPr id="2" name="Picture 1" descr="Logo&#10;&#10;Description automatically generated">
            <a:extLst>
              <a:ext uri="{FF2B5EF4-FFF2-40B4-BE49-F238E27FC236}">
                <a16:creationId xmlns:a16="http://schemas.microsoft.com/office/drawing/2014/main" id="{F5E7328E-9AA9-748F-09CE-9D84ACB3248B}"/>
              </a:ext>
            </a:extLst>
          </p:cNvPr>
          <p:cNvPicPr>
            <a:picLocks noChangeAspect="1"/>
          </p:cNvPicPr>
          <p:nvPr/>
        </p:nvPicPr>
        <p:blipFill>
          <a:blip r:embed="rId5"/>
          <a:stretch>
            <a:fillRect/>
          </a:stretch>
        </p:blipFill>
        <p:spPr>
          <a:xfrm>
            <a:off x="10320916" y="6309447"/>
            <a:ext cx="1642369" cy="530285"/>
          </a:xfrm>
          <a:prstGeom prst="rect">
            <a:avLst/>
          </a:prstGeom>
        </p:spPr>
      </p:pic>
      <p:sp>
        <p:nvSpPr>
          <p:cNvPr id="3" name="Title 5">
            <a:extLst>
              <a:ext uri="{FF2B5EF4-FFF2-40B4-BE49-F238E27FC236}">
                <a16:creationId xmlns:a16="http://schemas.microsoft.com/office/drawing/2014/main" id="{881B7C30-79D3-972D-4A04-B88284812DDF}"/>
              </a:ext>
            </a:extLst>
          </p:cNvPr>
          <p:cNvSpPr txBox="1">
            <a:spLocks/>
          </p:cNvSpPr>
          <p:nvPr/>
        </p:nvSpPr>
        <p:spPr>
          <a:xfrm>
            <a:off x="397564" y="4112447"/>
            <a:ext cx="6709405" cy="16859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algn="ctr"/>
            <a:endParaRPr lang="tr-TR" sz="4000" dirty="0">
              <a:solidFill>
                <a:schemeClr val="bg1"/>
              </a:solidFill>
            </a:endParaRPr>
          </a:p>
          <a:p>
            <a:pPr algn="ctr"/>
            <a:r>
              <a:rPr lang="tr-TR" sz="4000" dirty="0">
                <a:solidFill>
                  <a:schemeClr val="bg1"/>
                </a:solidFill>
              </a:rPr>
              <a:t>ALTIN MADENİNDE GÜVENİLİRLİK MERKEZLİ BAKIM STRATEJİSİ</a:t>
            </a:r>
          </a:p>
          <a:p>
            <a:pPr algn="ctr"/>
            <a:endParaRPr lang="tr-TR" sz="4000" b="1" dirty="0">
              <a:solidFill>
                <a:schemeClr val="bg1"/>
              </a:solidFill>
            </a:endParaRPr>
          </a:p>
        </p:txBody>
      </p:sp>
      <p:sp>
        <p:nvSpPr>
          <p:cNvPr id="4" name="Title 5">
            <a:extLst>
              <a:ext uri="{FF2B5EF4-FFF2-40B4-BE49-F238E27FC236}">
                <a16:creationId xmlns:a16="http://schemas.microsoft.com/office/drawing/2014/main" id="{8CAB5F21-7A23-1948-B81A-44FDDE7F3657}"/>
              </a:ext>
            </a:extLst>
          </p:cNvPr>
          <p:cNvSpPr txBox="1">
            <a:spLocks/>
          </p:cNvSpPr>
          <p:nvPr/>
        </p:nvSpPr>
        <p:spPr>
          <a:xfrm>
            <a:off x="7233484" y="3766674"/>
            <a:ext cx="3958595" cy="22282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900" kern="1200" baseline="0">
                <a:solidFill>
                  <a:schemeClr val="tx1"/>
                </a:solidFill>
                <a:latin typeface="+mj-lt"/>
                <a:ea typeface="+mj-ea"/>
                <a:cs typeface="+mj-cs"/>
              </a:defRPr>
            </a:lvl1pPr>
          </a:lstStyle>
          <a:p>
            <a:r>
              <a:rPr lang="tr-TR" sz="3200" b="1" dirty="0">
                <a:solidFill>
                  <a:schemeClr val="bg1"/>
                </a:solidFill>
              </a:rPr>
              <a:t>Hakan ALBAYRAK</a:t>
            </a:r>
          </a:p>
          <a:p>
            <a:r>
              <a:rPr lang="tr-TR" sz="2000" b="1" dirty="0">
                <a:solidFill>
                  <a:schemeClr val="bg1"/>
                </a:solidFill>
              </a:rPr>
              <a:t>TÜPRAG METAL MADENCİLİK A.Ş. EFEMÇUKURU ALTIN MADENİ</a:t>
            </a:r>
          </a:p>
          <a:p>
            <a:r>
              <a:rPr lang="tr-TR" sz="2000" b="1" dirty="0">
                <a:solidFill>
                  <a:schemeClr val="bg1"/>
                </a:solidFill>
              </a:rPr>
              <a:t>Güvenilirlik Yöneticisi</a:t>
            </a:r>
          </a:p>
          <a:p>
            <a:endParaRPr lang="tr-TR" sz="1100" b="1" dirty="0">
              <a:solidFill>
                <a:schemeClr val="bg1"/>
              </a:solidFill>
            </a:endParaRPr>
          </a:p>
          <a:p>
            <a:endParaRPr lang="tr-TR" sz="1100" b="1" dirty="0"/>
          </a:p>
        </p:txBody>
      </p:sp>
      <p:sp>
        <p:nvSpPr>
          <p:cNvPr id="6" name="Dikdörtgen 2">
            <a:extLst>
              <a:ext uri="{FF2B5EF4-FFF2-40B4-BE49-F238E27FC236}">
                <a16:creationId xmlns:a16="http://schemas.microsoft.com/office/drawing/2014/main" id="{FE1FA58B-E638-3438-87DB-72C04BF066DC}"/>
              </a:ext>
            </a:extLst>
          </p:cNvPr>
          <p:cNvSpPr/>
          <p:nvPr/>
        </p:nvSpPr>
        <p:spPr>
          <a:xfrm>
            <a:off x="7047334" y="3423774"/>
            <a:ext cx="119271" cy="2228203"/>
          </a:xfrm>
          <a:prstGeom prst="rect">
            <a:avLst/>
          </a:prstGeom>
          <a:solidFill>
            <a:srgbClr val="D4C02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63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3" name="Picture 2">
            <a:extLst>
              <a:ext uri="{FF2B5EF4-FFF2-40B4-BE49-F238E27FC236}">
                <a16:creationId xmlns:a16="http://schemas.microsoft.com/office/drawing/2014/main" id="{68014BC1-5795-45CE-9F4C-2A56C054DDA9}"/>
              </a:ext>
            </a:extLst>
          </p:cNvPr>
          <p:cNvPicPr>
            <a:picLocks noChangeAspect="1"/>
          </p:cNvPicPr>
          <p:nvPr/>
        </p:nvPicPr>
        <p:blipFill>
          <a:blip r:embed="rId6"/>
          <a:stretch>
            <a:fillRect/>
          </a:stretch>
        </p:blipFill>
        <p:spPr>
          <a:xfrm>
            <a:off x="395531" y="1300284"/>
            <a:ext cx="6653339" cy="5026804"/>
          </a:xfrm>
          <a:prstGeom prst="rect">
            <a:avLst/>
          </a:prstGeom>
        </p:spPr>
      </p:pic>
      <p:pic>
        <p:nvPicPr>
          <p:cNvPr id="8" name="Picture 7">
            <a:extLst>
              <a:ext uri="{FF2B5EF4-FFF2-40B4-BE49-F238E27FC236}">
                <a16:creationId xmlns:a16="http://schemas.microsoft.com/office/drawing/2014/main" id="{4D39A6D2-A2EC-9044-80BC-6ACE87702C90}"/>
              </a:ext>
            </a:extLst>
          </p:cNvPr>
          <p:cNvPicPr>
            <a:picLocks noChangeAspect="1"/>
          </p:cNvPicPr>
          <p:nvPr/>
        </p:nvPicPr>
        <p:blipFill>
          <a:blip r:embed="rId7"/>
          <a:stretch>
            <a:fillRect/>
          </a:stretch>
        </p:blipFill>
        <p:spPr>
          <a:xfrm>
            <a:off x="7123203" y="3919950"/>
            <a:ext cx="4427113" cy="2407137"/>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49B954D4-D8B4-9DCC-90FE-6D741774F433}"/>
              </a:ext>
            </a:extLst>
          </p:cNvPr>
          <p:cNvPicPr>
            <a:picLocks noChangeAspect="1"/>
          </p:cNvPicPr>
          <p:nvPr/>
        </p:nvPicPr>
        <p:blipFill>
          <a:blip r:embed="rId8"/>
          <a:stretch>
            <a:fillRect/>
          </a:stretch>
        </p:blipFill>
        <p:spPr>
          <a:xfrm>
            <a:off x="7132727" y="1300283"/>
            <a:ext cx="4417589" cy="2402696"/>
          </a:xfrm>
          <a:prstGeom prst="rect">
            <a:avLst/>
          </a:prstGeom>
          <a:ln>
            <a:noFill/>
          </a:ln>
          <a:effectLst>
            <a:outerShdw blurRad="190500" algn="tl" rotWithShape="0">
              <a:srgbClr val="000000">
                <a:alpha val="70000"/>
              </a:srgbClr>
            </a:outerShdw>
          </a:effectLst>
        </p:spPr>
      </p:pic>
      <p:sp>
        <p:nvSpPr>
          <p:cNvPr id="11" name="Title 1">
            <a:extLst>
              <a:ext uri="{FF2B5EF4-FFF2-40B4-BE49-F238E27FC236}">
                <a16:creationId xmlns:a16="http://schemas.microsoft.com/office/drawing/2014/main" id="{A3401983-F0E1-F5D9-1222-58E3A365CC5C}"/>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KONVEYÖR BANT DURUM İZLEME SİSTEMİ</a:t>
            </a:r>
            <a:endParaRPr lang="en-US" dirty="0">
              <a:latin typeface="Bahnschrift" panose="020B0502040204020203" pitchFamily="34" charset="0"/>
            </a:endParaRPr>
          </a:p>
        </p:txBody>
      </p:sp>
      <p:pic>
        <p:nvPicPr>
          <p:cNvPr id="12" name="Picture 11" descr="Logo&#10;&#10;Description automatically generated">
            <a:extLst>
              <a:ext uri="{FF2B5EF4-FFF2-40B4-BE49-F238E27FC236}">
                <a16:creationId xmlns:a16="http://schemas.microsoft.com/office/drawing/2014/main" id="{2C8543C8-3468-8C35-02BA-A042329FBB73}"/>
              </a:ext>
            </a:extLst>
          </p:cNvPr>
          <p:cNvPicPr>
            <a:picLocks noChangeAspect="1"/>
          </p:cNvPicPr>
          <p:nvPr/>
        </p:nvPicPr>
        <p:blipFill>
          <a:blip r:embed="rId9"/>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150245413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Picture 2">
            <a:extLst>
              <a:ext uri="{FF2B5EF4-FFF2-40B4-BE49-F238E27FC236}">
                <a16:creationId xmlns:a16="http://schemas.microsoft.com/office/drawing/2014/main" id="{8A2F57E1-3CA9-0DAA-F402-E3BB3CED94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370" y="1228345"/>
            <a:ext cx="4619554" cy="23179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F34479A5-7650-E256-CFB0-6C99BCF051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370" y="3790640"/>
            <a:ext cx="4619554" cy="2656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85C6581-0CCC-113C-B081-37FFEAA937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833" y="1228345"/>
            <a:ext cx="3724063" cy="52249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28D30DE-1F93-7440-8E96-7CA51C0EE184}"/>
              </a:ext>
            </a:extLst>
          </p:cNvPr>
          <p:cNvSpPr txBox="1"/>
          <p:nvPr/>
        </p:nvSpPr>
        <p:spPr>
          <a:xfrm>
            <a:off x="1713919" y="3509689"/>
            <a:ext cx="2545892" cy="253916"/>
          </a:xfrm>
          <a:prstGeom prst="rect">
            <a:avLst/>
          </a:prstGeom>
          <a:noFill/>
        </p:spPr>
        <p:txBody>
          <a:bodyPr wrap="square" rtlCol="0">
            <a:spAutoFit/>
          </a:bodyPr>
          <a:lstStyle/>
          <a:p>
            <a:pPr algn="ctr">
              <a:defRPr/>
            </a:pPr>
            <a:r>
              <a:rPr lang="tr-TR" sz="1050" dirty="0">
                <a:solidFill>
                  <a:schemeClr val="tx1">
                    <a:lumMod val="95000"/>
                    <a:lumOff val="5000"/>
                  </a:schemeClr>
                </a:solidFill>
                <a:latin typeface="Arial" panose="020B0604020202020204" pitchFamily="34" charset="0"/>
              </a:rPr>
              <a:t>Roxon HX270 Device</a:t>
            </a:r>
            <a:endParaRPr lang="en-US" sz="1050" dirty="0">
              <a:solidFill>
                <a:schemeClr val="tx1">
                  <a:lumMod val="95000"/>
                  <a:lumOff val="5000"/>
                </a:schemeClr>
              </a:solidFill>
              <a:latin typeface="Arial" panose="020B0604020202020204" pitchFamily="34" charset="0"/>
            </a:endParaRPr>
          </a:p>
        </p:txBody>
      </p:sp>
      <p:sp>
        <p:nvSpPr>
          <p:cNvPr id="9" name="TextBox 8">
            <a:extLst>
              <a:ext uri="{FF2B5EF4-FFF2-40B4-BE49-F238E27FC236}">
                <a16:creationId xmlns:a16="http://schemas.microsoft.com/office/drawing/2014/main" id="{F43F02C6-BF2B-6153-1DEE-6314A0DF6547}"/>
              </a:ext>
            </a:extLst>
          </p:cNvPr>
          <p:cNvSpPr txBox="1"/>
          <p:nvPr/>
        </p:nvSpPr>
        <p:spPr>
          <a:xfrm>
            <a:off x="1617666" y="6417317"/>
            <a:ext cx="2545892" cy="253916"/>
          </a:xfrm>
          <a:prstGeom prst="rect">
            <a:avLst/>
          </a:prstGeom>
          <a:noFill/>
        </p:spPr>
        <p:txBody>
          <a:bodyPr wrap="square" rtlCol="0">
            <a:spAutoFit/>
          </a:bodyPr>
          <a:lstStyle>
            <a:defPPr>
              <a:defRPr lang="tr-TR"/>
            </a:defPPr>
            <a:lvl1pPr algn="ctr">
              <a:defRPr sz="1050">
                <a:solidFill>
                  <a:schemeClr val="tx1">
                    <a:lumMod val="95000"/>
                    <a:lumOff val="5000"/>
                  </a:schemeClr>
                </a:solidFill>
                <a:latin typeface="Arial" panose="020B0604020202020204" pitchFamily="34" charset="0"/>
              </a:defRPr>
            </a:lvl1pPr>
          </a:lstStyle>
          <a:p>
            <a:r>
              <a:rPr lang="tr-TR" dirty="0"/>
              <a:t>Roxon Software</a:t>
            </a:r>
            <a:endParaRPr lang="en-US" dirty="0"/>
          </a:p>
        </p:txBody>
      </p:sp>
      <p:sp>
        <p:nvSpPr>
          <p:cNvPr id="10" name="Title 1">
            <a:extLst>
              <a:ext uri="{FF2B5EF4-FFF2-40B4-BE49-F238E27FC236}">
                <a16:creationId xmlns:a16="http://schemas.microsoft.com/office/drawing/2014/main" id="{CE1DA5D3-3D68-CA99-D80C-2C7615B26E18}"/>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KONVEYÖR BANT DURUM İZLEME SİSTEMİ</a:t>
            </a:r>
            <a:endParaRPr lang="en-US" dirty="0">
              <a:latin typeface="Bahnschrift" panose="020B0502040204020203" pitchFamily="34" charset="0"/>
            </a:endParaRPr>
          </a:p>
        </p:txBody>
      </p:sp>
      <p:pic>
        <p:nvPicPr>
          <p:cNvPr id="11" name="Picture 10" descr="Logo&#10;&#10;Description automatically generated">
            <a:extLst>
              <a:ext uri="{FF2B5EF4-FFF2-40B4-BE49-F238E27FC236}">
                <a16:creationId xmlns:a16="http://schemas.microsoft.com/office/drawing/2014/main" id="{973CFCA2-F1D4-3AA1-8C37-4FA114AB35BB}"/>
              </a:ext>
            </a:extLst>
          </p:cNvPr>
          <p:cNvPicPr>
            <a:picLocks noChangeAspect="1"/>
          </p:cNvPicPr>
          <p:nvPr/>
        </p:nvPicPr>
        <p:blipFill>
          <a:blip r:embed="rId9"/>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302009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10" name="Picture 9">
            <a:extLst>
              <a:ext uri="{FF2B5EF4-FFF2-40B4-BE49-F238E27FC236}">
                <a16:creationId xmlns:a16="http://schemas.microsoft.com/office/drawing/2014/main" id="{3AE6C148-55BC-F3A4-8919-9F796419328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55" b="93091" l="8487" r="89668">
                        <a14:foregroundMark x1="12546" y1="13818" x2="12546" y2="13818"/>
                        <a14:foregroundMark x1="9225" y1="15636" x2="9225" y2="15636"/>
                        <a14:foregroundMark x1="8856" y1="24000" x2="8856" y2="24000"/>
                        <a14:foregroundMark x1="55351" y1="91273" x2="55351" y2="91273"/>
                        <a14:foregroundMark x1="47970" y1="93091" x2="47970" y2="93091"/>
                        <a14:foregroundMark x1="86347" y1="90545" x2="86347" y2="90545"/>
                        <a14:foregroundMark x1="89299" y1="64727" x2="89299" y2="64727"/>
                        <a14:foregroundMark x1="83395" y1="48000" x2="83395" y2="48000"/>
                        <a14:foregroundMark x1="77491" y1="46182" x2="77491" y2="46182"/>
                        <a14:foregroundMark x1="75277" y1="40727" x2="75277" y2="40727"/>
                        <a14:foregroundMark x1="70480" y1="40727" x2="70480" y2="40727"/>
                        <a14:foregroundMark x1="68266" y1="41818" x2="68266" y2="41818"/>
                        <a14:foregroundMark x1="82657" y1="74909" x2="82657" y2="74909"/>
                        <a14:foregroundMark x1="84502" y1="78909" x2="84502" y2="78909"/>
                        <a14:foregroundMark x1="84133" y1="83273" x2="84133" y2="83273"/>
                      </a14:backgroundRemoval>
                    </a14:imgEffect>
                  </a14:imgLayer>
                </a14:imgProps>
              </a:ext>
            </a:extLst>
          </a:blip>
          <a:stretch>
            <a:fillRect/>
          </a:stretch>
        </p:blipFill>
        <p:spPr>
          <a:xfrm>
            <a:off x="4758220" y="2112490"/>
            <a:ext cx="1499868" cy="1522006"/>
          </a:xfrm>
          <a:prstGeom prst="rect">
            <a:avLst/>
          </a:prstGeom>
        </p:spPr>
      </p:pic>
      <p:sp>
        <p:nvSpPr>
          <p:cNvPr id="14" name="Title 1">
            <a:extLst>
              <a:ext uri="{FF2B5EF4-FFF2-40B4-BE49-F238E27FC236}">
                <a16:creationId xmlns:a16="http://schemas.microsoft.com/office/drawing/2014/main" id="{5F76D15D-BB1A-0738-DF32-8EFECFB14309}"/>
              </a:ext>
            </a:extLst>
          </p:cNvPr>
          <p:cNvSpPr txBox="1">
            <a:spLocks/>
          </p:cNvSpPr>
          <p:nvPr/>
        </p:nvSpPr>
        <p:spPr>
          <a:xfrm>
            <a:off x="1925781" y="741406"/>
            <a:ext cx="6732444"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GÖRSEL KONTROLLER VE ROTALAR</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pic>
        <p:nvPicPr>
          <p:cNvPr id="15" name="Picture 14" descr="Logo&#10;&#10;Description automatically generated">
            <a:extLst>
              <a:ext uri="{FF2B5EF4-FFF2-40B4-BE49-F238E27FC236}">
                <a16:creationId xmlns:a16="http://schemas.microsoft.com/office/drawing/2014/main" id="{9EA8645D-6865-8E17-420A-EC6E4535A13A}"/>
              </a:ext>
            </a:extLst>
          </p:cNvPr>
          <p:cNvPicPr>
            <a:picLocks noChangeAspect="1"/>
          </p:cNvPicPr>
          <p:nvPr/>
        </p:nvPicPr>
        <p:blipFill>
          <a:blip r:embed="rId8"/>
          <a:stretch>
            <a:fillRect/>
          </a:stretch>
        </p:blipFill>
        <p:spPr>
          <a:xfrm>
            <a:off x="10276093" y="6327715"/>
            <a:ext cx="1642369" cy="530285"/>
          </a:xfrm>
          <a:prstGeom prst="rect">
            <a:avLst/>
          </a:prstGeom>
        </p:spPr>
      </p:pic>
      <p:sp>
        <p:nvSpPr>
          <p:cNvPr id="7" name="Arrow: Right 6">
            <a:extLst>
              <a:ext uri="{FF2B5EF4-FFF2-40B4-BE49-F238E27FC236}">
                <a16:creationId xmlns:a16="http://schemas.microsoft.com/office/drawing/2014/main" id="{2155CCAC-1AA7-7B41-3D4A-2018BDBDC421}"/>
              </a:ext>
            </a:extLst>
          </p:cNvPr>
          <p:cNvSpPr/>
          <p:nvPr/>
        </p:nvSpPr>
        <p:spPr>
          <a:xfrm>
            <a:off x="4876800" y="1767410"/>
            <a:ext cx="1219199" cy="390341"/>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bject 8">
            <a:extLst>
              <a:ext uri="{FF2B5EF4-FFF2-40B4-BE49-F238E27FC236}">
                <a16:creationId xmlns:a16="http://schemas.microsoft.com/office/drawing/2014/main" id="{5A7E7373-CED2-B773-1E51-BBAB6F47D03F}"/>
              </a:ext>
            </a:extLst>
          </p:cNvPr>
          <p:cNvSpPr/>
          <p:nvPr/>
        </p:nvSpPr>
        <p:spPr>
          <a:xfrm>
            <a:off x="169591" y="1440095"/>
            <a:ext cx="1353089" cy="4964483"/>
          </a:xfrm>
          <a:prstGeom prst="rect">
            <a:avLst/>
          </a:prstGeom>
          <a:blipFill>
            <a:blip r:embed="rId9" cstate="print"/>
            <a:stretch>
              <a:fillRect/>
            </a:stretch>
          </a:blipFill>
        </p:spPr>
        <p:txBody>
          <a:bodyPr wrap="square" lIns="0" tIns="0" rIns="0" bIns="0" rtlCol="0"/>
          <a:lstStyle/>
          <a:p>
            <a:pPr marL="0" marR="0" lvl="0" indent="0" algn="l" defTabSz="861911" rtl="0" eaLnBrk="1" fontAlgn="auto" latinLnBrk="0" hangingPunct="1">
              <a:lnSpc>
                <a:spcPct val="100000"/>
              </a:lnSpc>
              <a:spcBef>
                <a:spcPts val="0"/>
              </a:spcBef>
              <a:spcAft>
                <a:spcPts val="0"/>
              </a:spcAft>
              <a:buClrTx/>
              <a:buSzTx/>
              <a:buFontTx/>
              <a:buNone/>
              <a:tabLst/>
              <a:defRPr/>
            </a:pPr>
            <a:endParaRPr kumimoji="0" sz="1697" b="0" i="0" u="none" strike="noStrike" kern="1200" cap="none" spc="0" normalizeH="0" baseline="0" noProof="0">
              <a:ln>
                <a:noFill/>
              </a:ln>
              <a:solidFill>
                <a:prstClr val="black"/>
              </a:solidFill>
              <a:effectLst/>
              <a:uLnTx/>
              <a:uFillTx/>
              <a:latin typeface="Calibri"/>
              <a:ea typeface="+mn-ea"/>
              <a:cs typeface="Arial"/>
            </a:endParaRPr>
          </a:p>
        </p:txBody>
      </p:sp>
      <p:sp>
        <p:nvSpPr>
          <p:cNvPr id="18" name="Metin kutusu 11">
            <a:extLst>
              <a:ext uri="{FF2B5EF4-FFF2-40B4-BE49-F238E27FC236}">
                <a16:creationId xmlns:a16="http://schemas.microsoft.com/office/drawing/2014/main" id="{B02960FB-A8A9-78EF-5F48-26514D493BF3}"/>
              </a:ext>
            </a:extLst>
          </p:cNvPr>
          <p:cNvSpPr txBox="1"/>
          <p:nvPr/>
        </p:nvSpPr>
        <p:spPr>
          <a:xfrm>
            <a:off x="1427853" y="3924117"/>
            <a:ext cx="3282741" cy="2403598"/>
          </a:xfrm>
          <a:prstGeom prst="rect">
            <a:avLst/>
          </a:prstGeom>
          <a:solidFill>
            <a:schemeClr val="accent1">
              <a:lumMod val="40000"/>
              <a:lumOff val="60000"/>
            </a:schemeClr>
          </a:solidFill>
          <a:ln w="38100">
            <a:noFill/>
            <a:miter lim="400000"/>
          </a:ln>
        </p:spPr>
        <p:txBody>
          <a:bodyPr lIns="0" tIns="0" rIns="0" bIns="0" anchor="ctr"/>
          <a:lstStyle>
            <a:defPPr>
              <a:defRPr lang="tr-TR"/>
            </a:defPPr>
            <a:lvl2pPr marL="675366" marR="0" lvl="1" indent="-285750" defTabSz="457200" fontAlgn="auto">
              <a:lnSpc>
                <a:spcPct val="150000"/>
              </a:lnSpc>
              <a:spcBef>
                <a:spcPts val="0"/>
              </a:spcBef>
              <a:spcAft>
                <a:spcPts val="0"/>
              </a:spcAft>
              <a:buClrTx/>
              <a:buSzTx/>
              <a:buFont typeface="Wingdings" panose="05000000000000000000" pitchFamily="2" charset="2"/>
              <a:buChar char="ü"/>
              <a:tabLst/>
              <a:defRPr kumimoji="0" sz="1600" b="0" i="0" u="none" strike="noStrike" cap="none" spc="0" normalizeH="0" baseline="0">
                <a:ln>
                  <a:noFill/>
                </a:ln>
                <a:solidFill>
                  <a:prstClr val="black">
                    <a:lumMod val="95000"/>
                    <a:lumOff val="5000"/>
                  </a:prstClr>
                </a:solidFill>
                <a:effectLst/>
                <a:uLnTx/>
                <a:uFillTx/>
                <a:latin typeface="Calibri" panose="020F0502020204030204"/>
              </a:defRPr>
            </a:lvl2pPr>
          </a:lstStyle>
          <a:p>
            <a:pPr marL="285750" indent="-285750">
              <a:buFont typeface="Wingdings" panose="05000000000000000000" pitchFamily="2" charset="2"/>
              <a:buChar char="v"/>
            </a:pPr>
            <a:r>
              <a:rPr lang="tr-TR" dirty="0"/>
              <a:t>İşin Kalitesinde Eksiklik</a:t>
            </a:r>
          </a:p>
          <a:p>
            <a:pPr marL="285750" indent="-285750">
              <a:buFont typeface="Wingdings" panose="05000000000000000000" pitchFamily="2" charset="2"/>
              <a:buChar char="v"/>
            </a:pPr>
            <a:r>
              <a:rPr lang="tr-TR" dirty="0"/>
              <a:t>Geciken-Hatalı Kontroller</a:t>
            </a:r>
          </a:p>
          <a:p>
            <a:pPr marL="285750" indent="-285750">
              <a:buFont typeface="Wingdings" panose="05000000000000000000" pitchFamily="2" charset="2"/>
              <a:buChar char="v"/>
            </a:pPr>
            <a:r>
              <a:rPr lang="tr-TR" dirty="0"/>
              <a:t>Yetersiz İzlenebilirlik </a:t>
            </a:r>
          </a:p>
          <a:p>
            <a:pPr marL="285750" indent="-285750">
              <a:buFont typeface="Wingdings" panose="05000000000000000000" pitchFamily="2" charset="2"/>
              <a:buChar char="v"/>
            </a:pPr>
            <a:r>
              <a:rPr lang="tr-TR" dirty="0"/>
              <a:t>Raporlama Zaman Alması</a:t>
            </a:r>
          </a:p>
          <a:p>
            <a:pPr marL="285750" indent="-285750">
              <a:buFont typeface="Wingdings" panose="05000000000000000000" pitchFamily="2" charset="2"/>
              <a:buChar char="v"/>
            </a:pPr>
            <a:r>
              <a:rPr lang="tr-TR" dirty="0"/>
              <a:t>Sistem Güncellemesi  Zor ve Zaman Alıyor</a:t>
            </a:r>
          </a:p>
          <a:p>
            <a:pPr marL="285750" indent="-285750">
              <a:buFont typeface="Wingdings" panose="05000000000000000000" pitchFamily="2" charset="2"/>
              <a:buChar char="v"/>
            </a:pPr>
            <a:r>
              <a:rPr lang="tr-TR" dirty="0"/>
              <a:t>CMMS Bildirimleri İçin Ekstra İş  Gücü </a:t>
            </a:r>
          </a:p>
        </p:txBody>
      </p:sp>
      <p:pic>
        <p:nvPicPr>
          <p:cNvPr id="3" name="Picture 2">
            <a:extLst>
              <a:ext uri="{FF2B5EF4-FFF2-40B4-BE49-F238E27FC236}">
                <a16:creationId xmlns:a16="http://schemas.microsoft.com/office/drawing/2014/main" id="{073DE5B1-886C-56AD-A9D7-BD937CB7183B}"/>
              </a:ext>
            </a:extLst>
          </p:cNvPr>
          <p:cNvPicPr>
            <a:picLocks noChangeAspect="1"/>
          </p:cNvPicPr>
          <p:nvPr/>
        </p:nvPicPr>
        <p:blipFill>
          <a:blip r:embed="rId10"/>
          <a:stretch>
            <a:fillRect/>
          </a:stretch>
        </p:blipFill>
        <p:spPr>
          <a:xfrm>
            <a:off x="6310992" y="1446682"/>
            <a:ext cx="1960933" cy="515276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F27E36D-7D3B-CF6F-561F-C170E269FEC6}"/>
              </a:ext>
            </a:extLst>
          </p:cNvPr>
          <p:cNvPicPr>
            <a:picLocks noChangeAspect="1"/>
          </p:cNvPicPr>
          <p:nvPr/>
        </p:nvPicPr>
        <p:blipFill>
          <a:blip r:embed="rId11"/>
          <a:stretch>
            <a:fillRect/>
          </a:stretch>
        </p:blipFill>
        <p:spPr>
          <a:xfrm>
            <a:off x="7889311" y="1440095"/>
            <a:ext cx="3268372" cy="219440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23770FB0-1569-7454-7F27-F9619004F7C6}"/>
              </a:ext>
            </a:extLst>
          </p:cNvPr>
          <p:cNvPicPr>
            <a:picLocks noChangeAspect="1"/>
          </p:cNvPicPr>
          <p:nvPr/>
        </p:nvPicPr>
        <p:blipFill>
          <a:blip r:embed="rId12"/>
          <a:stretch>
            <a:fillRect/>
          </a:stretch>
        </p:blipFill>
        <p:spPr>
          <a:xfrm>
            <a:off x="1391958" y="1446682"/>
            <a:ext cx="3318636" cy="2194400"/>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5CDFDE6F-C377-8478-637A-DAE869B65036}"/>
              </a:ext>
            </a:extLst>
          </p:cNvPr>
          <p:cNvPicPr>
            <a:picLocks noChangeAspect="1"/>
          </p:cNvPicPr>
          <p:nvPr/>
        </p:nvPicPr>
        <p:blipFill>
          <a:blip r:embed="rId13"/>
          <a:stretch>
            <a:fillRect/>
          </a:stretch>
        </p:blipFill>
        <p:spPr>
          <a:xfrm>
            <a:off x="8391227" y="3677891"/>
            <a:ext cx="1960933" cy="25888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090483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08B0D7-BAF3-4B0F-BEF5-486857318122}"/>
              </a:ext>
            </a:extLst>
          </p:cNvPr>
          <p:cNvPicPr>
            <a:picLocks noChangeAspect="1"/>
          </p:cNvPicPr>
          <p:nvPr/>
        </p:nvPicPr>
        <p:blipFill>
          <a:blip r:embed="rId4"/>
          <a:stretch>
            <a:fillRect/>
          </a:stretch>
        </p:blipFill>
        <p:spPr>
          <a:xfrm>
            <a:off x="6355067" y="1289683"/>
            <a:ext cx="3282227" cy="259374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65EC78E8-6E60-40A8-A0D1-592C216E6E9F}"/>
              </a:ext>
            </a:extLst>
          </p:cNvPr>
          <p:cNvPicPr>
            <a:picLocks noChangeAspect="1"/>
          </p:cNvPicPr>
          <p:nvPr/>
        </p:nvPicPr>
        <p:blipFill>
          <a:blip r:embed="rId5"/>
          <a:stretch>
            <a:fillRect/>
          </a:stretch>
        </p:blipFill>
        <p:spPr>
          <a:xfrm>
            <a:off x="6355068" y="4041367"/>
            <a:ext cx="3282227" cy="2685760"/>
          </a:xfrm>
          <a:prstGeom prst="rect">
            <a:avLst/>
          </a:prstGeom>
          <a:ln>
            <a:noFill/>
          </a:ln>
          <a:effectLst>
            <a:outerShdw blurRad="190500" algn="tl" rotWithShape="0">
              <a:srgbClr val="000000">
                <a:alpha val="70000"/>
              </a:srgbClr>
            </a:outerShdw>
          </a:effectLst>
        </p:spPr>
      </p:pic>
      <p:pic>
        <p:nvPicPr>
          <p:cNvPr id="2" name="Resim 4">
            <a:extLst>
              <a:ext uri="{FF2B5EF4-FFF2-40B4-BE49-F238E27FC236}">
                <a16:creationId xmlns:a16="http://schemas.microsoft.com/office/drawing/2014/main" id="{5D7F4414-3ADD-0D32-C114-0D902CDED7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3" name="Resim 5">
            <a:extLst>
              <a:ext uri="{FF2B5EF4-FFF2-40B4-BE49-F238E27FC236}">
                <a16:creationId xmlns:a16="http://schemas.microsoft.com/office/drawing/2014/main" id="{16375513-314D-13E8-51B7-785E60F02BD9}"/>
              </a:ext>
            </a:extLst>
          </p:cNvPr>
          <p:cNvPicPr>
            <a:picLocks noChangeAspect="1"/>
          </p:cNvPicPr>
          <p:nvPr/>
        </p:nvPicPr>
        <p:blipFill>
          <a:blip r:embed="rId7"/>
          <a:stretch>
            <a:fillRect/>
          </a:stretch>
        </p:blipFill>
        <p:spPr>
          <a:xfrm>
            <a:off x="10862275" y="197159"/>
            <a:ext cx="1056187" cy="309127"/>
          </a:xfrm>
          <a:prstGeom prst="rect">
            <a:avLst/>
          </a:prstGeom>
        </p:spPr>
      </p:pic>
      <p:sp>
        <p:nvSpPr>
          <p:cNvPr id="5" name="Title 1">
            <a:extLst>
              <a:ext uri="{FF2B5EF4-FFF2-40B4-BE49-F238E27FC236}">
                <a16:creationId xmlns:a16="http://schemas.microsoft.com/office/drawing/2014/main" id="{ACB0450D-6658-2451-A396-4CB37FF66641}"/>
              </a:ext>
            </a:extLst>
          </p:cNvPr>
          <p:cNvSpPr txBox="1">
            <a:spLocks/>
          </p:cNvSpPr>
          <p:nvPr/>
        </p:nvSpPr>
        <p:spPr>
          <a:xfrm>
            <a:off x="1925781" y="741406"/>
            <a:ext cx="6732444"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dirty="0">
                <a:solidFill>
                  <a:prstClr val="black"/>
                </a:solidFill>
                <a:latin typeface="Bahnschrift" panose="020B0502040204020203" pitchFamily="34" charset="0"/>
              </a:rPr>
              <a:t>SAHADAN UYGULAMALAR</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pic>
        <p:nvPicPr>
          <p:cNvPr id="6" name="Picture 5" descr="Logo&#10;&#10;Description automatically generated">
            <a:extLst>
              <a:ext uri="{FF2B5EF4-FFF2-40B4-BE49-F238E27FC236}">
                <a16:creationId xmlns:a16="http://schemas.microsoft.com/office/drawing/2014/main" id="{D53FBE4E-3328-6162-82E6-9C5AE540BF36}"/>
              </a:ext>
            </a:extLst>
          </p:cNvPr>
          <p:cNvPicPr>
            <a:picLocks noChangeAspect="1"/>
          </p:cNvPicPr>
          <p:nvPr/>
        </p:nvPicPr>
        <p:blipFill>
          <a:blip r:embed="rId8"/>
          <a:stretch>
            <a:fillRect/>
          </a:stretch>
        </p:blipFill>
        <p:spPr>
          <a:xfrm>
            <a:off x="10276093" y="6327715"/>
            <a:ext cx="1642369" cy="530285"/>
          </a:xfrm>
          <a:prstGeom prst="rect">
            <a:avLst/>
          </a:prstGeom>
        </p:spPr>
      </p:pic>
      <p:pic>
        <p:nvPicPr>
          <p:cNvPr id="7" name="Picture 6">
            <a:extLst>
              <a:ext uri="{FF2B5EF4-FFF2-40B4-BE49-F238E27FC236}">
                <a16:creationId xmlns:a16="http://schemas.microsoft.com/office/drawing/2014/main" id="{E2740D8D-9996-65C6-254F-71C7964B247D}"/>
              </a:ext>
            </a:extLst>
          </p:cNvPr>
          <p:cNvPicPr>
            <a:picLocks noChangeAspect="1"/>
          </p:cNvPicPr>
          <p:nvPr/>
        </p:nvPicPr>
        <p:blipFill>
          <a:blip r:embed="rId9"/>
          <a:stretch>
            <a:fillRect/>
          </a:stretch>
        </p:blipFill>
        <p:spPr>
          <a:xfrm>
            <a:off x="737465" y="1263813"/>
            <a:ext cx="4688779" cy="2601705"/>
          </a:xfrm>
          <a:prstGeom prst="rect">
            <a:avLst/>
          </a:prstGeom>
        </p:spPr>
      </p:pic>
      <p:pic>
        <p:nvPicPr>
          <p:cNvPr id="8" name="Picture 7">
            <a:extLst>
              <a:ext uri="{FF2B5EF4-FFF2-40B4-BE49-F238E27FC236}">
                <a16:creationId xmlns:a16="http://schemas.microsoft.com/office/drawing/2014/main" id="{3C4C151E-6EB5-2D51-50E1-91AC70465899}"/>
              </a:ext>
            </a:extLst>
          </p:cNvPr>
          <p:cNvPicPr>
            <a:picLocks noChangeAspect="1"/>
          </p:cNvPicPr>
          <p:nvPr/>
        </p:nvPicPr>
        <p:blipFill>
          <a:blip r:embed="rId10"/>
          <a:stretch>
            <a:fillRect/>
          </a:stretch>
        </p:blipFill>
        <p:spPr>
          <a:xfrm>
            <a:off x="738194" y="3997583"/>
            <a:ext cx="4688780" cy="2761202"/>
          </a:xfrm>
          <a:prstGeom prst="rect">
            <a:avLst/>
          </a:prstGeom>
        </p:spPr>
      </p:pic>
    </p:spTree>
    <p:extLst>
      <p:ext uri="{BB962C8B-B14F-4D97-AF65-F5344CB8AC3E}">
        <p14:creationId xmlns:p14="http://schemas.microsoft.com/office/powerpoint/2010/main" val="176073385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sp>
        <p:nvSpPr>
          <p:cNvPr id="10" name="Title 1">
            <a:extLst>
              <a:ext uri="{FF2B5EF4-FFF2-40B4-BE49-F238E27FC236}">
                <a16:creationId xmlns:a16="http://schemas.microsoft.com/office/drawing/2014/main" id="{91500C73-C419-523D-D679-4D88D1D186F0}"/>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dirty="0">
                <a:solidFill>
                  <a:prstClr val="black"/>
                </a:solidFill>
                <a:latin typeface="Bahnschrift" panose="020B0502040204020203" pitchFamily="34" charset="0"/>
              </a:rPr>
              <a:t>RELIABILITY A3 RAPORU</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pic>
        <p:nvPicPr>
          <p:cNvPr id="11" name="Picture 10">
            <a:extLst>
              <a:ext uri="{FF2B5EF4-FFF2-40B4-BE49-F238E27FC236}">
                <a16:creationId xmlns:a16="http://schemas.microsoft.com/office/drawing/2014/main" id="{EB4A028B-ADF2-768C-6D7E-5EAB9FB18204}"/>
              </a:ext>
            </a:extLst>
          </p:cNvPr>
          <p:cNvPicPr>
            <a:picLocks noChangeAspect="1"/>
          </p:cNvPicPr>
          <p:nvPr/>
        </p:nvPicPr>
        <p:blipFill>
          <a:blip r:embed="rId6"/>
          <a:stretch>
            <a:fillRect/>
          </a:stretch>
        </p:blipFill>
        <p:spPr>
          <a:xfrm>
            <a:off x="1745789" y="1267591"/>
            <a:ext cx="8225814" cy="5421646"/>
          </a:xfrm>
          <a:prstGeom prst="rect">
            <a:avLst/>
          </a:prstGeom>
          <a:ln>
            <a:noFill/>
          </a:ln>
          <a:effectLst>
            <a:outerShdw blurRad="190500" algn="tl" rotWithShape="0">
              <a:srgbClr val="000000">
                <a:alpha val="70000"/>
              </a:srgbClr>
            </a:outerShdw>
          </a:effectLst>
        </p:spPr>
      </p:pic>
      <p:pic>
        <p:nvPicPr>
          <p:cNvPr id="7" name="Picture 6" descr="Logo&#10;&#10;Description automatically generated">
            <a:extLst>
              <a:ext uri="{FF2B5EF4-FFF2-40B4-BE49-F238E27FC236}">
                <a16:creationId xmlns:a16="http://schemas.microsoft.com/office/drawing/2014/main" id="{C78DDADC-12B5-921F-EB8D-B5565FE85AA5}"/>
              </a:ext>
            </a:extLst>
          </p:cNvPr>
          <p:cNvPicPr>
            <a:picLocks noChangeAspect="1"/>
          </p:cNvPicPr>
          <p:nvPr/>
        </p:nvPicPr>
        <p:blipFill>
          <a:blip r:embed="rId7"/>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370095718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pic>
        <p:nvPicPr>
          <p:cNvPr id="2" name="Picture 1" descr="Logo&#10;&#10;Description automatically generated">
            <a:extLst>
              <a:ext uri="{FF2B5EF4-FFF2-40B4-BE49-F238E27FC236}">
                <a16:creationId xmlns:a16="http://schemas.microsoft.com/office/drawing/2014/main" id="{215ACE4B-5A25-1BCF-870C-8CBBDE9ED2C3}"/>
              </a:ext>
            </a:extLst>
          </p:cNvPr>
          <p:cNvPicPr>
            <a:picLocks noChangeAspect="1"/>
          </p:cNvPicPr>
          <p:nvPr/>
        </p:nvPicPr>
        <p:blipFill>
          <a:blip r:embed="rId5"/>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278727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Content Placeholder 4">
            <a:extLst>
              <a:ext uri="{FF2B5EF4-FFF2-40B4-BE49-F238E27FC236}">
                <a16:creationId xmlns:a16="http://schemas.microsoft.com/office/drawing/2014/main" id="{90C0B495-DE56-F27C-4739-EF3F7A343FE0}"/>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colorTemperature colorTemp="6926"/>
                    </a14:imgEffect>
                  </a14:imgLayer>
                </a14:imgProps>
              </a:ext>
              <a:ext uri="{28A0092B-C50C-407E-A947-70E740481C1C}">
                <a14:useLocalDpi xmlns:a14="http://schemas.microsoft.com/office/drawing/2010/main" val="0"/>
              </a:ext>
            </a:extLst>
          </a:blip>
          <a:stretch>
            <a:fillRect/>
          </a:stretch>
        </p:blipFill>
        <p:spPr>
          <a:xfrm>
            <a:off x="580264" y="1760220"/>
            <a:ext cx="5996777" cy="3961566"/>
          </a:xfrm>
          <a:prstGeom prst="rect">
            <a:avLst/>
          </a:prstGeom>
        </p:spPr>
      </p:pic>
      <p:graphicFrame>
        <p:nvGraphicFramePr>
          <p:cNvPr id="4" name="Table 3">
            <a:extLst>
              <a:ext uri="{FF2B5EF4-FFF2-40B4-BE49-F238E27FC236}">
                <a16:creationId xmlns:a16="http://schemas.microsoft.com/office/drawing/2014/main" id="{AE84DDF4-8694-0D01-5AE2-3904F0EF8493}"/>
              </a:ext>
            </a:extLst>
          </p:cNvPr>
          <p:cNvGraphicFramePr>
            <a:graphicFrameLocks noGrp="1"/>
          </p:cNvGraphicFramePr>
          <p:nvPr>
            <p:extLst>
              <p:ext uri="{D42A27DB-BD31-4B8C-83A1-F6EECF244321}">
                <p14:modId xmlns:p14="http://schemas.microsoft.com/office/powerpoint/2010/main" val="911372444"/>
              </p:ext>
            </p:extLst>
          </p:nvPr>
        </p:nvGraphicFramePr>
        <p:xfrm>
          <a:off x="7094250" y="1760220"/>
          <a:ext cx="4182503" cy="3961566"/>
        </p:xfrm>
        <a:graphic>
          <a:graphicData uri="http://schemas.openxmlformats.org/drawingml/2006/table">
            <a:tbl>
              <a:tblPr firstRow="1" bandRow="1">
                <a:tableStyleId>{5C22544A-7EE6-4342-B048-85BDC9FD1C3A}</a:tableStyleId>
              </a:tblPr>
              <a:tblGrid>
                <a:gridCol w="2173839">
                  <a:extLst>
                    <a:ext uri="{9D8B030D-6E8A-4147-A177-3AD203B41FA5}">
                      <a16:colId xmlns:a16="http://schemas.microsoft.com/office/drawing/2014/main" val="686767505"/>
                    </a:ext>
                  </a:extLst>
                </a:gridCol>
                <a:gridCol w="2008664">
                  <a:extLst>
                    <a:ext uri="{9D8B030D-6E8A-4147-A177-3AD203B41FA5}">
                      <a16:colId xmlns:a16="http://schemas.microsoft.com/office/drawing/2014/main" val="1060346608"/>
                    </a:ext>
                  </a:extLst>
                </a:gridCol>
              </a:tblGrid>
              <a:tr h="440174">
                <a:tc gridSpan="2">
                  <a:txBody>
                    <a:bodyPr/>
                    <a:lstStyle/>
                    <a:p>
                      <a:r>
                        <a:rPr lang="en-US" sz="1200" dirty="0" err="1"/>
                        <a:t>Temel</a:t>
                      </a:r>
                      <a:r>
                        <a:rPr lang="en-US" sz="1200" dirty="0"/>
                        <a:t> </a:t>
                      </a:r>
                      <a:r>
                        <a:rPr lang="en-US" sz="1200" dirty="0" err="1"/>
                        <a:t>Bilgiler</a:t>
                      </a:r>
                      <a:endParaRPr lang="en-US" sz="1200" dirty="0"/>
                    </a:p>
                  </a:txBody>
                  <a:tcPr/>
                </a:tc>
                <a:tc hMerge="1">
                  <a:txBody>
                    <a:bodyPr/>
                    <a:lstStyle/>
                    <a:p>
                      <a:endParaRPr lang="en-US" dirty="0"/>
                    </a:p>
                  </a:txBody>
                  <a:tcPr/>
                </a:tc>
                <a:extLst>
                  <a:ext uri="{0D108BD9-81ED-4DB2-BD59-A6C34878D82A}">
                    <a16:rowId xmlns:a16="http://schemas.microsoft.com/office/drawing/2014/main" val="1935004649"/>
                  </a:ext>
                </a:extLst>
              </a:tr>
              <a:tr h="440174">
                <a:tc gridSpan="2">
                  <a:txBody>
                    <a:bodyPr/>
                    <a:lstStyle/>
                    <a:p>
                      <a:r>
                        <a:rPr lang="en-US" sz="1200" dirty="0" err="1"/>
                        <a:t>Yüksek</a:t>
                      </a:r>
                      <a:r>
                        <a:rPr lang="en-US" sz="1200" dirty="0"/>
                        <a:t> </a:t>
                      </a:r>
                      <a:r>
                        <a:rPr lang="en-US" sz="1200" dirty="0" err="1"/>
                        <a:t>Tenörlü</a:t>
                      </a:r>
                      <a:r>
                        <a:rPr lang="en-US" sz="1200" baseline="0" dirty="0"/>
                        <a:t> </a:t>
                      </a:r>
                      <a:r>
                        <a:rPr lang="en-US" sz="1200" baseline="0" dirty="0" err="1"/>
                        <a:t>Epitermal</a:t>
                      </a:r>
                      <a:r>
                        <a:rPr lang="en-US" sz="1200" baseline="0" dirty="0"/>
                        <a:t> </a:t>
                      </a:r>
                      <a:r>
                        <a:rPr lang="en-US" sz="1200" baseline="0" dirty="0" err="1"/>
                        <a:t>Altın</a:t>
                      </a:r>
                      <a:r>
                        <a:rPr lang="en-US" sz="1200" baseline="0" dirty="0"/>
                        <a:t> </a:t>
                      </a:r>
                      <a:r>
                        <a:rPr lang="en-US" sz="1200" baseline="0" dirty="0" err="1"/>
                        <a:t>Damar</a:t>
                      </a:r>
                      <a:endParaRPr lang="en-US" sz="1200" dirty="0"/>
                    </a:p>
                  </a:txBody>
                  <a:tcPr/>
                </a:tc>
                <a:tc hMerge="1">
                  <a:txBody>
                    <a:bodyPr/>
                    <a:lstStyle/>
                    <a:p>
                      <a:endParaRPr lang="en-US" dirty="0"/>
                    </a:p>
                  </a:txBody>
                  <a:tcPr/>
                </a:tc>
                <a:extLst>
                  <a:ext uri="{0D108BD9-81ED-4DB2-BD59-A6C34878D82A}">
                    <a16:rowId xmlns:a16="http://schemas.microsoft.com/office/drawing/2014/main" val="3134610965"/>
                  </a:ext>
                </a:extLst>
              </a:tr>
              <a:tr h="440174">
                <a:tc gridSpan="2">
                  <a:txBody>
                    <a:bodyPr/>
                    <a:lstStyle/>
                    <a:p>
                      <a:r>
                        <a:rPr lang="en-US" sz="1200" dirty="0" err="1"/>
                        <a:t>Mekanize</a:t>
                      </a:r>
                      <a:r>
                        <a:rPr lang="en-US" sz="1200" dirty="0"/>
                        <a:t> </a:t>
                      </a:r>
                      <a:r>
                        <a:rPr lang="en-US" sz="1200" dirty="0" err="1"/>
                        <a:t>Yeraltı</a:t>
                      </a:r>
                      <a:r>
                        <a:rPr lang="en-US" sz="1200" dirty="0"/>
                        <a:t> </a:t>
                      </a:r>
                      <a:r>
                        <a:rPr lang="en-US" sz="1200" dirty="0" err="1"/>
                        <a:t>Madeni</a:t>
                      </a:r>
                      <a:endParaRPr lang="en-US" sz="1200" dirty="0"/>
                    </a:p>
                  </a:txBody>
                  <a:tcPr/>
                </a:tc>
                <a:tc hMerge="1">
                  <a:txBody>
                    <a:bodyPr/>
                    <a:lstStyle/>
                    <a:p>
                      <a:endParaRPr lang="en-US" dirty="0"/>
                    </a:p>
                  </a:txBody>
                  <a:tcPr/>
                </a:tc>
                <a:extLst>
                  <a:ext uri="{0D108BD9-81ED-4DB2-BD59-A6C34878D82A}">
                    <a16:rowId xmlns:a16="http://schemas.microsoft.com/office/drawing/2014/main" val="3550408344"/>
                  </a:ext>
                </a:extLst>
              </a:tr>
              <a:tr h="440174">
                <a:tc>
                  <a:txBody>
                    <a:bodyPr/>
                    <a:lstStyle/>
                    <a:p>
                      <a:r>
                        <a:rPr lang="en-US" sz="1200" dirty="0" err="1"/>
                        <a:t>Rezerv</a:t>
                      </a:r>
                      <a:r>
                        <a:rPr lang="en-US" sz="1200" dirty="0"/>
                        <a:t> (2021)</a:t>
                      </a:r>
                    </a:p>
                  </a:txBody>
                  <a:tcPr/>
                </a:tc>
                <a:tc>
                  <a:txBody>
                    <a:bodyPr/>
                    <a:lstStyle/>
                    <a:p>
                      <a:r>
                        <a:rPr lang="en-US" sz="1200" dirty="0"/>
                        <a:t>3 </a:t>
                      </a:r>
                      <a:r>
                        <a:rPr lang="en-US" sz="1200" dirty="0" err="1"/>
                        <a:t>Milyon</a:t>
                      </a:r>
                      <a:r>
                        <a:rPr lang="en-US" sz="1200" dirty="0"/>
                        <a:t> Ton</a:t>
                      </a:r>
                    </a:p>
                  </a:txBody>
                  <a:tcPr/>
                </a:tc>
                <a:extLst>
                  <a:ext uri="{0D108BD9-81ED-4DB2-BD59-A6C34878D82A}">
                    <a16:rowId xmlns:a16="http://schemas.microsoft.com/office/drawing/2014/main" val="3000323933"/>
                  </a:ext>
                </a:extLst>
              </a:tr>
              <a:tr h="440174">
                <a:tc>
                  <a:txBody>
                    <a:bodyPr/>
                    <a:lstStyle/>
                    <a:p>
                      <a:r>
                        <a:rPr lang="en-US" sz="1200" dirty="0" err="1"/>
                        <a:t>Ortalama</a:t>
                      </a:r>
                      <a:r>
                        <a:rPr lang="en-US" sz="1200" dirty="0"/>
                        <a:t> </a:t>
                      </a:r>
                      <a:r>
                        <a:rPr lang="en-US" sz="1200" dirty="0" err="1"/>
                        <a:t>Tenör</a:t>
                      </a:r>
                      <a:endParaRPr lang="en-US" sz="1200" dirty="0"/>
                    </a:p>
                  </a:txBody>
                  <a:tcPr/>
                </a:tc>
                <a:tc>
                  <a:txBody>
                    <a:bodyPr/>
                    <a:lstStyle/>
                    <a:p>
                      <a:r>
                        <a:rPr lang="en-US" sz="1200" dirty="0"/>
                        <a:t>6 gr/ton</a:t>
                      </a:r>
                    </a:p>
                  </a:txBody>
                  <a:tcPr/>
                </a:tc>
                <a:extLst>
                  <a:ext uri="{0D108BD9-81ED-4DB2-BD59-A6C34878D82A}">
                    <a16:rowId xmlns:a16="http://schemas.microsoft.com/office/drawing/2014/main" val="2566498605"/>
                  </a:ext>
                </a:extLst>
              </a:tr>
              <a:tr h="440174">
                <a:tc>
                  <a:txBody>
                    <a:bodyPr/>
                    <a:lstStyle/>
                    <a:p>
                      <a:r>
                        <a:rPr lang="en-US" sz="1200" dirty="0" err="1"/>
                        <a:t>Yıllık</a:t>
                      </a:r>
                      <a:r>
                        <a:rPr lang="en-US" sz="1200" dirty="0"/>
                        <a:t> </a:t>
                      </a:r>
                      <a:r>
                        <a:rPr lang="en-US" sz="1200" dirty="0" err="1"/>
                        <a:t>Üretim</a:t>
                      </a:r>
                      <a:endParaRPr lang="en-US" sz="1200" dirty="0"/>
                    </a:p>
                  </a:txBody>
                  <a:tcPr/>
                </a:tc>
                <a:tc>
                  <a:txBody>
                    <a:bodyPr/>
                    <a:lstStyle/>
                    <a:p>
                      <a:r>
                        <a:rPr lang="en-US" sz="1200" dirty="0"/>
                        <a:t>526,000 ton</a:t>
                      </a:r>
                    </a:p>
                  </a:txBody>
                  <a:tcPr/>
                </a:tc>
                <a:extLst>
                  <a:ext uri="{0D108BD9-81ED-4DB2-BD59-A6C34878D82A}">
                    <a16:rowId xmlns:a16="http://schemas.microsoft.com/office/drawing/2014/main" val="3533588906"/>
                  </a:ext>
                </a:extLst>
              </a:tr>
              <a:tr h="440174">
                <a:tc>
                  <a:txBody>
                    <a:bodyPr/>
                    <a:lstStyle/>
                    <a:p>
                      <a:r>
                        <a:rPr lang="en-US" sz="1200" dirty="0" err="1"/>
                        <a:t>Yıllık</a:t>
                      </a:r>
                      <a:r>
                        <a:rPr lang="en-US" sz="1200" dirty="0"/>
                        <a:t> </a:t>
                      </a:r>
                      <a:r>
                        <a:rPr lang="en-US" sz="1200" dirty="0" err="1"/>
                        <a:t>Altın</a:t>
                      </a:r>
                      <a:r>
                        <a:rPr lang="en-US" sz="1200" dirty="0"/>
                        <a:t> </a:t>
                      </a:r>
                      <a:r>
                        <a:rPr lang="en-US" sz="1200" dirty="0" err="1"/>
                        <a:t>Üretimi</a:t>
                      </a:r>
                      <a:endParaRPr lang="en-US" sz="1200" dirty="0"/>
                    </a:p>
                  </a:txBody>
                  <a:tcPr/>
                </a:tc>
                <a:tc>
                  <a:txBody>
                    <a:bodyPr/>
                    <a:lstStyle/>
                    <a:p>
                      <a:r>
                        <a:rPr lang="en-US" sz="1200" dirty="0"/>
                        <a:t>100</a:t>
                      </a:r>
                      <a:r>
                        <a:rPr lang="en-US" sz="1200" baseline="0" dirty="0"/>
                        <a:t>,000 </a:t>
                      </a:r>
                      <a:r>
                        <a:rPr lang="en-US" sz="1200" baseline="0" dirty="0" err="1"/>
                        <a:t>ons</a:t>
                      </a:r>
                      <a:endParaRPr lang="en-US" sz="1200" dirty="0"/>
                    </a:p>
                  </a:txBody>
                  <a:tcPr/>
                </a:tc>
                <a:extLst>
                  <a:ext uri="{0D108BD9-81ED-4DB2-BD59-A6C34878D82A}">
                    <a16:rowId xmlns:a16="http://schemas.microsoft.com/office/drawing/2014/main" val="4107980155"/>
                  </a:ext>
                </a:extLst>
              </a:tr>
              <a:tr h="440174">
                <a:tc>
                  <a:txBody>
                    <a:bodyPr/>
                    <a:lstStyle/>
                    <a:p>
                      <a:r>
                        <a:rPr lang="en-US" sz="1200" dirty="0" err="1"/>
                        <a:t>Maden</a:t>
                      </a:r>
                      <a:r>
                        <a:rPr lang="en-US" sz="1200" dirty="0"/>
                        <a:t> </a:t>
                      </a:r>
                      <a:r>
                        <a:rPr lang="en-US" sz="1200" dirty="0" err="1"/>
                        <a:t>Ömrü</a:t>
                      </a:r>
                      <a:endParaRPr lang="en-US" sz="1200" dirty="0"/>
                    </a:p>
                  </a:txBody>
                  <a:tcPr/>
                </a:tc>
                <a:tc>
                  <a:txBody>
                    <a:bodyPr/>
                    <a:lstStyle/>
                    <a:p>
                      <a:r>
                        <a:rPr lang="en-US" sz="1200" dirty="0"/>
                        <a:t>6 </a:t>
                      </a:r>
                      <a:r>
                        <a:rPr lang="en-US" sz="1200" dirty="0" err="1"/>
                        <a:t>yıl</a:t>
                      </a:r>
                      <a:endParaRPr lang="en-US" sz="1200" dirty="0"/>
                    </a:p>
                  </a:txBody>
                  <a:tcPr/>
                </a:tc>
                <a:extLst>
                  <a:ext uri="{0D108BD9-81ED-4DB2-BD59-A6C34878D82A}">
                    <a16:rowId xmlns:a16="http://schemas.microsoft.com/office/drawing/2014/main" val="4251868571"/>
                  </a:ext>
                </a:extLst>
              </a:tr>
              <a:tr h="440174">
                <a:tc>
                  <a:txBody>
                    <a:bodyPr/>
                    <a:lstStyle/>
                    <a:p>
                      <a:r>
                        <a:rPr lang="en-US" sz="1200" dirty="0" err="1"/>
                        <a:t>Çalışan</a:t>
                      </a:r>
                      <a:r>
                        <a:rPr lang="en-US" sz="1200" dirty="0"/>
                        <a:t> </a:t>
                      </a:r>
                      <a:r>
                        <a:rPr lang="en-US" sz="1200" dirty="0" err="1"/>
                        <a:t>Sayısı</a:t>
                      </a:r>
                      <a:endParaRPr lang="en-US" sz="1200" dirty="0"/>
                    </a:p>
                  </a:txBody>
                  <a:tcPr/>
                </a:tc>
                <a:tc>
                  <a:txBody>
                    <a:bodyPr/>
                    <a:lstStyle/>
                    <a:p>
                      <a:r>
                        <a:rPr lang="en-US" sz="1200" dirty="0">
                          <a:solidFill>
                            <a:schemeClr val="tx1"/>
                          </a:solidFill>
                        </a:rPr>
                        <a:t>465</a:t>
                      </a:r>
                    </a:p>
                  </a:txBody>
                  <a:tcPr/>
                </a:tc>
                <a:extLst>
                  <a:ext uri="{0D108BD9-81ED-4DB2-BD59-A6C34878D82A}">
                    <a16:rowId xmlns:a16="http://schemas.microsoft.com/office/drawing/2014/main" val="1831687901"/>
                  </a:ext>
                </a:extLst>
              </a:tr>
            </a:tbl>
          </a:graphicData>
        </a:graphic>
      </p:graphicFrame>
      <p:pic>
        <p:nvPicPr>
          <p:cNvPr id="9" name="Picture 8" descr="Logo&#10;&#10;Description automatically generated">
            <a:extLst>
              <a:ext uri="{FF2B5EF4-FFF2-40B4-BE49-F238E27FC236}">
                <a16:creationId xmlns:a16="http://schemas.microsoft.com/office/drawing/2014/main" id="{82C45028-27F0-6C5A-11CE-D70EB4B9387F}"/>
              </a:ext>
            </a:extLst>
          </p:cNvPr>
          <p:cNvPicPr>
            <a:picLocks noChangeAspect="1"/>
          </p:cNvPicPr>
          <p:nvPr/>
        </p:nvPicPr>
        <p:blipFill>
          <a:blip r:embed="rId8"/>
          <a:stretch>
            <a:fillRect/>
          </a:stretch>
        </p:blipFill>
        <p:spPr>
          <a:xfrm>
            <a:off x="10276093" y="6327715"/>
            <a:ext cx="1642369" cy="530285"/>
          </a:xfrm>
          <a:prstGeom prst="rect">
            <a:avLst/>
          </a:prstGeom>
        </p:spPr>
      </p:pic>
      <p:sp>
        <p:nvSpPr>
          <p:cNvPr id="10" name="Title 1">
            <a:extLst>
              <a:ext uri="{FF2B5EF4-FFF2-40B4-BE49-F238E27FC236}">
                <a16:creationId xmlns:a16="http://schemas.microsoft.com/office/drawing/2014/main" id="{6A5D1483-89E0-B3EF-F5F6-0A56E21C796D}"/>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EFEMÇUKURU ALTIN MADENİ</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spTree>
    <p:extLst>
      <p:ext uri="{BB962C8B-B14F-4D97-AF65-F5344CB8AC3E}">
        <p14:creationId xmlns:p14="http://schemas.microsoft.com/office/powerpoint/2010/main" val="172160252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Content Placeholder 4">
            <a:extLst>
              <a:ext uri="{FF2B5EF4-FFF2-40B4-BE49-F238E27FC236}">
                <a16:creationId xmlns:a16="http://schemas.microsoft.com/office/drawing/2014/main" id="{ECEE0D57-6E15-E02B-2D85-EB33231FB41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7812" r="5272"/>
          <a:stretch/>
        </p:blipFill>
        <p:spPr>
          <a:xfrm>
            <a:off x="1708767" y="1780941"/>
            <a:ext cx="8648959" cy="3982455"/>
          </a:xfrm>
        </p:spPr>
      </p:pic>
      <p:sp>
        <p:nvSpPr>
          <p:cNvPr id="3" name="Text Box 7">
            <a:extLst>
              <a:ext uri="{FF2B5EF4-FFF2-40B4-BE49-F238E27FC236}">
                <a16:creationId xmlns:a16="http://schemas.microsoft.com/office/drawing/2014/main" id="{FC8307B5-BC85-CBB3-7AF5-63F45401DAF9}"/>
              </a:ext>
            </a:extLst>
          </p:cNvPr>
          <p:cNvSpPr txBox="1">
            <a:spLocks noChangeArrowheads="1"/>
          </p:cNvSpPr>
          <p:nvPr/>
        </p:nvSpPr>
        <p:spPr bwMode="auto">
          <a:xfrm>
            <a:off x="1825716" y="2517931"/>
            <a:ext cx="1339186"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Üzüm</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Bağları</a:t>
            </a:r>
            <a:endParaRPr lang="tr-TR" sz="1100" b="1" i="1" dirty="0">
              <a:solidFill>
                <a:srgbClr val="FFFFFF"/>
              </a:solidFill>
              <a:latin typeface="Calibri" pitchFamily="34" charset="0"/>
            </a:endParaRPr>
          </a:p>
        </p:txBody>
      </p:sp>
      <p:sp>
        <p:nvSpPr>
          <p:cNvPr id="4" name="Text Box 8">
            <a:extLst>
              <a:ext uri="{FF2B5EF4-FFF2-40B4-BE49-F238E27FC236}">
                <a16:creationId xmlns:a16="http://schemas.microsoft.com/office/drawing/2014/main" id="{24E2F08A-C65D-AA1F-7FDD-05D10F1ABA71}"/>
              </a:ext>
            </a:extLst>
          </p:cNvPr>
          <p:cNvSpPr txBox="1">
            <a:spLocks noChangeArrowheads="1"/>
          </p:cNvSpPr>
          <p:nvPr/>
        </p:nvSpPr>
        <p:spPr bwMode="auto">
          <a:xfrm>
            <a:off x="3066891" y="4679220"/>
            <a:ext cx="1880676"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Arıtma</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Tesisi</a:t>
            </a:r>
            <a:endParaRPr lang="tr-TR" sz="1100" b="1" i="1" dirty="0">
              <a:solidFill>
                <a:srgbClr val="FFFFFF"/>
              </a:solidFill>
              <a:latin typeface="Calibri" pitchFamily="34" charset="0"/>
            </a:endParaRPr>
          </a:p>
        </p:txBody>
      </p:sp>
      <p:sp>
        <p:nvSpPr>
          <p:cNvPr id="9" name="Text Box 13">
            <a:extLst>
              <a:ext uri="{FF2B5EF4-FFF2-40B4-BE49-F238E27FC236}">
                <a16:creationId xmlns:a16="http://schemas.microsoft.com/office/drawing/2014/main" id="{705ABA8F-433D-9488-E6B2-39A65185C7EF}"/>
              </a:ext>
            </a:extLst>
          </p:cNvPr>
          <p:cNvSpPr txBox="1">
            <a:spLocks noChangeArrowheads="1"/>
          </p:cNvSpPr>
          <p:nvPr/>
        </p:nvSpPr>
        <p:spPr bwMode="auto">
          <a:xfrm>
            <a:off x="5887303" y="2489202"/>
            <a:ext cx="1120149"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Güney</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Galeri</a:t>
            </a:r>
            <a:endParaRPr lang="tr-TR" sz="1100" b="1" i="1" dirty="0">
              <a:solidFill>
                <a:srgbClr val="FFFFFF"/>
              </a:solidFill>
              <a:latin typeface="Calibri" pitchFamily="34" charset="0"/>
            </a:endParaRPr>
          </a:p>
        </p:txBody>
      </p:sp>
      <p:sp>
        <p:nvSpPr>
          <p:cNvPr id="10" name="Text Box 12">
            <a:extLst>
              <a:ext uri="{FF2B5EF4-FFF2-40B4-BE49-F238E27FC236}">
                <a16:creationId xmlns:a16="http://schemas.microsoft.com/office/drawing/2014/main" id="{185AC042-D9C7-A100-7431-2475D0600247}"/>
              </a:ext>
            </a:extLst>
          </p:cNvPr>
          <p:cNvSpPr txBox="1">
            <a:spLocks noChangeArrowheads="1"/>
          </p:cNvSpPr>
          <p:nvPr/>
        </p:nvSpPr>
        <p:spPr bwMode="auto">
          <a:xfrm>
            <a:off x="8970671" y="2318575"/>
            <a:ext cx="1139276"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Kuzey</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Galeri</a:t>
            </a:r>
            <a:endParaRPr lang="tr-TR" sz="1100" b="1" i="1" dirty="0">
              <a:solidFill>
                <a:srgbClr val="FFFFFF"/>
              </a:solidFill>
              <a:latin typeface="Calibri" pitchFamily="34" charset="0"/>
            </a:endParaRPr>
          </a:p>
        </p:txBody>
      </p:sp>
      <p:sp>
        <p:nvSpPr>
          <p:cNvPr id="11" name="Text Box 11">
            <a:extLst>
              <a:ext uri="{FF2B5EF4-FFF2-40B4-BE49-F238E27FC236}">
                <a16:creationId xmlns:a16="http://schemas.microsoft.com/office/drawing/2014/main" id="{0AEED280-6D83-ECA7-FE39-A5FEFD56B254}"/>
              </a:ext>
            </a:extLst>
          </p:cNvPr>
          <p:cNvSpPr txBox="1">
            <a:spLocks noChangeArrowheads="1"/>
          </p:cNvSpPr>
          <p:nvPr/>
        </p:nvSpPr>
        <p:spPr bwMode="auto">
          <a:xfrm>
            <a:off x="8153894" y="3952879"/>
            <a:ext cx="1439314"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Konveyör</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Galeri</a:t>
            </a:r>
            <a:endParaRPr lang="tr-TR" sz="1100" b="1" i="1" dirty="0">
              <a:solidFill>
                <a:srgbClr val="FFFFFF"/>
              </a:solidFill>
              <a:latin typeface="Calibri" pitchFamily="34" charset="0"/>
            </a:endParaRPr>
          </a:p>
        </p:txBody>
      </p:sp>
      <p:sp>
        <p:nvSpPr>
          <p:cNvPr id="12" name="Text Box 10">
            <a:extLst>
              <a:ext uri="{FF2B5EF4-FFF2-40B4-BE49-F238E27FC236}">
                <a16:creationId xmlns:a16="http://schemas.microsoft.com/office/drawing/2014/main" id="{A91EF77B-15FE-B174-138E-299F28BEF6A6}"/>
              </a:ext>
            </a:extLst>
          </p:cNvPr>
          <p:cNvSpPr txBox="1">
            <a:spLocks noChangeArrowheads="1"/>
          </p:cNvSpPr>
          <p:nvPr/>
        </p:nvSpPr>
        <p:spPr bwMode="auto">
          <a:xfrm>
            <a:off x="7301920" y="4900836"/>
            <a:ext cx="904875"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Tesis</a:t>
            </a:r>
            <a:r>
              <a:rPr lang="en-US" sz="1100" b="1" i="1" dirty="0">
                <a:solidFill>
                  <a:srgbClr val="FFFFFF"/>
                </a:solidFill>
                <a:latin typeface="Calibri" pitchFamily="34" charset="0"/>
              </a:rPr>
              <a:t> Alanı</a:t>
            </a:r>
            <a:endParaRPr lang="tr-TR" sz="1100" b="1" i="1" dirty="0">
              <a:solidFill>
                <a:srgbClr val="FFFFFF"/>
              </a:solidFill>
              <a:latin typeface="Calibri" pitchFamily="34" charset="0"/>
            </a:endParaRPr>
          </a:p>
        </p:txBody>
      </p:sp>
      <p:sp>
        <p:nvSpPr>
          <p:cNvPr id="13" name="Text Box 13">
            <a:extLst>
              <a:ext uri="{FF2B5EF4-FFF2-40B4-BE49-F238E27FC236}">
                <a16:creationId xmlns:a16="http://schemas.microsoft.com/office/drawing/2014/main" id="{67321A0E-C9B0-59D8-77B8-42639A91D67B}"/>
              </a:ext>
            </a:extLst>
          </p:cNvPr>
          <p:cNvSpPr txBox="1">
            <a:spLocks noChangeArrowheads="1"/>
          </p:cNvSpPr>
          <p:nvPr/>
        </p:nvSpPr>
        <p:spPr bwMode="auto">
          <a:xfrm>
            <a:off x="3286452" y="2125517"/>
            <a:ext cx="1744113"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Kuru</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Atık</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Depolama</a:t>
            </a:r>
            <a:r>
              <a:rPr lang="en-US" sz="1100" b="1" i="1" dirty="0">
                <a:solidFill>
                  <a:srgbClr val="FFFFFF"/>
                </a:solidFill>
                <a:latin typeface="Calibri" pitchFamily="34" charset="0"/>
              </a:rPr>
              <a:t> Alanı</a:t>
            </a:r>
            <a:endParaRPr lang="tr-TR" sz="1100" b="1" i="1" dirty="0">
              <a:solidFill>
                <a:srgbClr val="FFFFFF"/>
              </a:solidFill>
              <a:latin typeface="Calibri" pitchFamily="34" charset="0"/>
            </a:endParaRPr>
          </a:p>
        </p:txBody>
      </p:sp>
      <p:sp>
        <p:nvSpPr>
          <p:cNvPr id="14" name="Text Box 9">
            <a:extLst>
              <a:ext uri="{FF2B5EF4-FFF2-40B4-BE49-F238E27FC236}">
                <a16:creationId xmlns:a16="http://schemas.microsoft.com/office/drawing/2014/main" id="{9898DD6D-B077-12CB-5FC0-81C8E373CADB}"/>
              </a:ext>
            </a:extLst>
          </p:cNvPr>
          <p:cNvSpPr txBox="1">
            <a:spLocks noChangeArrowheads="1"/>
          </p:cNvSpPr>
          <p:nvPr/>
        </p:nvSpPr>
        <p:spPr bwMode="auto">
          <a:xfrm>
            <a:off x="4642157" y="3336966"/>
            <a:ext cx="1937836" cy="261610"/>
          </a:xfrm>
          <a:prstGeom prst="rect">
            <a:avLst/>
          </a:prstGeom>
          <a:gradFill>
            <a:gsLst>
              <a:gs pos="100000">
                <a:srgbClr val="FFC000">
                  <a:alpha val="34000"/>
                </a:srgbClr>
              </a:gs>
              <a:gs pos="100000">
                <a:schemeClr val="dk1">
                  <a:tint val="15000"/>
                  <a:satMod val="350000"/>
                </a:schemeClr>
              </a:gs>
            </a:gsLst>
            <a:lin ang="16200000" scaled="1"/>
          </a:gra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1100" b="1" i="1" dirty="0" err="1">
                <a:solidFill>
                  <a:srgbClr val="FFFFFF"/>
                </a:solidFill>
                <a:latin typeface="Calibri" pitchFamily="34" charset="0"/>
              </a:rPr>
              <a:t>Pasa</a:t>
            </a:r>
            <a:r>
              <a:rPr lang="en-US" sz="1100" b="1" i="1" dirty="0">
                <a:solidFill>
                  <a:srgbClr val="FFFFFF"/>
                </a:solidFill>
                <a:latin typeface="Calibri" pitchFamily="34" charset="0"/>
              </a:rPr>
              <a:t> </a:t>
            </a:r>
            <a:r>
              <a:rPr lang="en-US" sz="1100" b="1" i="1" dirty="0" err="1">
                <a:solidFill>
                  <a:srgbClr val="FFFFFF"/>
                </a:solidFill>
                <a:latin typeface="Calibri" pitchFamily="34" charset="0"/>
              </a:rPr>
              <a:t>Depolama</a:t>
            </a:r>
            <a:r>
              <a:rPr lang="en-US" sz="1100" b="1" i="1" dirty="0">
                <a:solidFill>
                  <a:srgbClr val="FFFFFF"/>
                </a:solidFill>
                <a:latin typeface="Calibri" pitchFamily="34" charset="0"/>
              </a:rPr>
              <a:t> Alani</a:t>
            </a:r>
            <a:endParaRPr lang="tr-TR" sz="1100" b="1" i="1" dirty="0">
              <a:solidFill>
                <a:srgbClr val="FFFFFF"/>
              </a:solidFill>
              <a:latin typeface="Calibri" pitchFamily="34" charset="0"/>
            </a:endParaRPr>
          </a:p>
        </p:txBody>
      </p:sp>
      <p:pic>
        <p:nvPicPr>
          <p:cNvPr id="15" name="Picture 14" descr="Logo&#10;&#10;Description automatically generated">
            <a:extLst>
              <a:ext uri="{FF2B5EF4-FFF2-40B4-BE49-F238E27FC236}">
                <a16:creationId xmlns:a16="http://schemas.microsoft.com/office/drawing/2014/main" id="{9CE77AE1-008D-F9FA-071F-F34E9F8736C8}"/>
              </a:ext>
            </a:extLst>
          </p:cNvPr>
          <p:cNvPicPr>
            <a:picLocks noChangeAspect="1"/>
          </p:cNvPicPr>
          <p:nvPr/>
        </p:nvPicPr>
        <p:blipFill>
          <a:blip r:embed="rId7"/>
          <a:stretch>
            <a:fillRect/>
          </a:stretch>
        </p:blipFill>
        <p:spPr>
          <a:xfrm>
            <a:off x="10276093" y="6327715"/>
            <a:ext cx="1642369" cy="530285"/>
          </a:xfrm>
          <a:prstGeom prst="rect">
            <a:avLst/>
          </a:prstGeom>
        </p:spPr>
      </p:pic>
      <p:sp>
        <p:nvSpPr>
          <p:cNvPr id="16" name="Title 1">
            <a:extLst>
              <a:ext uri="{FF2B5EF4-FFF2-40B4-BE49-F238E27FC236}">
                <a16:creationId xmlns:a16="http://schemas.microsoft.com/office/drawing/2014/main" id="{A524E757-1390-577C-5E1A-8BC26DAB1DAC}"/>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GENEL GÖRÜNÜM</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spTree>
    <p:extLst>
      <p:ext uri="{BB962C8B-B14F-4D97-AF65-F5344CB8AC3E}">
        <p14:creationId xmlns:p14="http://schemas.microsoft.com/office/powerpoint/2010/main" val="25698352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ircle: Hollow 114">
            <a:extLst>
              <a:ext uri="{FF2B5EF4-FFF2-40B4-BE49-F238E27FC236}">
                <a16:creationId xmlns:a16="http://schemas.microsoft.com/office/drawing/2014/main" id="{340FB5EC-0B11-45C8-AC63-9F5D8FEDAE0F}"/>
              </a:ext>
            </a:extLst>
          </p:cNvPr>
          <p:cNvSpPr>
            <a:spLocks noChangeAspect="1"/>
          </p:cNvSpPr>
          <p:nvPr/>
        </p:nvSpPr>
        <p:spPr>
          <a:xfrm>
            <a:off x="3825562" y="1798978"/>
            <a:ext cx="3884279" cy="3884279"/>
          </a:xfrm>
          <a:prstGeom prst="donut">
            <a:avLst>
              <a:gd name="adj" fmla="val 32748"/>
            </a:avLst>
          </a:prstGeom>
          <a:gradFill>
            <a:gsLst>
              <a:gs pos="82000">
                <a:srgbClr val="42BA97">
                  <a:alpha val="24000"/>
                </a:srgbClr>
              </a:gs>
              <a:gs pos="59000">
                <a:srgbClr val="27CED7">
                  <a:alpha val="18000"/>
                </a:srgbClr>
              </a:gs>
              <a:gs pos="30000">
                <a:srgbClr val="2683C6">
                  <a:alpha val="34000"/>
                </a:srgbClr>
              </a:gs>
              <a:gs pos="0">
                <a:srgbClr val="1CADE4">
                  <a:alpha val="15000"/>
                </a:srgbClr>
              </a:gs>
              <a:gs pos="100000">
                <a:srgbClr val="3E8853">
                  <a:alpha val="22000"/>
                </a:srgbClr>
              </a:gs>
            </a:gsLst>
            <a:lin ang="2700000" scaled="1"/>
          </a:gradFill>
          <a:ln w="12700" cap="flat" cmpd="sng" algn="ctr">
            <a:noFill/>
            <a:prstDash val="solid"/>
            <a:miter lim="800000"/>
          </a:ln>
          <a:effectLst>
            <a:softEdge rad="317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Segoe UI Light"/>
              <a:ea typeface="+mn-ea"/>
              <a:cs typeface="+mn-cs"/>
            </a:endParaRPr>
          </a:p>
        </p:txBody>
      </p:sp>
      <p:grpSp>
        <p:nvGrpSpPr>
          <p:cNvPr id="58" name="Group 57">
            <a:extLst>
              <a:ext uri="{FF2B5EF4-FFF2-40B4-BE49-F238E27FC236}">
                <a16:creationId xmlns:a16="http://schemas.microsoft.com/office/drawing/2014/main" id="{093B4594-1B06-4851-A299-A1D3289DABA0}"/>
              </a:ext>
            </a:extLst>
          </p:cNvPr>
          <p:cNvGrpSpPr>
            <a:grpSpLocks noChangeAspect="1"/>
          </p:cNvGrpSpPr>
          <p:nvPr/>
        </p:nvGrpSpPr>
        <p:grpSpPr>
          <a:xfrm flipV="1">
            <a:off x="3867631" y="4123695"/>
            <a:ext cx="2084557" cy="1703112"/>
            <a:chOff x="3091697" y="1742666"/>
            <a:chExt cx="1998484" cy="1632790"/>
          </a:xfrm>
        </p:grpSpPr>
        <p:sp>
          <p:nvSpPr>
            <p:cNvPr id="62" name="Freeform 1183">
              <a:extLst>
                <a:ext uri="{FF2B5EF4-FFF2-40B4-BE49-F238E27FC236}">
                  <a16:creationId xmlns:a16="http://schemas.microsoft.com/office/drawing/2014/main" id="{823D2B21-5739-474D-B216-A6FB5D44FF27}"/>
                </a:ext>
              </a:extLst>
            </p:cNvPr>
            <p:cNvSpPr>
              <a:spLocks/>
            </p:cNvSpPr>
            <p:nvPr/>
          </p:nvSpPr>
          <p:spPr bwMode="auto">
            <a:xfrm>
              <a:off x="3091697" y="1742666"/>
              <a:ext cx="1998484" cy="1632790"/>
            </a:xfrm>
            <a:custGeom>
              <a:avLst/>
              <a:gdLst>
                <a:gd name="T0" fmla="*/ 21 w 3615"/>
                <a:gd name="T1" fmla="*/ 614 h 2953"/>
                <a:gd name="T2" fmla="*/ 811 w 3615"/>
                <a:gd name="T3" fmla="*/ 8 h 2953"/>
                <a:gd name="T4" fmla="*/ 837 w 3615"/>
                <a:gd name="T5" fmla="*/ 21 h 2953"/>
                <a:gd name="T6" fmla="*/ 837 w 3615"/>
                <a:gd name="T7" fmla="*/ 193 h 2953"/>
                <a:gd name="T8" fmla="*/ 2170 w 3615"/>
                <a:gd name="T9" fmla="*/ 194 h 2953"/>
                <a:gd name="T10" fmla="*/ 3615 w 3615"/>
                <a:gd name="T11" fmla="*/ 1635 h 2953"/>
                <a:gd name="T12" fmla="*/ 2393 w 3615"/>
                <a:gd name="T13" fmla="*/ 2953 h 2953"/>
                <a:gd name="T14" fmla="*/ 3214 w 3615"/>
                <a:gd name="T15" fmla="*/ 2049 h 2953"/>
                <a:gd name="T16" fmla="*/ 2266 w 3615"/>
                <a:gd name="T17" fmla="*/ 1099 h 2953"/>
                <a:gd name="T18" fmla="*/ 837 w 3615"/>
                <a:gd name="T19" fmla="*/ 1099 h 2953"/>
                <a:gd name="T20" fmla="*/ 837 w 3615"/>
                <a:gd name="T21" fmla="*/ 1269 h 2953"/>
                <a:gd name="T22" fmla="*/ 811 w 3615"/>
                <a:gd name="T23" fmla="*/ 1282 h 2953"/>
                <a:gd name="T24" fmla="*/ 21 w 3615"/>
                <a:gd name="T25" fmla="*/ 676 h 2953"/>
                <a:gd name="T26" fmla="*/ 21 w 3615"/>
                <a:gd name="T27" fmla="*/ 614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5" h="2953">
                  <a:moveTo>
                    <a:pt x="21" y="614"/>
                  </a:moveTo>
                  <a:cubicBezTo>
                    <a:pt x="811" y="8"/>
                    <a:pt x="811" y="8"/>
                    <a:pt x="811" y="8"/>
                  </a:cubicBezTo>
                  <a:cubicBezTo>
                    <a:pt x="822" y="0"/>
                    <a:pt x="837" y="8"/>
                    <a:pt x="837" y="21"/>
                  </a:cubicBezTo>
                  <a:cubicBezTo>
                    <a:pt x="837" y="193"/>
                    <a:pt x="837" y="193"/>
                    <a:pt x="837" y="193"/>
                  </a:cubicBezTo>
                  <a:cubicBezTo>
                    <a:pt x="2170" y="194"/>
                    <a:pt x="2170" y="194"/>
                    <a:pt x="2170" y="194"/>
                  </a:cubicBezTo>
                  <a:cubicBezTo>
                    <a:pt x="3045" y="194"/>
                    <a:pt x="3615" y="907"/>
                    <a:pt x="3615" y="1635"/>
                  </a:cubicBezTo>
                  <a:cubicBezTo>
                    <a:pt x="3615" y="2268"/>
                    <a:pt x="3192" y="2953"/>
                    <a:pt x="2393" y="2953"/>
                  </a:cubicBezTo>
                  <a:cubicBezTo>
                    <a:pt x="2837" y="2951"/>
                    <a:pt x="3214" y="2559"/>
                    <a:pt x="3214" y="2049"/>
                  </a:cubicBezTo>
                  <a:cubicBezTo>
                    <a:pt x="3214" y="1538"/>
                    <a:pt x="2777" y="1099"/>
                    <a:pt x="2266" y="1099"/>
                  </a:cubicBezTo>
                  <a:cubicBezTo>
                    <a:pt x="837" y="1099"/>
                    <a:pt x="837" y="1099"/>
                    <a:pt x="837" y="1099"/>
                  </a:cubicBezTo>
                  <a:cubicBezTo>
                    <a:pt x="837" y="1269"/>
                    <a:pt x="837" y="1269"/>
                    <a:pt x="837" y="1269"/>
                  </a:cubicBezTo>
                  <a:cubicBezTo>
                    <a:pt x="837" y="1282"/>
                    <a:pt x="822" y="1290"/>
                    <a:pt x="811" y="1282"/>
                  </a:cubicBezTo>
                  <a:cubicBezTo>
                    <a:pt x="21" y="676"/>
                    <a:pt x="21" y="676"/>
                    <a:pt x="21" y="676"/>
                  </a:cubicBezTo>
                  <a:cubicBezTo>
                    <a:pt x="0" y="661"/>
                    <a:pt x="0" y="629"/>
                    <a:pt x="21" y="614"/>
                  </a:cubicBezTo>
                </a:path>
              </a:pathLst>
            </a:custGeom>
            <a:gradFill>
              <a:gsLst>
                <a:gs pos="100000">
                  <a:schemeClr val="bg1">
                    <a:alpha val="0"/>
                  </a:schemeClr>
                </a:gs>
                <a:gs pos="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sz="1400" kern="0" dirty="0">
                <a:solidFill>
                  <a:prstClr val="black"/>
                </a:solidFill>
                <a:latin typeface="Century Gothic" panose="020B0502020202020204" pitchFamily="34" charset="0"/>
              </a:endParaRPr>
            </a:p>
          </p:txBody>
        </p:sp>
        <p:sp>
          <p:nvSpPr>
            <p:cNvPr id="63" name="Freeform 1184">
              <a:extLst>
                <a:ext uri="{FF2B5EF4-FFF2-40B4-BE49-F238E27FC236}">
                  <a16:creationId xmlns:a16="http://schemas.microsoft.com/office/drawing/2014/main" id="{C44D8D98-AA36-4618-9817-B079E12461E6}"/>
                </a:ext>
              </a:extLst>
            </p:cNvPr>
            <p:cNvSpPr>
              <a:spLocks/>
            </p:cNvSpPr>
            <p:nvPr/>
          </p:nvSpPr>
          <p:spPr bwMode="auto">
            <a:xfrm>
              <a:off x="3094905" y="2098736"/>
              <a:ext cx="1878725" cy="1275651"/>
            </a:xfrm>
            <a:custGeom>
              <a:avLst/>
              <a:gdLst>
                <a:gd name="T0" fmla="*/ 2191 w 3399"/>
                <a:gd name="T1" fmla="*/ 0 h 2307"/>
                <a:gd name="T2" fmla="*/ 3399 w 3399"/>
                <a:gd name="T3" fmla="*/ 1214 h 2307"/>
                <a:gd name="T4" fmla="*/ 2584 w 3399"/>
                <a:gd name="T5" fmla="*/ 2293 h 2307"/>
                <a:gd name="T6" fmla="*/ 2436 w 3399"/>
                <a:gd name="T7" fmla="*/ 2307 h 2307"/>
                <a:gd name="T8" fmla="*/ 2434 w 3399"/>
                <a:gd name="T9" fmla="*/ 2306 h 2307"/>
                <a:gd name="T10" fmla="*/ 3209 w 3399"/>
                <a:gd name="T11" fmla="*/ 1404 h 2307"/>
                <a:gd name="T12" fmla="*/ 2261 w 3399"/>
                <a:gd name="T13" fmla="*/ 454 h 2307"/>
                <a:gd name="T14" fmla="*/ 832 w 3399"/>
                <a:gd name="T15" fmla="*/ 454 h 2307"/>
                <a:gd name="T16" fmla="*/ 832 w 3399"/>
                <a:gd name="T17" fmla="*/ 624 h 2307"/>
                <a:gd name="T18" fmla="*/ 806 w 3399"/>
                <a:gd name="T19" fmla="*/ 637 h 2307"/>
                <a:gd name="T20" fmla="*/ 16 w 3399"/>
                <a:gd name="T21" fmla="*/ 31 h 2307"/>
                <a:gd name="T22" fmla="*/ 0 w 3399"/>
                <a:gd name="T23" fmla="*/ 0 h 2307"/>
                <a:gd name="T24" fmla="*/ 2191 w 3399"/>
                <a:gd name="T25" fmla="*/ 0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9" h="2307">
                  <a:moveTo>
                    <a:pt x="2191" y="0"/>
                  </a:moveTo>
                  <a:cubicBezTo>
                    <a:pt x="2570" y="0"/>
                    <a:pt x="3399" y="319"/>
                    <a:pt x="3399" y="1214"/>
                  </a:cubicBezTo>
                  <a:cubicBezTo>
                    <a:pt x="3399" y="1975"/>
                    <a:pt x="2892" y="2233"/>
                    <a:pt x="2584" y="2293"/>
                  </a:cubicBezTo>
                  <a:cubicBezTo>
                    <a:pt x="2536" y="2300"/>
                    <a:pt x="2487" y="2305"/>
                    <a:pt x="2436" y="2307"/>
                  </a:cubicBezTo>
                  <a:cubicBezTo>
                    <a:pt x="2434" y="2306"/>
                    <a:pt x="2434" y="2306"/>
                    <a:pt x="2434" y="2306"/>
                  </a:cubicBezTo>
                  <a:cubicBezTo>
                    <a:pt x="2857" y="2279"/>
                    <a:pt x="3209" y="1896"/>
                    <a:pt x="3209" y="1404"/>
                  </a:cubicBezTo>
                  <a:cubicBezTo>
                    <a:pt x="3209" y="893"/>
                    <a:pt x="2772" y="454"/>
                    <a:pt x="2261" y="454"/>
                  </a:cubicBezTo>
                  <a:cubicBezTo>
                    <a:pt x="832" y="454"/>
                    <a:pt x="832" y="454"/>
                    <a:pt x="832" y="454"/>
                  </a:cubicBezTo>
                  <a:cubicBezTo>
                    <a:pt x="832" y="624"/>
                    <a:pt x="832" y="624"/>
                    <a:pt x="832" y="624"/>
                  </a:cubicBezTo>
                  <a:cubicBezTo>
                    <a:pt x="832" y="637"/>
                    <a:pt x="817" y="645"/>
                    <a:pt x="806" y="637"/>
                  </a:cubicBezTo>
                  <a:cubicBezTo>
                    <a:pt x="16" y="31"/>
                    <a:pt x="16" y="31"/>
                    <a:pt x="16" y="31"/>
                  </a:cubicBezTo>
                  <a:cubicBezTo>
                    <a:pt x="6" y="23"/>
                    <a:pt x="0" y="12"/>
                    <a:pt x="0" y="0"/>
                  </a:cubicBezTo>
                  <a:cubicBezTo>
                    <a:pt x="0" y="0"/>
                    <a:pt x="2015" y="0"/>
                    <a:pt x="2191" y="0"/>
                  </a:cubicBezTo>
                </a:path>
              </a:pathLst>
            </a:custGeom>
            <a:gradFill>
              <a:gsLst>
                <a:gs pos="100000">
                  <a:srgbClr val="B4CBEA">
                    <a:alpha val="35000"/>
                  </a:srgbClr>
                </a:gs>
                <a:gs pos="0">
                  <a:srgbClr val="B4CBEA">
                    <a:alpha val="3700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sz="1400" kern="0" dirty="0">
                <a:solidFill>
                  <a:prstClr val="black"/>
                </a:solidFill>
                <a:latin typeface="Century Gothic" panose="020B0502020202020204" pitchFamily="34" charset="0"/>
              </a:endParaRPr>
            </a:p>
          </p:txBody>
        </p:sp>
      </p:grpSp>
      <p:grpSp>
        <p:nvGrpSpPr>
          <p:cNvPr id="59" name="Group 58">
            <a:extLst>
              <a:ext uri="{FF2B5EF4-FFF2-40B4-BE49-F238E27FC236}">
                <a16:creationId xmlns:a16="http://schemas.microsoft.com/office/drawing/2014/main" id="{795166E4-D00C-425D-9C28-4B8732CFA75A}"/>
              </a:ext>
            </a:extLst>
          </p:cNvPr>
          <p:cNvGrpSpPr>
            <a:grpSpLocks noChangeAspect="1"/>
          </p:cNvGrpSpPr>
          <p:nvPr/>
        </p:nvGrpSpPr>
        <p:grpSpPr>
          <a:xfrm flipV="1">
            <a:off x="4676519" y="4123894"/>
            <a:ext cx="974083" cy="974081"/>
            <a:chOff x="2384014" y="3602317"/>
            <a:chExt cx="765348" cy="765348"/>
          </a:xfrm>
        </p:grpSpPr>
        <p:sp>
          <p:nvSpPr>
            <p:cNvPr id="60" name="Oval 59">
              <a:extLst>
                <a:ext uri="{FF2B5EF4-FFF2-40B4-BE49-F238E27FC236}">
                  <a16:creationId xmlns:a16="http://schemas.microsoft.com/office/drawing/2014/main" id="{078D7AC7-15E5-420E-8D14-481A3927505D}"/>
                </a:ext>
              </a:extLst>
            </p:cNvPr>
            <p:cNvSpPr/>
            <p:nvPr/>
          </p:nvSpPr>
          <p:spPr>
            <a:xfrm>
              <a:off x="2384014" y="3602317"/>
              <a:ext cx="765348" cy="765348"/>
            </a:xfrm>
            <a:prstGeom prst="ellipse">
              <a:avLst/>
            </a:prstGeom>
            <a:gradFill>
              <a:gsLst>
                <a:gs pos="100000">
                  <a:srgbClr val="27CED7">
                    <a:lumMod val="75000"/>
                  </a:srgbClr>
                </a:gs>
                <a:gs pos="0">
                  <a:srgbClr val="27CED7"/>
                </a:gs>
              </a:gsLst>
              <a:lin ang="2700000" scaled="1"/>
            </a:gradFill>
            <a:ln w="38100" cap="flat" cmpd="sng" algn="ctr">
              <a:solidFill>
                <a:sysClr val="window" lastClr="FFFFFF"/>
              </a:solidFill>
              <a:prstDash val="solid"/>
              <a:miter lim="800000"/>
            </a:ln>
            <a:effectLst>
              <a:outerShdw blurRad="673100" dist="419100" dir="8100000" sx="70000" sy="7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98755A16-925B-451A-9FDC-CCC9A9992605}"/>
                </a:ext>
              </a:extLst>
            </p:cNvPr>
            <p:cNvSpPr txBox="1"/>
            <p:nvPr/>
          </p:nvSpPr>
          <p:spPr>
            <a:xfrm rot="10800000">
              <a:off x="2395751" y="3827286"/>
              <a:ext cx="741875" cy="315408"/>
            </a:xfrm>
            <a:prstGeom prst="rect">
              <a:avLst/>
            </a:prstGeom>
            <a:noFill/>
          </p:spPr>
          <p:txBody>
            <a:bodyPr wrap="square" rtlCol="0">
              <a:spAutoFit/>
            </a:bodyPr>
            <a:lstStyle/>
            <a:p>
              <a:pPr lvl="0" algn="ctr"/>
              <a:r>
                <a:rPr lang="tr-TR" sz="1000" b="1" kern="0" dirty="0">
                  <a:solidFill>
                    <a:prstClr val="white"/>
                  </a:solidFill>
                  <a:latin typeface="Century Gothic" panose="020B0502020202020204" pitchFamily="34" charset="0"/>
                </a:rPr>
                <a:t>Periyodik Bakım</a:t>
              </a:r>
              <a:endParaRPr lang="en-US" sz="1000" b="1" kern="0" dirty="0">
                <a:solidFill>
                  <a:prstClr val="white"/>
                </a:solidFill>
                <a:latin typeface="Century Gothic" panose="020B0502020202020204" pitchFamily="34" charset="0"/>
              </a:endParaRPr>
            </a:p>
          </p:txBody>
        </p:sp>
      </p:grpSp>
      <p:grpSp>
        <p:nvGrpSpPr>
          <p:cNvPr id="65" name="Group 64">
            <a:extLst>
              <a:ext uri="{FF2B5EF4-FFF2-40B4-BE49-F238E27FC236}">
                <a16:creationId xmlns:a16="http://schemas.microsoft.com/office/drawing/2014/main" id="{2A3F7CBE-5288-437A-B50A-A36CA9FC8388}"/>
              </a:ext>
            </a:extLst>
          </p:cNvPr>
          <p:cNvGrpSpPr>
            <a:grpSpLocks noChangeAspect="1"/>
          </p:cNvGrpSpPr>
          <p:nvPr/>
        </p:nvGrpSpPr>
        <p:grpSpPr>
          <a:xfrm flipH="1" flipV="1">
            <a:off x="5852132" y="4123695"/>
            <a:ext cx="2084557" cy="1703112"/>
            <a:chOff x="3091697" y="1742666"/>
            <a:chExt cx="1998484" cy="1632790"/>
          </a:xfrm>
        </p:grpSpPr>
        <p:sp>
          <p:nvSpPr>
            <p:cNvPr id="69" name="Freeform 1183">
              <a:extLst>
                <a:ext uri="{FF2B5EF4-FFF2-40B4-BE49-F238E27FC236}">
                  <a16:creationId xmlns:a16="http://schemas.microsoft.com/office/drawing/2014/main" id="{189C4326-626D-420F-9308-51CE0DC169C4}"/>
                </a:ext>
              </a:extLst>
            </p:cNvPr>
            <p:cNvSpPr>
              <a:spLocks/>
            </p:cNvSpPr>
            <p:nvPr/>
          </p:nvSpPr>
          <p:spPr bwMode="auto">
            <a:xfrm>
              <a:off x="3091697" y="1742666"/>
              <a:ext cx="1998484" cy="1632790"/>
            </a:xfrm>
            <a:custGeom>
              <a:avLst/>
              <a:gdLst>
                <a:gd name="T0" fmla="*/ 21 w 3615"/>
                <a:gd name="T1" fmla="*/ 614 h 2953"/>
                <a:gd name="T2" fmla="*/ 811 w 3615"/>
                <a:gd name="T3" fmla="*/ 8 h 2953"/>
                <a:gd name="T4" fmla="*/ 837 w 3615"/>
                <a:gd name="T5" fmla="*/ 21 h 2953"/>
                <a:gd name="T6" fmla="*/ 837 w 3615"/>
                <a:gd name="T7" fmla="*/ 193 h 2953"/>
                <a:gd name="T8" fmla="*/ 2170 w 3615"/>
                <a:gd name="T9" fmla="*/ 194 h 2953"/>
                <a:gd name="T10" fmla="*/ 3615 w 3615"/>
                <a:gd name="T11" fmla="*/ 1635 h 2953"/>
                <a:gd name="T12" fmla="*/ 2393 w 3615"/>
                <a:gd name="T13" fmla="*/ 2953 h 2953"/>
                <a:gd name="T14" fmla="*/ 3214 w 3615"/>
                <a:gd name="T15" fmla="*/ 2049 h 2953"/>
                <a:gd name="T16" fmla="*/ 2266 w 3615"/>
                <a:gd name="T17" fmla="*/ 1099 h 2953"/>
                <a:gd name="T18" fmla="*/ 837 w 3615"/>
                <a:gd name="T19" fmla="*/ 1099 h 2953"/>
                <a:gd name="T20" fmla="*/ 837 w 3615"/>
                <a:gd name="T21" fmla="*/ 1269 h 2953"/>
                <a:gd name="T22" fmla="*/ 811 w 3615"/>
                <a:gd name="T23" fmla="*/ 1282 h 2953"/>
                <a:gd name="T24" fmla="*/ 21 w 3615"/>
                <a:gd name="T25" fmla="*/ 676 h 2953"/>
                <a:gd name="T26" fmla="*/ 21 w 3615"/>
                <a:gd name="T27" fmla="*/ 614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5" h="2953">
                  <a:moveTo>
                    <a:pt x="21" y="614"/>
                  </a:moveTo>
                  <a:cubicBezTo>
                    <a:pt x="811" y="8"/>
                    <a:pt x="811" y="8"/>
                    <a:pt x="811" y="8"/>
                  </a:cubicBezTo>
                  <a:cubicBezTo>
                    <a:pt x="822" y="0"/>
                    <a:pt x="837" y="8"/>
                    <a:pt x="837" y="21"/>
                  </a:cubicBezTo>
                  <a:cubicBezTo>
                    <a:pt x="837" y="193"/>
                    <a:pt x="837" y="193"/>
                    <a:pt x="837" y="193"/>
                  </a:cubicBezTo>
                  <a:cubicBezTo>
                    <a:pt x="2170" y="194"/>
                    <a:pt x="2170" y="194"/>
                    <a:pt x="2170" y="194"/>
                  </a:cubicBezTo>
                  <a:cubicBezTo>
                    <a:pt x="3045" y="194"/>
                    <a:pt x="3615" y="907"/>
                    <a:pt x="3615" y="1635"/>
                  </a:cubicBezTo>
                  <a:cubicBezTo>
                    <a:pt x="3615" y="2268"/>
                    <a:pt x="3192" y="2953"/>
                    <a:pt x="2393" y="2953"/>
                  </a:cubicBezTo>
                  <a:cubicBezTo>
                    <a:pt x="2837" y="2951"/>
                    <a:pt x="3214" y="2559"/>
                    <a:pt x="3214" y="2049"/>
                  </a:cubicBezTo>
                  <a:cubicBezTo>
                    <a:pt x="3214" y="1538"/>
                    <a:pt x="2777" y="1099"/>
                    <a:pt x="2266" y="1099"/>
                  </a:cubicBezTo>
                  <a:cubicBezTo>
                    <a:pt x="837" y="1099"/>
                    <a:pt x="837" y="1099"/>
                    <a:pt x="837" y="1099"/>
                  </a:cubicBezTo>
                  <a:cubicBezTo>
                    <a:pt x="837" y="1269"/>
                    <a:pt x="837" y="1269"/>
                    <a:pt x="837" y="1269"/>
                  </a:cubicBezTo>
                  <a:cubicBezTo>
                    <a:pt x="837" y="1282"/>
                    <a:pt x="822" y="1290"/>
                    <a:pt x="811" y="1282"/>
                  </a:cubicBezTo>
                  <a:cubicBezTo>
                    <a:pt x="21" y="676"/>
                    <a:pt x="21" y="676"/>
                    <a:pt x="21" y="676"/>
                  </a:cubicBezTo>
                  <a:cubicBezTo>
                    <a:pt x="0" y="661"/>
                    <a:pt x="0" y="629"/>
                    <a:pt x="21" y="614"/>
                  </a:cubicBezTo>
                </a:path>
              </a:pathLst>
            </a:custGeom>
            <a:gradFill>
              <a:gsLst>
                <a:gs pos="100000">
                  <a:schemeClr val="bg1">
                    <a:alpha val="0"/>
                  </a:schemeClr>
                </a:gs>
                <a:gs pos="0">
                  <a:schemeClr val="bg1"/>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entury Gothic" panose="020B0502020202020204" pitchFamily="34" charset="0"/>
                <a:ea typeface="Lato Black" panose="020F0502020204030203" pitchFamily="34" charset="0"/>
                <a:cs typeface="Lato Black" panose="020F0502020204030203" pitchFamily="34" charset="0"/>
              </a:endParaRPr>
            </a:p>
          </p:txBody>
        </p:sp>
        <p:sp>
          <p:nvSpPr>
            <p:cNvPr id="70" name="Freeform 1184">
              <a:extLst>
                <a:ext uri="{FF2B5EF4-FFF2-40B4-BE49-F238E27FC236}">
                  <a16:creationId xmlns:a16="http://schemas.microsoft.com/office/drawing/2014/main" id="{D8C5415B-D0B8-4F80-AAC5-DD291D65E3A8}"/>
                </a:ext>
              </a:extLst>
            </p:cNvPr>
            <p:cNvSpPr>
              <a:spLocks/>
            </p:cNvSpPr>
            <p:nvPr/>
          </p:nvSpPr>
          <p:spPr bwMode="auto">
            <a:xfrm>
              <a:off x="3094905" y="2098737"/>
              <a:ext cx="1878725" cy="1275651"/>
            </a:xfrm>
            <a:custGeom>
              <a:avLst/>
              <a:gdLst>
                <a:gd name="T0" fmla="*/ 2191 w 3399"/>
                <a:gd name="T1" fmla="*/ 0 h 2307"/>
                <a:gd name="T2" fmla="*/ 3399 w 3399"/>
                <a:gd name="T3" fmla="*/ 1214 h 2307"/>
                <a:gd name="T4" fmla="*/ 2584 w 3399"/>
                <a:gd name="T5" fmla="*/ 2293 h 2307"/>
                <a:gd name="T6" fmla="*/ 2436 w 3399"/>
                <a:gd name="T7" fmla="*/ 2307 h 2307"/>
                <a:gd name="T8" fmla="*/ 2434 w 3399"/>
                <a:gd name="T9" fmla="*/ 2306 h 2307"/>
                <a:gd name="T10" fmla="*/ 3209 w 3399"/>
                <a:gd name="T11" fmla="*/ 1404 h 2307"/>
                <a:gd name="T12" fmla="*/ 2261 w 3399"/>
                <a:gd name="T13" fmla="*/ 454 h 2307"/>
                <a:gd name="T14" fmla="*/ 832 w 3399"/>
                <a:gd name="T15" fmla="*/ 454 h 2307"/>
                <a:gd name="T16" fmla="*/ 832 w 3399"/>
                <a:gd name="T17" fmla="*/ 624 h 2307"/>
                <a:gd name="T18" fmla="*/ 806 w 3399"/>
                <a:gd name="T19" fmla="*/ 637 h 2307"/>
                <a:gd name="T20" fmla="*/ 16 w 3399"/>
                <a:gd name="T21" fmla="*/ 31 h 2307"/>
                <a:gd name="T22" fmla="*/ 0 w 3399"/>
                <a:gd name="T23" fmla="*/ 0 h 2307"/>
                <a:gd name="T24" fmla="*/ 2191 w 3399"/>
                <a:gd name="T25" fmla="*/ 0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9" h="2307">
                  <a:moveTo>
                    <a:pt x="2191" y="0"/>
                  </a:moveTo>
                  <a:cubicBezTo>
                    <a:pt x="2570" y="0"/>
                    <a:pt x="3399" y="319"/>
                    <a:pt x="3399" y="1214"/>
                  </a:cubicBezTo>
                  <a:cubicBezTo>
                    <a:pt x="3399" y="1975"/>
                    <a:pt x="2892" y="2233"/>
                    <a:pt x="2584" y="2293"/>
                  </a:cubicBezTo>
                  <a:cubicBezTo>
                    <a:pt x="2536" y="2300"/>
                    <a:pt x="2487" y="2305"/>
                    <a:pt x="2436" y="2307"/>
                  </a:cubicBezTo>
                  <a:cubicBezTo>
                    <a:pt x="2434" y="2306"/>
                    <a:pt x="2434" y="2306"/>
                    <a:pt x="2434" y="2306"/>
                  </a:cubicBezTo>
                  <a:cubicBezTo>
                    <a:pt x="2857" y="2279"/>
                    <a:pt x="3209" y="1896"/>
                    <a:pt x="3209" y="1404"/>
                  </a:cubicBezTo>
                  <a:cubicBezTo>
                    <a:pt x="3209" y="893"/>
                    <a:pt x="2772" y="454"/>
                    <a:pt x="2261" y="454"/>
                  </a:cubicBezTo>
                  <a:cubicBezTo>
                    <a:pt x="832" y="454"/>
                    <a:pt x="832" y="454"/>
                    <a:pt x="832" y="454"/>
                  </a:cubicBezTo>
                  <a:cubicBezTo>
                    <a:pt x="832" y="624"/>
                    <a:pt x="832" y="624"/>
                    <a:pt x="832" y="624"/>
                  </a:cubicBezTo>
                  <a:cubicBezTo>
                    <a:pt x="832" y="637"/>
                    <a:pt x="817" y="645"/>
                    <a:pt x="806" y="637"/>
                  </a:cubicBezTo>
                  <a:cubicBezTo>
                    <a:pt x="16" y="31"/>
                    <a:pt x="16" y="31"/>
                    <a:pt x="16" y="31"/>
                  </a:cubicBezTo>
                  <a:cubicBezTo>
                    <a:pt x="6" y="23"/>
                    <a:pt x="0" y="12"/>
                    <a:pt x="0" y="0"/>
                  </a:cubicBezTo>
                  <a:cubicBezTo>
                    <a:pt x="0" y="0"/>
                    <a:pt x="2015" y="0"/>
                    <a:pt x="2191" y="0"/>
                  </a:cubicBezTo>
                </a:path>
              </a:pathLst>
            </a:custGeom>
            <a:gradFill>
              <a:gsLst>
                <a:gs pos="100000">
                  <a:srgbClr val="B4CBEA">
                    <a:alpha val="35000"/>
                  </a:srgbClr>
                </a:gs>
                <a:gs pos="0">
                  <a:srgbClr val="B4CBEA">
                    <a:alpha val="37000"/>
                  </a:srgbClr>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entury Gothic" panose="020B0502020202020204" pitchFamily="34" charset="0"/>
                <a:ea typeface="Lato Black" panose="020F0502020204030203" pitchFamily="34" charset="0"/>
                <a:cs typeface="Lato Black" panose="020F0502020204030203" pitchFamily="34" charset="0"/>
              </a:endParaRPr>
            </a:p>
          </p:txBody>
        </p:sp>
      </p:grpSp>
      <p:grpSp>
        <p:nvGrpSpPr>
          <p:cNvPr id="66" name="Group 65">
            <a:extLst>
              <a:ext uri="{FF2B5EF4-FFF2-40B4-BE49-F238E27FC236}">
                <a16:creationId xmlns:a16="http://schemas.microsoft.com/office/drawing/2014/main" id="{48F1E1F2-68CE-4236-89DB-14A8F369A071}"/>
              </a:ext>
            </a:extLst>
          </p:cNvPr>
          <p:cNvGrpSpPr>
            <a:grpSpLocks noChangeAspect="1"/>
          </p:cNvGrpSpPr>
          <p:nvPr/>
        </p:nvGrpSpPr>
        <p:grpSpPr>
          <a:xfrm flipH="1" flipV="1">
            <a:off x="6205329" y="2664966"/>
            <a:ext cx="974082" cy="974080"/>
            <a:chOff x="2384014" y="3602317"/>
            <a:chExt cx="765348" cy="765348"/>
          </a:xfrm>
        </p:grpSpPr>
        <p:sp>
          <p:nvSpPr>
            <p:cNvPr id="67" name="Oval 66">
              <a:extLst>
                <a:ext uri="{FF2B5EF4-FFF2-40B4-BE49-F238E27FC236}">
                  <a16:creationId xmlns:a16="http://schemas.microsoft.com/office/drawing/2014/main" id="{D0544365-5747-4330-A0FA-B10B6E03449B}"/>
                </a:ext>
              </a:extLst>
            </p:cNvPr>
            <p:cNvSpPr/>
            <p:nvPr/>
          </p:nvSpPr>
          <p:spPr>
            <a:xfrm>
              <a:off x="2384014" y="3602317"/>
              <a:ext cx="765348" cy="765348"/>
            </a:xfrm>
            <a:prstGeom prst="ellipse">
              <a:avLst/>
            </a:prstGeom>
            <a:gradFill>
              <a:gsLst>
                <a:gs pos="100000">
                  <a:srgbClr val="46E5B1"/>
                </a:gs>
                <a:gs pos="0">
                  <a:srgbClr val="42BA97"/>
                </a:gs>
              </a:gsLst>
              <a:lin ang="2700000" scaled="1"/>
            </a:gradFill>
            <a:ln w="38100" cap="flat" cmpd="sng" algn="ctr">
              <a:solidFill>
                <a:sysClr val="window" lastClr="FFFFFF"/>
              </a:solidFill>
              <a:prstDash val="solid"/>
              <a:miter lim="800000"/>
            </a:ln>
            <a:effectLst>
              <a:outerShdw blurRad="673100" dist="419100" dir="8100000" sx="70000" sy="7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B4F34AD1-5D68-4122-B4FE-A296FA5EACB7}"/>
                </a:ext>
              </a:extLst>
            </p:cNvPr>
            <p:cNvSpPr txBox="1"/>
            <p:nvPr/>
          </p:nvSpPr>
          <p:spPr>
            <a:xfrm rot="10800000">
              <a:off x="2395753" y="3817847"/>
              <a:ext cx="741875" cy="315408"/>
            </a:xfrm>
            <a:prstGeom prst="rect">
              <a:avLst/>
            </a:prstGeom>
            <a:noFill/>
          </p:spPr>
          <p:txBody>
            <a:bodyPr wrap="square" rtlCol="0">
              <a:spAutoFit/>
            </a:bodyPr>
            <a:lstStyle/>
            <a:p>
              <a:pPr lvl="0" algn="ctr"/>
              <a:r>
                <a:rPr lang="tr-TR" sz="1000" b="1" kern="0" dirty="0">
                  <a:solidFill>
                    <a:prstClr val="white"/>
                  </a:solidFill>
                  <a:latin typeface="Century Gothic" panose="020B0502020202020204" pitchFamily="34" charset="0"/>
                </a:rPr>
                <a:t>Proaktif Bakım</a:t>
              </a:r>
              <a:endParaRPr lang="en-US" sz="1000" b="1" kern="0" dirty="0">
                <a:solidFill>
                  <a:prstClr val="white"/>
                </a:solidFill>
                <a:latin typeface="Century Gothic" panose="020B0502020202020204" pitchFamily="34" charset="0"/>
              </a:endParaRPr>
            </a:p>
          </p:txBody>
        </p:sp>
      </p:grpSp>
      <p:grpSp>
        <p:nvGrpSpPr>
          <p:cNvPr id="72" name="Group 71">
            <a:extLst>
              <a:ext uri="{FF2B5EF4-FFF2-40B4-BE49-F238E27FC236}">
                <a16:creationId xmlns:a16="http://schemas.microsoft.com/office/drawing/2014/main" id="{185C831D-B137-4AB2-9E39-41F0BE65693E}"/>
              </a:ext>
            </a:extLst>
          </p:cNvPr>
          <p:cNvGrpSpPr>
            <a:grpSpLocks noChangeAspect="1"/>
          </p:cNvGrpSpPr>
          <p:nvPr/>
        </p:nvGrpSpPr>
        <p:grpSpPr>
          <a:xfrm>
            <a:off x="3867631" y="1981337"/>
            <a:ext cx="2084557" cy="1703112"/>
            <a:chOff x="3091697" y="1742666"/>
            <a:chExt cx="1998484" cy="1632790"/>
          </a:xfrm>
        </p:grpSpPr>
        <p:sp>
          <p:nvSpPr>
            <p:cNvPr id="76" name="Freeform 1183">
              <a:extLst>
                <a:ext uri="{FF2B5EF4-FFF2-40B4-BE49-F238E27FC236}">
                  <a16:creationId xmlns:a16="http://schemas.microsoft.com/office/drawing/2014/main" id="{B549A7DD-D1D4-4923-9215-C8DA98F8EE28}"/>
                </a:ext>
              </a:extLst>
            </p:cNvPr>
            <p:cNvSpPr>
              <a:spLocks/>
            </p:cNvSpPr>
            <p:nvPr/>
          </p:nvSpPr>
          <p:spPr bwMode="auto">
            <a:xfrm>
              <a:off x="3091697" y="1742666"/>
              <a:ext cx="1998484" cy="1632790"/>
            </a:xfrm>
            <a:custGeom>
              <a:avLst/>
              <a:gdLst>
                <a:gd name="T0" fmla="*/ 21 w 3615"/>
                <a:gd name="T1" fmla="*/ 614 h 2953"/>
                <a:gd name="T2" fmla="*/ 811 w 3615"/>
                <a:gd name="T3" fmla="*/ 8 h 2953"/>
                <a:gd name="T4" fmla="*/ 837 w 3615"/>
                <a:gd name="T5" fmla="*/ 21 h 2953"/>
                <a:gd name="T6" fmla="*/ 837 w 3615"/>
                <a:gd name="T7" fmla="*/ 193 h 2953"/>
                <a:gd name="T8" fmla="*/ 2170 w 3615"/>
                <a:gd name="T9" fmla="*/ 194 h 2953"/>
                <a:gd name="T10" fmla="*/ 3615 w 3615"/>
                <a:gd name="T11" fmla="*/ 1635 h 2953"/>
                <a:gd name="T12" fmla="*/ 2393 w 3615"/>
                <a:gd name="T13" fmla="*/ 2953 h 2953"/>
                <a:gd name="T14" fmla="*/ 3214 w 3615"/>
                <a:gd name="T15" fmla="*/ 2049 h 2953"/>
                <a:gd name="T16" fmla="*/ 2266 w 3615"/>
                <a:gd name="T17" fmla="*/ 1099 h 2953"/>
                <a:gd name="T18" fmla="*/ 837 w 3615"/>
                <a:gd name="T19" fmla="*/ 1099 h 2953"/>
                <a:gd name="T20" fmla="*/ 837 w 3615"/>
                <a:gd name="T21" fmla="*/ 1269 h 2953"/>
                <a:gd name="T22" fmla="*/ 811 w 3615"/>
                <a:gd name="T23" fmla="*/ 1282 h 2953"/>
                <a:gd name="T24" fmla="*/ 21 w 3615"/>
                <a:gd name="T25" fmla="*/ 676 h 2953"/>
                <a:gd name="T26" fmla="*/ 21 w 3615"/>
                <a:gd name="T27" fmla="*/ 614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5" h="2953">
                  <a:moveTo>
                    <a:pt x="21" y="614"/>
                  </a:moveTo>
                  <a:cubicBezTo>
                    <a:pt x="811" y="8"/>
                    <a:pt x="811" y="8"/>
                    <a:pt x="811" y="8"/>
                  </a:cubicBezTo>
                  <a:cubicBezTo>
                    <a:pt x="822" y="0"/>
                    <a:pt x="837" y="8"/>
                    <a:pt x="837" y="21"/>
                  </a:cubicBezTo>
                  <a:cubicBezTo>
                    <a:pt x="837" y="193"/>
                    <a:pt x="837" y="193"/>
                    <a:pt x="837" y="193"/>
                  </a:cubicBezTo>
                  <a:cubicBezTo>
                    <a:pt x="2170" y="194"/>
                    <a:pt x="2170" y="194"/>
                    <a:pt x="2170" y="194"/>
                  </a:cubicBezTo>
                  <a:cubicBezTo>
                    <a:pt x="3045" y="194"/>
                    <a:pt x="3615" y="907"/>
                    <a:pt x="3615" y="1635"/>
                  </a:cubicBezTo>
                  <a:cubicBezTo>
                    <a:pt x="3615" y="2268"/>
                    <a:pt x="3192" y="2953"/>
                    <a:pt x="2393" y="2953"/>
                  </a:cubicBezTo>
                  <a:cubicBezTo>
                    <a:pt x="2837" y="2951"/>
                    <a:pt x="3214" y="2559"/>
                    <a:pt x="3214" y="2049"/>
                  </a:cubicBezTo>
                  <a:cubicBezTo>
                    <a:pt x="3214" y="1538"/>
                    <a:pt x="2777" y="1099"/>
                    <a:pt x="2266" y="1099"/>
                  </a:cubicBezTo>
                  <a:cubicBezTo>
                    <a:pt x="837" y="1099"/>
                    <a:pt x="837" y="1099"/>
                    <a:pt x="837" y="1099"/>
                  </a:cubicBezTo>
                  <a:cubicBezTo>
                    <a:pt x="837" y="1269"/>
                    <a:pt x="837" y="1269"/>
                    <a:pt x="837" y="1269"/>
                  </a:cubicBezTo>
                  <a:cubicBezTo>
                    <a:pt x="837" y="1282"/>
                    <a:pt x="822" y="1290"/>
                    <a:pt x="811" y="1282"/>
                  </a:cubicBezTo>
                  <a:cubicBezTo>
                    <a:pt x="21" y="676"/>
                    <a:pt x="21" y="676"/>
                    <a:pt x="21" y="676"/>
                  </a:cubicBezTo>
                  <a:cubicBezTo>
                    <a:pt x="0" y="661"/>
                    <a:pt x="0" y="629"/>
                    <a:pt x="21" y="614"/>
                  </a:cubicBezTo>
                </a:path>
              </a:pathLst>
            </a:custGeom>
            <a:gradFill>
              <a:gsLst>
                <a:gs pos="100000">
                  <a:schemeClr val="bg1">
                    <a:alpha val="0"/>
                  </a:schemeClr>
                </a:gs>
                <a:gs pos="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sz="1400" kern="0" dirty="0">
                <a:solidFill>
                  <a:prstClr val="black"/>
                </a:solidFill>
                <a:latin typeface="Century Gothic" panose="020B0502020202020204" pitchFamily="34" charset="0"/>
              </a:endParaRPr>
            </a:p>
          </p:txBody>
        </p:sp>
        <p:sp>
          <p:nvSpPr>
            <p:cNvPr id="77" name="Freeform 1184">
              <a:extLst>
                <a:ext uri="{FF2B5EF4-FFF2-40B4-BE49-F238E27FC236}">
                  <a16:creationId xmlns:a16="http://schemas.microsoft.com/office/drawing/2014/main" id="{4D6DA3F3-5A42-4D60-A75E-68DDAF366700}"/>
                </a:ext>
              </a:extLst>
            </p:cNvPr>
            <p:cNvSpPr>
              <a:spLocks/>
            </p:cNvSpPr>
            <p:nvPr/>
          </p:nvSpPr>
          <p:spPr bwMode="auto">
            <a:xfrm>
              <a:off x="3094905" y="2098736"/>
              <a:ext cx="1878725" cy="1275651"/>
            </a:xfrm>
            <a:custGeom>
              <a:avLst/>
              <a:gdLst>
                <a:gd name="T0" fmla="*/ 2191 w 3399"/>
                <a:gd name="T1" fmla="*/ 0 h 2307"/>
                <a:gd name="T2" fmla="*/ 3399 w 3399"/>
                <a:gd name="T3" fmla="*/ 1214 h 2307"/>
                <a:gd name="T4" fmla="*/ 2584 w 3399"/>
                <a:gd name="T5" fmla="*/ 2293 h 2307"/>
                <a:gd name="T6" fmla="*/ 2436 w 3399"/>
                <a:gd name="T7" fmla="*/ 2307 h 2307"/>
                <a:gd name="T8" fmla="*/ 2434 w 3399"/>
                <a:gd name="T9" fmla="*/ 2306 h 2307"/>
                <a:gd name="T10" fmla="*/ 3209 w 3399"/>
                <a:gd name="T11" fmla="*/ 1404 h 2307"/>
                <a:gd name="T12" fmla="*/ 2261 w 3399"/>
                <a:gd name="T13" fmla="*/ 454 h 2307"/>
                <a:gd name="T14" fmla="*/ 832 w 3399"/>
                <a:gd name="T15" fmla="*/ 454 h 2307"/>
                <a:gd name="T16" fmla="*/ 832 w 3399"/>
                <a:gd name="T17" fmla="*/ 624 h 2307"/>
                <a:gd name="T18" fmla="*/ 806 w 3399"/>
                <a:gd name="T19" fmla="*/ 637 h 2307"/>
                <a:gd name="T20" fmla="*/ 16 w 3399"/>
                <a:gd name="T21" fmla="*/ 31 h 2307"/>
                <a:gd name="T22" fmla="*/ 0 w 3399"/>
                <a:gd name="T23" fmla="*/ 0 h 2307"/>
                <a:gd name="T24" fmla="*/ 2191 w 3399"/>
                <a:gd name="T25" fmla="*/ 0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9" h="2307">
                  <a:moveTo>
                    <a:pt x="2191" y="0"/>
                  </a:moveTo>
                  <a:cubicBezTo>
                    <a:pt x="2570" y="0"/>
                    <a:pt x="3399" y="319"/>
                    <a:pt x="3399" y="1214"/>
                  </a:cubicBezTo>
                  <a:cubicBezTo>
                    <a:pt x="3399" y="1975"/>
                    <a:pt x="2892" y="2233"/>
                    <a:pt x="2584" y="2293"/>
                  </a:cubicBezTo>
                  <a:cubicBezTo>
                    <a:pt x="2536" y="2300"/>
                    <a:pt x="2487" y="2305"/>
                    <a:pt x="2436" y="2307"/>
                  </a:cubicBezTo>
                  <a:cubicBezTo>
                    <a:pt x="2434" y="2306"/>
                    <a:pt x="2434" y="2306"/>
                    <a:pt x="2434" y="2306"/>
                  </a:cubicBezTo>
                  <a:cubicBezTo>
                    <a:pt x="2857" y="2279"/>
                    <a:pt x="3209" y="1896"/>
                    <a:pt x="3209" y="1404"/>
                  </a:cubicBezTo>
                  <a:cubicBezTo>
                    <a:pt x="3209" y="893"/>
                    <a:pt x="2772" y="454"/>
                    <a:pt x="2261" y="454"/>
                  </a:cubicBezTo>
                  <a:cubicBezTo>
                    <a:pt x="832" y="454"/>
                    <a:pt x="832" y="454"/>
                    <a:pt x="832" y="454"/>
                  </a:cubicBezTo>
                  <a:cubicBezTo>
                    <a:pt x="832" y="624"/>
                    <a:pt x="832" y="624"/>
                    <a:pt x="832" y="624"/>
                  </a:cubicBezTo>
                  <a:cubicBezTo>
                    <a:pt x="832" y="637"/>
                    <a:pt x="817" y="645"/>
                    <a:pt x="806" y="637"/>
                  </a:cubicBezTo>
                  <a:cubicBezTo>
                    <a:pt x="16" y="31"/>
                    <a:pt x="16" y="31"/>
                    <a:pt x="16" y="31"/>
                  </a:cubicBezTo>
                  <a:cubicBezTo>
                    <a:pt x="6" y="23"/>
                    <a:pt x="0" y="12"/>
                    <a:pt x="0" y="0"/>
                  </a:cubicBezTo>
                  <a:cubicBezTo>
                    <a:pt x="0" y="0"/>
                    <a:pt x="2015" y="0"/>
                    <a:pt x="2191" y="0"/>
                  </a:cubicBezTo>
                </a:path>
              </a:pathLst>
            </a:custGeom>
            <a:gradFill>
              <a:gsLst>
                <a:gs pos="100000">
                  <a:srgbClr val="B4CBEA">
                    <a:alpha val="35000"/>
                  </a:srgbClr>
                </a:gs>
                <a:gs pos="0">
                  <a:srgbClr val="B4CBEA">
                    <a:alpha val="3700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sz="1400" kern="0">
                <a:solidFill>
                  <a:prstClr val="black"/>
                </a:solidFill>
                <a:latin typeface="Century Gothic" panose="020B0502020202020204" pitchFamily="34" charset="0"/>
              </a:endParaRPr>
            </a:p>
          </p:txBody>
        </p:sp>
      </p:grpSp>
      <p:grpSp>
        <p:nvGrpSpPr>
          <p:cNvPr id="73" name="Group 72">
            <a:extLst>
              <a:ext uri="{FF2B5EF4-FFF2-40B4-BE49-F238E27FC236}">
                <a16:creationId xmlns:a16="http://schemas.microsoft.com/office/drawing/2014/main" id="{2488AC19-6E1E-41EE-A385-6343800CB1AA}"/>
              </a:ext>
            </a:extLst>
          </p:cNvPr>
          <p:cNvGrpSpPr>
            <a:grpSpLocks noChangeAspect="1"/>
          </p:cNvGrpSpPr>
          <p:nvPr/>
        </p:nvGrpSpPr>
        <p:grpSpPr>
          <a:xfrm>
            <a:off x="6190387" y="4122581"/>
            <a:ext cx="974083" cy="974081"/>
            <a:chOff x="2384014" y="3602317"/>
            <a:chExt cx="765348" cy="765348"/>
          </a:xfrm>
        </p:grpSpPr>
        <p:sp>
          <p:nvSpPr>
            <p:cNvPr id="74" name="Oval 73">
              <a:extLst>
                <a:ext uri="{FF2B5EF4-FFF2-40B4-BE49-F238E27FC236}">
                  <a16:creationId xmlns:a16="http://schemas.microsoft.com/office/drawing/2014/main" id="{1DA5032A-3DE0-4360-B294-40450AE79A69}"/>
                </a:ext>
              </a:extLst>
            </p:cNvPr>
            <p:cNvSpPr/>
            <p:nvPr/>
          </p:nvSpPr>
          <p:spPr>
            <a:xfrm>
              <a:off x="2384014" y="3602317"/>
              <a:ext cx="765348" cy="765348"/>
            </a:xfrm>
            <a:prstGeom prst="ellipse">
              <a:avLst/>
            </a:prstGeom>
            <a:gradFill>
              <a:gsLst>
                <a:gs pos="100000">
                  <a:srgbClr val="1CADE4">
                    <a:lumMod val="75000"/>
                  </a:srgbClr>
                </a:gs>
                <a:gs pos="0">
                  <a:srgbClr val="1CADE4"/>
                </a:gs>
              </a:gsLst>
              <a:lin ang="2700000" scaled="1"/>
            </a:gradFill>
            <a:ln w="38100" cap="flat" cmpd="sng" algn="ctr">
              <a:solidFill>
                <a:sysClr val="window" lastClr="FFFFFF"/>
              </a:solidFill>
              <a:prstDash val="solid"/>
              <a:miter lim="800000"/>
            </a:ln>
            <a:effectLst>
              <a:outerShdw blurRad="673100" dist="419100" dir="8100000" sx="70000" sy="7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7FD6663C-B014-4417-B4BD-4F3039E1976F}"/>
                </a:ext>
              </a:extLst>
            </p:cNvPr>
            <p:cNvSpPr txBox="1"/>
            <p:nvPr/>
          </p:nvSpPr>
          <p:spPr>
            <a:xfrm>
              <a:off x="2386909" y="3843360"/>
              <a:ext cx="741875" cy="315408"/>
            </a:xfrm>
            <a:prstGeom prst="rect">
              <a:avLst/>
            </a:prstGeom>
            <a:noFill/>
          </p:spPr>
          <p:txBody>
            <a:bodyPr wrap="square" rtlCol="0">
              <a:spAutoFit/>
            </a:bodyPr>
            <a:lstStyle/>
            <a:p>
              <a:pPr lvl="0" algn="ctr"/>
              <a:r>
                <a:rPr lang="tr-TR" sz="1000" b="1" kern="0" dirty="0">
                  <a:solidFill>
                    <a:prstClr val="white"/>
                  </a:solidFill>
                  <a:latin typeface="Century Gothic" panose="020B0502020202020204" pitchFamily="34" charset="0"/>
                </a:rPr>
                <a:t>Reaktif Bakım</a:t>
              </a:r>
              <a:endParaRPr lang="en-US" sz="1000" b="1" kern="0" dirty="0">
                <a:solidFill>
                  <a:prstClr val="white"/>
                </a:solidFill>
                <a:latin typeface="Century Gothic" panose="020B0502020202020204" pitchFamily="34" charset="0"/>
              </a:endParaRPr>
            </a:p>
          </p:txBody>
        </p:sp>
      </p:grpSp>
      <p:grpSp>
        <p:nvGrpSpPr>
          <p:cNvPr id="79" name="Group 78">
            <a:extLst>
              <a:ext uri="{FF2B5EF4-FFF2-40B4-BE49-F238E27FC236}">
                <a16:creationId xmlns:a16="http://schemas.microsoft.com/office/drawing/2014/main" id="{0EFB2225-0941-46EC-A781-0163F1A46894}"/>
              </a:ext>
            </a:extLst>
          </p:cNvPr>
          <p:cNvGrpSpPr>
            <a:grpSpLocks noChangeAspect="1"/>
          </p:cNvGrpSpPr>
          <p:nvPr/>
        </p:nvGrpSpPr>
        <p:grpSpPr>
          <a:xfrm flipH="1">
            <a:off x="5852132" y="1981337"/>
            <a:ext cx="2084557" cy="1703112"/>
            <a:chOff x="3091697" y="1742666"/>
            <a:chExt cx="1998484" cy="1632790"/>
          </a:xfrm>
        </p:grpSpPr>
        <p:sp>
          <p:nvSpPr>
            <p:cNvPr id="83" name="Freeform 1183">
              <a:extLst>
                <a:ext uri="{FF2B5EF4-FFF2-40B4-BE49-F238E27FC236}">
                  <a16:creationId xmlns:a16="http://schemas.microsoft.com/office/drawing/2014/main" id="{92BBBD87-222F-4CF1-AEF1-4767652AD491}"/>
                </a:ext>
              </a:extLst>
            </p:cNvPr>
            <p:cNvSpPr>
              <a:spLocks/>
            </p:cNvSpPr>
            <p:nvPr/>
          </p:nvSpPr>
          <p:spPr bwMode="auto">
            <a:xfrm>
              <a:off x="3091697" y="1742666"/>
              <a:ext cx="1998484" cy="1632790"/>
            </a:xfrm>
            <a:custGeom>
              <a:avLst/>
              <a:gdLst>
                <a:gd name="T0" fmla="*/ 21 w 3615"/>
                <a:gd name="T1" fmla="*/ 614 h 2953"/>
                <a:gd name="T2" fmla="*/ 811 w 3615"/>
                <a:gd name="T3" fmla="*/ 8 h 2953"/>
                <a:gd name="T4" fmla="*/ 837 w 3615"/>
                <a:gd name="T5" fmla="*/ 21 h 2953"/>
                <a:gd name="T6" fmla="*/ 837 w 3615"/>
                <a:gd name="T7" fmla="*/ 193 h 2953"/>
                <a:gd name="T8" fmla="*/ 2170 w 3615"/>
                <a:gd name="T9" fmla="*/ 194 h 2953"/>
                <a:gd name="T10" fmla="*/ 3615 w 3615"/>
                <a:gd name="T11" fmla="*/ 1635 h 2953"/>
                <a:gd name="T12" fmla="*/ 2393 w 3615"/>
                <a:gd name="T13" fmla="*/ 2953 h 2953"/>
                <a:gd name="T14" fmla="*/ 3214 w 3615"/>
                <a:gd name="T15" fmla="*/ 2049 h 2953"/>
                <a:gd name="T16" fmla="*/ 2266 w 3615"/>
                <a:gd name="T17" fmla="*/ 1099 h 2953"/>
                <a:gd name="T18" fmla="*/ 837 w 3615"/>
                <a:gd name="T19" fmla="*/ 1099 h 2953"/>
                <a:gd name="T20" fmla="*/ 837 w 3615"/>
                <a:gd name="T21" fmla="*/ 1269 h 2953"/>
                <a:gd name="T22" fmla="*/ 811 w 3615"/>
                <a:gd name="T23" fmla="*/ 1282 h 2953"/>
                <a:gd name="T24" fmla="*/ 21 w 3615"/>
                <a:gd name="T25" fmla="*/ 676 h 2953"/>
                <a:gd name="T26" fmla="*/ 21 w 3615"/>
                <a:gd name="T27" fmla="*/ 614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5" h="2953">
                  <a:moveTo>
                    <a:pt x="21" y="614"/>
                  </a:moveTo>
                  <a:cubicBezTo>
                    <a:pt x="811" y="8"/>
                    <a:pt x="811" y="8"/>
                    <a:pt x="811" y="8"/>
                  </a:cubicBezTo>
                  <a:cubicBezTo>
                    <a:pt x="822" y="0"/>
                    <a:pt x="837" y="8"/>
                    <a:pt x="837" y="21"/>
                  </a:cubicBezTo>
                  <a:cubicBezTo>
                    <a:pt x="837" y="193"/>
                    <a:pt x="837" y="193"/>
                    <a:pt x="837" y="193"/>
                  </a:cubicBezTo>
                  <a:cubicBezTo>
                    <a:pt x="2170" y="194"/>
                    <a:pt x="2170" y="194"/>
                    <a:pt x="2170" y="194"/>
                  </a:cubicBezTo>
                  <a:cubicBezTo>
                    <a:pt x="3045" y="194"/>
                    <a:pt x="3615" y="907"/>
                    <a:pt x="3615" y="1635"/>
                  </a:cubicBezTo>
                  <a:cubicBezTo>
                    <a:pt x="3615" y="2268"/>
                    <a:pt x="3192" y="2953"/>
                    <a:pt x="2393" y="2953"/>
                  </a:cubicBezTo>
                  <a:cubicBezTo>
                    <a:pt x="2837" y="2951"/>
                    <a:pt x="3214" y="2559"/>
                    <a:pt x="3214" y="2049"/>
                  </a:cubicBezTo>
                  <a:cubicBezTo>
                    <a:pt x="3214" y="1538"/>
                    <a:pt x="2777" y="1099"/>
                    <a:pt x="2266" y="1099"/>
                  </a:cubicBezTo>
                  <a:cubicBezTo>
                    <a:pt x="837" y="1099"/>
                    <a:pt x="837" y="1099"/>
                    <a:pt x="837" y="1099"/>
                  </a:cubicBezTo>
                  <a:cubicBezTo>
                    <a:pt x="837" y="1269"/>
                    <a:pt x="837" y="1269"/>
                    <a:pt x="837" y="1269"/>
                  </a:cubicBezTo>
                  <a:cubicBezTo>
                    <a:pt x="837" y="1282"/>
                    <a:pt x="822" y="1290"/>
                    <a:pt x="811" y="1282"/>
                  </a:cubicBezTo>
                  <a:cubicBezTo>
                    <a:pt x="21" y="676"/>
                    <a:pt x="21" y="676"/>
                    <a:pt x="21" y="676"/>
                  </a:cubicBezTo>
                  <a:cubicBezTo>
                    <a:pt x="0" y="661"/>
                    <a:pt x="0" y="629"/>
                    <a:pt x="21" y="614"/>
                  </a:cubicBezTo>
                </a:path>
              </a:pathLst>
            </a:custGeom>
            <a:gradFill>
              <a:gsLst>
                <a:gs pos="100000">
                  <a:schemeClr val="bg1">
                    <a:alpha val="0"/>
                  </a:schemeClr>
                </a:gs>
                <a:gs pos="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sz="1400" kern="0">
                <a:solidFill>
                  <a:prstClr val="black"/>
                </a:solidFill>
                <a:latin typeface="Century Gothic" panose="020B0502020202020204" pitchFamily="34" charset="0"/>
              </a:endParaRPr>
            </a:p>
          </p:txBody>
        </p:sp>
        <p:sp>
          <p:nvSpPr>
            <p:cNvPr id="84" name="Freeform 1184">
              <a:extLst>
                <a:ext uri="{FF2B5EF4-FFF2-40B4-BE49-F238E27FC236}">
                  <a16:creationId xmlns:a16="http://schemas.microsoft.com/office/drawing/2014/main" id="{555EFCC7-5B50-4FBF-8329-66D8B76C1756}"/>
                </a:ext>
              </a:extLst>
            </p:cNvPr>
            <p:cNvSpPr>
              <a:spLocks/>
            </p:cNvSpPr>
            <p:nvPr/>
          </p:nvSpPr>
          <p:spPr bwMode="auto">
            <a:xfrm>
              <a:off x="3094905" y="2098737"/>
              <a:ext cx="1878725" cy="1275651"/>
            </a:xfrm>
            <a:custGeom>
              <a:avLst/>
              <a:gdLst>
                <a:gd name="T0" fmla="*/ 2191 w 3399"/>
                <a:gd name="T1" fmla="*/ 0 h 2307"/>
                <a:gd name="T2" fmla="*/ 3399 w 3399"/>
                <a:gd name="T3" fmla="*/ 1214 h 2307"/>
                <a:gd name="T4" fmla="*/ 2584 w 3399"/>
                <a:gd name="T5" fmla="*/ 2293 h 2307"/>
                <a:gd name="T6" fmla="*/ 2436 w 3399"/>
                <a:gd name="T7" fmla="*/ 2307 h 2307"/>
                <a:gd name="T8" fmla="*/ 2434 w 3399"/>
                <a:gd name="T9" fmla="*/ 2306 h 2307"/>
                <a:gd name="T10" fmla="*/ 3209 w 3399"/>
                <a:gd name="T11" fmla="*/ 1404 h 2307"/>
                <a:gd name="T12" fmla="*/ 2261 w 3399"/>
                <a:gd name="T13" fmla="*/ 454 h 2307"/>
                <a:gd name="T14" fmla="*/ 832 w 3399"/>
                <a:gd name="T15" fmla="*/ 454 h 2307"/>
                <a:gd name="T16" fmla="*/ 832 w 3399"/>
                <a:gd name="T17" fmla="*/ 624 h 2307"/>
                <a:gd name="T18" fmla="*/ 806 w 3399"/>
                <a:gd name="T19" fmla="*/ 637 h 2307"/>
                <a:gd name="T20" fmla="*/ 16 w 3399"/>
                <a:gd name="T21" fmla="*/ 31 h 2307"/>
                <a:gd name="T22" fmla="*/ 0 w 3399"/>
                <a:gd name="T23" fmla="*/ 0 h 2307"/>
                <a:gd name="T24" fmla="*/ 2191 w 3399"/>
                <a:gd name="T25" fmla="*/ 0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9" h="2307">
                  <a:moveTo>
                    <a:pt x="2191" y="0"/>
                  </a:moveTo>
                  <a:cubicBezTo>
                    <a:pt x="2570" y="0"/>
                    <a:pt x="3399" y="319"/>
                    <a:pt x="3399" y="1214"/>
                  </a:cubicBezTo>
                  <a:cubicBezTo>
                    <a:pt x="3399" y="1975"/>
                    <a:pt x="2892" y="2233"/>
                    <a:pt x="2584" y="2293"/>
                  </a:cubicBezTo>
                  <a:cubicBezTo>
                    <a:pt x="2536" y="2300"/>
                    <a:pt x="2487" y="2305"/>
                    <a:pt x="2436" y="2307"/>
                  </a:cubicBezTo>
                  <a:cubicBezTo>
                    <a:pt x="2434" y="2306"/>
                    <a:pt x="2434" y="2306"/>
                    <a:pt x="2434" y="2306"/>
                  </a:cubicBezTo>
                  <a:cubicBezTo>
                    <a:pt x="2857" y="2279"/>
                    <a:pt x="3209" y="1896"/>
                    <a:pt x="3209" y="1404"/>
                  </a:cubicBezTo>
                  <a:cubicBezTo>
                    <a:pt x="3209" y="893"/>
                    <a:pt x="2772" y="454"/>
                    <a:pt x="2261" y="454"/>
                  </a:cubicBezTo>
                  <a:cubicBezTo>
                    <a:pt x="832" y="454"/>
                    <a:pt x="832" y="454"/>
                    <a:pt x="832" y="454"/>
                  </a:cubicBezTo>
                  <a:cubicBezTo>
                    <a:pt x="832" y="624"/>
                    <a:pt x="832" y="624"/>
                    <a:pt x="832" y="624"/>
                  </a:cubicBezTo>
                  <a:cubicBezTo>
                    <a:pt x="832" y="637"/>
                    <a:pt x="817" y="645"/>
                    <a:pt x="806" y="637"/>
                  </a:cubicBezTo>
                  <a:cubicBezTo>
                    <a:pt x="16" y="31"/>
                    <a:pt x="16" y="31"/>
                    <a:pt x="16" y="31"/>
                  </a:cubicBezTo>
                  <a:cubicBezTo>
                    <a:pt x="6" y="23"/>
                    <a:pt x="0" y="12"/>
                    <a:pt x="0" y="0"/>
                  </a:cubicBezTo>
                  <a:cubicBezTo>
                    <a:pt x="0" y="0"/>
                    <a:pt x="2015" y="0"/>
                    <a:pt x="2191" y="0"/>
                  </a:cubicBezTo>
                </a:path>
              </a:pathLst>
            </a:custGeom>
            <a:gradFill>
              <a:gsLst>
                <a:gs pos="100000">
                  <a:srgbClr val="B4CBEA">
                    <a:alpha val="35000"/>
                  </a:srgbClr>
                </a:gs>
                <a:gs pos="0">
                  <a:srgbClr val="B4CBEA">
                    <a:alpha val="3700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sz="1400" kern="0">
                <a:solidFill>
                  <a:prstClr val="black"/>
                </a:solidFill>
                <a:latin typeface="Century Gothic" panose="020B0502020202020204" pitchFamily="34" charset="0"/>
              </a:endParaRPr>
            </a:p>
          </p:txBody>
        </p:sp>
      </p:grpSp>
      <p:grpSp>
        <p:nvGrpSpPr>
          <p:cNvPr id="80" name="Group 79">
            <a:extLst>
              <a:ext uri="{FF2B5EF4-FFF2-40B4-BE49-F238E27FC236}">
                <a16:creationId xmlns:a16="http://schemas.microsoft.com/office/drawing/2014/main" id="{3E0BE9D4-91BE-4493-BE97-D2D3FFFED7FF}"/>
              </a:ext>
            </a:extLst>
          </p:cNvPr>
          <p:cNvGrpSpPr>
            <a:grpSpLocks noChangeAspect="1"/>
          </p:cNvGrpSpPr>
          <p:nvPr/>
        </p:nvGrpSpPr>
        <p:grpSpPr>
          <a:xfrm flipH="1">
            <a:off x="4674478" y="2694614"/>
            <a:ext cx="974083" cy="974081"/>
            <a:chOff x="2384014" y="3602317"/>
            <a:chExt cx="765348" cy="765348"/>
          </a:xfrm>
        </p:grpSpPr>
        <p:sp>
          <p:nvSpPr>
            <p:cNvPr id="81" name="Oval 80">
              <a:extLst>
                <a:ext uri="{FF2B5EF4-FFF2-40B4-BE49-F238E27FC236}">
                  <a16:creationId xmlns:a16="http://schemas.microsoft.com/office/drawing/2014/main" id="{52323DD2-0EB7-4576-8EC7-851F8CD46246}"/>
                </a:ext>
              </a:extLst>
            </p:cNvPr>
            <p:cNvSpPr/>
            <p:nvPr/>
          </p:nvSpPr>
          <p:spPr>
            <a:xfrm>
              <a:off x="2384014" y="3602317"/>
              <a:ext cx="765348" cy="765348"/>
            </a:xfrm>
            <a:prstGeom prst="ellipse">
              <a:avLst/>
            </a:prstGeom>
            <a:gradFill>
              <a:gsLst>
                <a:gs pos="100000">
                  <a:srgbClr val="2683C6">
                    <a:lumMod val="75000"/>
                  </a:srgbClr>
                </a:gs>
                <a:gs pos="0">
                  <a:srgbClr val="2683C6"/>
                </a:gs>
              </a:gsLst>
              <a:lin ang="2700000" scaled="1"/>
            </a:gradFill>
            <a:ln w="38100" cap="flat" cmpd="sng" algn="ctr">
              <a:solidFill>
                <a:sysClr val="window" lastClr="FFFFFF"/>
              </a:solidFill>
              <a:prstDash val="solid"/>
              <a:miter lim="800000"/>
            </a:ln>
            <a:effectLst>
              <a:outerShdw blurRad="673100" dist="419100" dir="8100000" sx="70000" sy="7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D47FB9D6-264B-4B49-A663-907F58E58F2C}"/>
                </a:ext>
              </a:extLst>
            </p:cNvPr>
            <p:cNvSpPr txBox="1"/>
            <p:nvPr/>
          </p:nvSpPr>
          <p:spPr>
            <a:xfrm>
              <a:off x="2395753" y="3827286"/>
              <a:ext cx="741875" cy="315408"/>
            </a:xfrm>
            <a:prstGeom prst="rect">
              <a:avLst/>
            </a:prstGeom>
            <a:noFill/>
          </p:spPr>
          <p:txBody>
            <a:bodyPr wrap="square" rtlCol="0">
              <a:spAutoFit/>
            </a:bodyPr>
            <a:lstStyle/>
            <a:p>
              <a:pPr lvl="0" algn="ctr"/>
              <a:r>
                <a:rPr lang="tr-TR" sz="1000" b="1" kern="0" dirty="0">
                  <a:solidFill>
                    <a:prstClr val="white"/>
                  </a:solidFill>
                  <a:latin typeface="Century Gothic" panose="020B0502020202020204" pitchFamily="34" charset="0"/>
                </a:rPr>
                <a:t>Kestirimci Bakım</a:t>
              </a:r>
              <a:endParaRPr lang="en-US" sz="1000" b="1" kern="0" dirty="0">
                <a:solidFill>
                  <a:prstClr val="white"/>
                </a:solidFill>
                <a:latin typeface="Century Gothic" panose="020B0502020202020204" pitchFamily="34" charset="0"/>
              </a:endParaRPr>
            </a:p>
          </p:txBody>
        </p:sp>
      </p:grpSp>
      <p:sp>
        <p:nvSpPr>
          <p:cNvPr id="85" name="Right Bracket 84">
            <a:extLst>
              <a:ext uri="{FF2B5EF4-FFF2-40B4-BE49-F238E27FC236}">
                <a16:creationId xmlns:a16="http://schemas.microsoft.com/office/drawing/2014/main" id="{9658A9F3-8AF9-48C5-8EF5-465D52819966}"/>
              </a:ext>
            </a:extLst>
          </p:cNvPr>
          <p:cNvSpPr>
            <a:spLocks noChangeAspect="1"/>
          </p:cNvSpPr>
          <p:nvPr/>
        </p:nvSpPr>
        <p:spPr>
          <a:xfrm>
            <a:off x="3600453" y="1287177"/>
            <a:ext cx="92242" cy="1985129"/>
          </a:xfrm>
          <a:prstGeom prst="rightBracket">
            <a:avLst>
              <a:gd name="adj" fmla="val 62639"/>
            </a:avLst>
          </a:prstGeom>
          <a:ln w="25400">
            <a:solidFill>
              <a:srgbClr val="B4CBEA">
                <a:alpha val="50000"/>
              </a:srgb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a:extLst>
              <a:ext uri="{FF2B5EF4-FFF2-40B4-BE49-F238E27FC236}">
                <a16:creationId xmlns:a16="http://schemas.microsoft.com/office/drawing/2014/main" id="{3110008B-885B-4E8A-92C4-3FC7E4197642}"/>
              </a:ext>
            </a:extLst>
          </p:cNvPr>
          <p:cNvSpPr txBox="1">
            <a:spLocks noChangeAspect="1"/>
          </p:cNvSpPr>
          <p:nvPr/>
        </p:nvSpPr>
        <p:spPr>
          <a:xfrm>
            <a:off x="1354365" y="4279602"/>
            <a:ext cx="2099567" cy="1948162"/>
          </a:xfrm>
          <a:prstGeom prst="rect">
            <a:avLst/>
          </a:prstGeom>
          <a:noFill/>
        </p:spPr>
        <p:txBody>
          <a:bodyPr wrap="square" rtlCol="0">
            <a:spAutoFit/>
          </a:bodyPr>
          <a:lstStyle/>
          <a:p>
            <a:pPr marL="171450" indent="-171450" algn="r">
              <a:lnSpc>
                <a:spcPct val="250000"/>
              </a:lnSpc>
              <a:buFont typeface="Wingdings" panose="05000000000000000000" pitchFamily="2" charset="2"/>
              <a:buChar char="v"/>
            </a:pPr>
            <a:r>
              <a:rPr lang="tr-TR" sz="1000" dirty="0">
                <a:solidFill>
                  <a:srgbClr val="27CED7"/>
                </a:solidFill>
                <a:latin typeface="Century Gothic" panose="020B0502020202020204" pitchFamily="34" charset="0"/>
              </a:rPr>
              <a:t>Zaman bazlı bakım </a:t>
            </a:r>
            <a:endParaRPr lang="en-AU" sz="1000" dirty="0">
              <a:solidFill>
                <a:srgbClr val="27CED7"/>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27CED7"/>
                </a:solidFill>
                <a:latin typeface="Century Gothic" panose="020B0502020202020204" pitchFamily="34" charset="0"/>
              </a:rPr>
              <a:t>Planlanmış  duruşlar</a:t>
            </a:r>
            <a:endParaRPr lang="en-AU" sz="1000" dirty="0">
              <a:solidFill>
                <a:srgbClr val="27CED7"/>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27CED7"/>
                </a:solidFill>
                <a:latin typeface="Century Gothic" panose="020B0502020202020204" pitchFamily="34" charset="0"/>
              </a:rPr>
              <a:t>Malzeme Ömrü</a:t>
            </a:r>
            <a:endParaRPr lang="en-AU" sz="1000" dirty="0">
              <a:solidFill>
                <a:srgbClr val="27CED7"/>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27CED7"/>
                </a:solidFill>
                <a:latin typeface="Century Gothic" panose="020B0502020202020204" pitchFamily="34" charset="0"/>
              </a:rPr>
              <a:t>Çalışma saatleri </a:t>
            </a:r>
            <a:endParaRPr lang="en-AU" sz="1000" dirty="0">
              <a:solidFill>
                <a:srgbClr val="27CED7"/>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27CED7"/>
                </a:solidFill>
                <a:latin typeface="Century Gothic" panose="020B0502020202020204" pitchFamily="34" charset="0"/>
              </a:rPr>
              <a:t>Ekipman değişimi</a:t>
            </a:r>
            <a:endParaRPr lang="en-AU" sz="1000" dirty="0">
              <a:solidFill>
                <a:srgbClr val="27CED7"/>
              </a:solidFill>
              <a:latin typeface="Century Gothic" panose="020B0502020202020204" pitchFamily="34" charset="0"/>
            </a:endParaRPr>
          </a:p>
        </p:txBody>
      </p:sp>
      <p:sp>
        <p:nvSpPr>
          <p:cNvPr id="95" name="Right Bracket 94">
            <a:extLst>
              <a:ext uri="{FF2B5EF4-FFF2-40B4-BE49-F238E27FC236}">
                <a16:creationId xmlns:a16="http://schemas.microsoft.com/office/drawing/2014/main" id="{FB42FA0D-060F-401B-8178-DC9C017D1B93}"/>
              </a:ext>
            </a:extLst>
          </p:cNvPr>
          <p:cNvSpPr>
            <a:spLocks noChangeAspect="1"/>
          </p:cNvSpPr>
          <p:nvPr/>
        </p:nvSpPr>
        <p:spPr>
          <a:xfrm>
            <a:off x="3600453" y="4279602"/>
            <a:ext cx="92242" cy="2175375"/>
          </a:xfrm>
          <a:prstGeom prst="rightBracket">
            <a:avLst>
              <a:gd name="adj" fmla="val 62639"/>
            </a:avLst>
          </a:prstGeom>
          <a:ln w="25400">
            <a:solidFill>
              <a:srgbClr val="B4CBEA">
                <a:alpha val="50000"/>
              </a:srgb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02">
            <a:extLst>
              <a:ext uri="{FF2B5EF4-FFF2-40B4-BE49-F238E27FC236}">
                <a16:creationId xmlns:a16="http://schemas.microsoft.com/office/drawing/2014/main" id="{615AC16A-3C0A-416A-B157-6A556D4E6157}"/>
              </a:ext>
            </a:extLst>
          </p:cNvPr>
          <p:cNvSpPr txBox="1">
            <a:spLocks noChangeAspect="1"/>
          </p:cNvSpPr>
          <p:nvPr/>
        </p:nvSpPr>
        <p:spPr>
          <a:xfrm flipH="1">
            <a:off x="1356866" y="1227294"/>
            <a:ext cx="2099567" cy="1948162"/>
          </a:xfrm>
          <a:prstGeom prst="rect">
            <a:avLst/>
          </a:prstGeom>
          <a:noFill/>
        </p:spPr>
        <p:txBody>
          <a:bodyPr wrap="square" rtlCol="0">
            <a:spAutoFit/>
          </a:bodyPr>
          <a:lstStyle/>
          <a:p>
            <a:pPr marL="171450" indent="-171450" algn="r">
              <a:lnSpc>
                <a:spcPct val="250000"/>
              </a:lnSpc>
              <a:buFont typeface="Wingdings" panose="05000000000000000000" pitchFamily="2" charset="2"/>
              <a:buChar char="v"/>
            </a:pPr>
            <a:r>
              <a:rPr lang="tr-TR" sz="1000" dirty="0">
                <a:solidFill>
                  <a:srgbClr val="0070C0"/>
                </a:solidFill>
                <a:latin typeface="Century Gothic" panose="020B0502020202020204" pitchFamily="34" charset="0"/>
              </a:rPr>
              <a:t>Tam zamanında bakım</a:t>
            </a:r>
            <a:endParaRPr lang="en-AU" sz="1000" dirty="0">
              <a:solidFill>
                <a:srgbClr val="0070C0"/>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0070C0"/>
                </a:solidFill>
                <a:latin typeface="Century Gothic" panose="020B0502020202020204" pitchFamily="34" charset="0"/>
              </a:rPr>
              <a:t>Tahribatsız kontrol</a:t>
            </a:r>
            <a:endParaRPr lang="en-AU" sz="1000" dirty="0">
              <a:solidFill>
                <a:srgbClr val="0070C0"/>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0070C0"/>
                </a:solidFill>
                <a:latin typeface="Century Gothic" panose="020B0502020202020204" pitchFamily="34" charset="0"/>
              </a:rPr>
              <a:t>Duruma dayalı bakım</a:t>
            </a:r>
            <a:endParaRPr lang="en-AU" sz="1000" dirty="0">
              <a:solidFill>
                <a:srgbClr val="0070C0"/>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0070C0"/>
                </a:solidFill>
                <a:latin typeface="Century Gothic" panose="020B0502020202020204" pitchFamily="34" charset="0"/>
              </a:rPr>
              <a:t>Ekipman karşılaştırması</a:t>
            </a:r>
            <a:endParaRPr lang="en-AU" sz="1000" dirty="0">
              <a:solidFill>
                <a:srgbClr val="0070C0"/>
              </a:solidFill>
              <a:latin typeface="Century Gothic" panose="020B0502020202020204" pitchFamily="34" charset="0"/>
            </a:endParaRPr>
          </a:p>
          <a:p>
            <a:pPr marL="171450" indent="-171450" algn="r">
              <a:lnSpc>
                <a:spcPct val="250000"/>
              </a:lnSpc>
              <a:buFont typeface="Wingdings" panose="05000000000000000000" pitchFamily="2" charset="2"/>
              <a:buChar char="v"/>
            </a:pPr>
            <a:r>
              <a:rPr lang="tr-TR" sz="1000" dirty="0">
                <a:solidFill>
                  <a:srgbClr val="0070C0"/>
                </a:solidFill>
                <a:latin typeface="Century Gothic" panose="020B0502020202020204" pitchFamily="34" charset="0"/>
              </a:rPr>
              <a:t>Alarm  ve  erken  teşhis</a:t>
            </a:r>
          </a:p>
        </p:txBody>
      </p:sp>
      <p:sp>
        <p:nvSpPr>
          <p:cNvPr id="102" name="Right Bracket 101">
            <a:extLst>
              <a:ext uri="{FF2B5EF4-FFF2-40B4-BE49-F238E27FC236}">
                <a16:creationId xmlns:a16="http://schemas.microsoft.com/office/drawing/2014/main" id="{891AD59E-0C40-4033-97E0-223289155EA6}"/>
              </a:ext>
            </a:extLst>
          </p:cNvPr>
          <p:cNvSpPr>
            <a:spLocks noChangeAspect="1"/>
          </p:cNvSpPr>
          <p:nvPr/>
        </p:nvSpPr>
        <p:spPr>
          <a:xfrm flipH="1">
            <a:off x="8142267" y="1287041"/>
            <a:ext cx="92242" cy="1985129"/>
          </a:xfrm>
          <a:prstGeom prst="rightBracket">
            <a:avLst>
              <a:gd name="adj" fmla="val 62639"/>
            </a:avLst>
          </a:prstGeom>
          <a:ln w="25400">
            <a:solidFill>
              <a:srgbClr val="B4CBEA">
                <a:alpha val="50000"/>
              </a:srgb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TextBox 109">
            <a:extLst>
              <a:ext uri="{FF2B5EF4-FFF2-40B4-BE49-F238E27FC236}">
                <a16:creationId xmlns:a16="http://schemas.microsoft.com/office/drawing/2014/main" id="{6CA2DC9C-BFA9-4FC2-8F63-BC22D5F0C9AD}"/>
              </a:ext>
            </a:extLst>
          </p:cNvPr>
          <p:cNvSpPr txBox="1">
            <a:spLocks noChangeAspect="1"/>
          </p:cNvSpPr>
          <p:nvPr/>
        </p:nvSpPr>
        <p:spPr>
          <a:xfrm flipH="1">
            <a:off x="8391702" y="1256960"/>
            <a:ext cx="2648805" cy="1948162"/>
          </a:xfrm>
          <a:prstGeom prst="rect">
            <a:avLst/>
          </a:prstGeom>
          <a:noFill/>
        </p:spPr>
        <p:txBody>
          <a:bodyPr wrap="square" rtlCol="0">
            <a:spAutoFit/>
          </a:bodyPr>
          <a:lstStyle/>
          <a:p>
            <a:pPr marL="171450" indent="-171450">
              <a:lnSpc>
                <a:spcPct val="250000"/>
              </a:lnSpc>
              <a:buFont typeface="Wingdings" panose="05000000000000000000" pitchFamily="2" charset="2"/>
              <a:buChar char="v"/>
            </a:pPr>
            <a:r>
              <a:rPr lang="tr-TR" sz="1000" dirty="0">
                <a:solidFill>
                  <a:srgbClr val="46E5B1"/>
                </a:solidFill>
                <a:latin typeface="Century Gothic" panose="020B0502020202020204" pitchFamily="34" charset="0"/>
              </a:rPr>
              <a:t>Güvenilirlik temelli</a:t>
            </a:r>
          </a:p>
          <a:p>
            <a:pPr marL="171450" indent="-171450">
              <a:lnSpc>
                <a:spcPct val="250000"/>
              </a:lnSpc>
              <a:buFont typeface="Wingdings" panose="05000000000000000000" pitchFamily="2" charset="2"/>
              <a:buChar char="v"/>
            </a:pPr>
            <a:r>
              <a:rPr lang="tr-TR" sz="1000" dirty="0">
                <a:solidFill>
                  <a:srgbClr val="46E5B1"/>
                </a:solidFill>
                <a:latin typeface="Century Gothic" panose="020B0502020202020204" pitchFamily="34" charset="0"/>
              </a:rPr>
              <a:t>Kök nedenin giderilmesi</a:t>
            </a:r>
            <a:endParaRPr lang="en-AU" sz="1000" dirty="0">
              <a:solidFill>
                <a:srgbClr val="46E5B1"/>
              </a:solidFill>
              <a:latin typeface="Century Gothic" panose="020B0502020202020204" pitchFamily="34" charset="0"/>
            </a:endParaRPr>
          </a:p>
          <a:p>
            <a:pPr marL="171450" indent="-171450">
              <a:lnSpc>
                <a:spcPct val="250000"/>
              </a:lnSpc>
              <a:buFont typeface="Wingdings" panose="05000000000000000000" pitchFamily="2" charset="2"/>
              <a:buChar char="v"/>
            </a:pPr>
            <a:r>
              <a:rPr lang="tr-TR" sz="1000" dirty="0">
                <a:solidFill>
                  <a:srgbClr val="46E5B1"/>
                </a:solidFill>
                <a:latin typeface="Century Gothic" panose="020B0502020202020204" pitchFamily="34" charset="0"/>
              </a:rPr>
              <a:t>Arıza öngörü</a:t>
            </a:r>
            <a:endParaRPr lang="en-AU" sz="1000" dirty="0">
              <a:solidFill>
                <a:srgbClr val="46E5B1"/>
              </a:solidFill>
              <a:latin typeface="Century Gothic" panose="020B0502020202020204" pitchFamily="34" charset="0"/>
            </a:endParaRPr>
          </a:p>
          <a:p>
            <a:pPr marL="171450" indent="-171450">
              <a:lnSpc>
                <a:spcPct val="250000"/>
              </a:lnSpc>
              <a:buFont typeface="Wingdings" panose="05000000000000000000" pitchFamily="2" charset="2"/>
              <a:buChar char="v"/>
            </a:pPr>
            <a:r>
              <a:rPr lang="tr-TR" sz="1000" dirty="0">
                <a:solidFill>
                  <a:srgbClr val="46E5B1"/>
                </a:solidFill>
                <a:latin typeface="Century Gothic" panose="020B0502020202020204" pitchFamily="34" charset="0"/>
              </a:rPr>
              <a:t>Hata eliminasyonu</a:t>
            </a:r>
            <a:endParaRPr lang="en-AU" sz="1000" dirty="0">
              <a:solidFill>
                <a:srgbClr val="46E5B1"/>
              </a:solidFill>
              <a:latin typeface="Century Gothic" panose="020B0502020202020204" pitchFamily="34" charset="0"/>
            </a:endParaRPr>
          </a:p>
          <a:p>
            <a:pPr marL="171450" indent="-171450">
              <a:lnSpc>
                <a:spcPct val="250000"/>
              </a:lnSpc>
              <a:buFont typeface="Wingdings" panose="05000000000000000000" pitchFamily="2" charset="2"/>
              <a:buChar char="v"/>
            </a:pPr>
            <a:r>
              <a:rPr lang="tr-TR" sz="1000" dirty="0">
                <a:solidFill>
                  <a:srgbClr val="46E5B1"/>
                </a:solidFill>
                <a:latin typeface="Century Gothic" panose="020B0502020202020204" pitchFamily="34" charset="0"/>
              </a:rPr>
              <a:t>Parça ömrü uzatma</a:t>
            </a:r>
            <a:endParaRPr lang="en-AU" sz="1000" dirty="0">
              <a:solidFill>
                <a:srgbClr val="46E5B1"/>
              </a:solidFill>
              <a:latin typeface="Century Gothic" panose="020B0502020202020204" pitchFamily="34" charset="0"/>
            </a:endParaRPr>
          </a:p>
        </p:txBody>
      </p:sp>
      <p:sp>
        <p:nvSpPr>
          <p:cNvPr id="109" name="Right Bracket 108">
            <a:extLst>
              <a:ext uri="{FF2B5EF4-FFF2-40B4-BE49-F238E27FC236}">
                <a16:creationId xmlns:a16="http://schemas.microsoft.com/office/drawing/2014/main" id="{9B9370FB-15CC-4A2E-9330-8A83E912DBA2}"/>
              </a:ext>
            </a:extLst>
          </p:cNvPr>
          <p:cNvSpPr>
            <a:spLocks noChangeAspect="1"/>
          </p:cNvSpPr>
          <p:nvPr/>
        </p:nvSpPr>
        <p:spPr>
          <a:xfrm flipH="1">
            <a:off x="8145317" y="4528394"/>
            <a:ext cx="92242" cy="1985129"/>
          </a:xfrm>
          <a:prstGeom prst="rightBracket">
            <a:avLst>
              <a:gd name="adj" fmla="val 62639"/>
            </a:avLst>
          </a:prstGeom>
          <a:ln w="25400">
            <a:solidFill>
              <a:srgbClr val="B4CBEA">
                <a:alpha val="50000"/>
              </a:srgb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endParaRPr lang="en-US"/>
          </a:p>
        </p:txBody>
      </p:sp>
      <p:sp>
        <p:nvSpPr>
          <p:cNvPr id="4" name="TextBox 3">
            <a:extLst>
              <a:ext uri="{FF2B5EF4-FFF2-40B4-BE49-F238E27FC236}">
                <a16:creationId xmlns:a16="http://schemas.microsoft.com/office/drawing/2014/main" id="{17717A60-2C61-B1C7-1B5B-E2ADC7206B02}"/>
              </a:ext>
            </a:extLst>
          </p:cNvPr>
          <p:cNvSpPr txBox="1">
            <a:spLocks noChangeAspect="1"/>
          </p:cNvSpPr>
          <p:nvPr/>
        </p:nvSpPr>
        <p:spPr>
          <a:xfrm>
            <a:off x="8389441" y="4478225"/>
            <a:ext cx="1734770" cy="194816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Verdana" charset="0"/>
                <a:ea typeface="ＭＳ Ｐゴシック" charset="0"/>
                <a:cs typeface="+mn-cs"/>
              </a:defRPr>
            </a:lvl1pPr>
            <a:lvl2pPr marL="457200" algn="l" rtl="0" fontAlgn="base">
              <a:spcBef>
                <a:spcPct val="0"/>
              </a:spcBef>
              <a:spcAft>
                <a:spcPct val="0"/>
              </a:spcAft>
              <a:defRPr kern="1200">
                <a:solidFill>
                  <a:schemeClr val="tx1"/>
                </a:solidFill>
                <a:latin typeface="Verdana" charset="0"/>
                <a:ea typeface="ＭＳ Ｐゴシック" charset="0"/>
                <a:cs typeface="+mn-cs"/>
              </a:defRPr>
            </a:lvl2pPr>
            <a:lvl3pPr marL="914400" algn="l" rtl="0" fontAlgn="base">
              <a:spcBef>
                <a:spcPct val="0"/>
              </a:spcBef>
              <a:spcAft>
                <a:spcPct val="0"/>
              </a:spcAft>
              <a:defRPr kern="1200">
                <a:solidFill>
                  <a:schemeClr val="tx1"/>
                </a:solidFill>
                <a:latin typeface="Verdana" charset="0"/>
                <a:ea typeface="ＭＳ Ｐゴシック" charset="0"/>
                <a:cs typeface="+mn-cs"/>
              </a:defRPr>
            </a:lvl3pPr>
            <a:lvl4pPr marL="1371600" algn="l" rtl="0" fontAlgn="base">
              <a:spcBef>
                <a:spcPct val="0"/>
              </a:spcBef>
              <a:spcAft>
                <a:spcPct val="0"/>
              </a:spcAft>
              <a:defRPr kern="1200">
                <a:solidFill>
                  <a:schemeClr val="tx1"/>
                </a:solidFill>
                <a:latin typeface="Verdana" charset="0"/>
                <a:ea typeface="ＭＳ Ｐゴシック" charset="0"/>
                <a:cs typeface="+mn-cs"/>
              </a:defRPr>
            </a:lvl4pPr>
            <a:lvl5pPr marL="1828800" algn="l" rtl="0" fontAlgn="base">
              <a:spcBef>
                <a:spcPct val="0"/>
              </a:spcBef>
              <a:spcAft>
                <a:spcPct val="0"/>
              </a:spcAft>
              <a:defRPr kern="1200">
                <a:solidFill>
                  <a:schemeClr val="tx1"/>
                </a:solidFill>
                <a:latin typeface="Verdana" charset="0"/>
                <a:ea typeface="ＭＳ Ｐゴシック" charset="0"/>
                <a:cs typeface="+mn-cs"/>
              </a:defRPr>
            </a:lvl5pPr>
            <a:lvl6pPr marL="2286000" algn="l" defTabSz="457200" rtl="0" eaLnBrk="1" latinLnBrk="0" hangingPunct="1">
              <a:defRPr kern="1200">
                <a:solidFill>
                  <a:schemeClr val="tx1"/>
                </a:solidFill>
                <a:latin typeface="Verdana" charset="0"/>
                <a:ea typeface="ＭＳ Ｐゴシック" charset="0"/>
                <a:cs typeface="+mn-cs"/>
              </a:defRPr>
            </a:lvl6pPr>
            <a:lvl7pPr marL="2743200" algn="l" defTabSz="457200" rtl="0" eaLnBrk="1" latinLnBrk="0" hangingPunct="1">
              <a:defRPr kern="1200">
                <a:solidFill>
                  <a:schemeClr val="tx1"/>
                </a:solidFill>
                <a:latin typeface="Verdana" charset="0"/>
                <a:ea typeface="ＭＳ Ｐゴシック" charset="0"/>
                <a:cs typeface="+mn-cs"/>
              </a:defRPr>
            </a:lvl7pPr>
            <a:lvl8pPr marL="3200400" algn="l" defTabSz="457200" rtl="0" eaLnBrk="1" latinLnBrk="0" hangingPunct="1">
              <a:defRPr kern="1200">
                <a:solidFill>
                  <a:schemeClr val="tx1"/>
                </a:solidFill>
                <a:latin typeface="Verdana" charset="0"/>
                <a:ea typeface="ＭＳ Ｐゴシック" charset="0"/>
                <a:cs typeface="+mn-cs"/>
              </a:defRPr>
            </a:lvl8pPr>
            <a:lvl9pPr marL="3657600" algn="l" defTabSz="457200" rtl="0" eaLnBrk="1" latinLnBrk="0" hangingPunct="1">
              <a:defRPr kern="1200">
                <a:solidFill>
                  <a:schemeClr val="tx1"/>
                </a:solidFill>
                <a:latin typeface="Verdana" charset="0"/>
                <a:ea typeface="ＭＳ Ｐゴシック" charset="0"/>
                <a:cs typeface="+mn-cs"/>
              </a:defRPr>
            </a:lvl9pPr>
          </a:lstStyle>
          <a:p>
            <a:pPr marL="171450" indent="-171450">
              <a:lnSpc>
                <a:spcPct val="250000"/>
              </a:lnSpc>
              <a:buFont typeface="Wingdings" panose="05000000000000000000" pitchFamily="2" charset="2"/>
              <a:buChar char="v"/>
            </a:pPr>
            <a:r>
              <a:rPr lang="tr-TR" sz="1000" dirty="0">
                <a:solidFill>
                  <a:srgbClr val="4A97FE"/>
                </a:solidFill>
                <a:latin typeface="Century Gothic" panose="020B0502020202020204" pitchFamily="34" charset="0"/>
                <a:ea typeface="+mn-ea"/>
              </a:rPr>
              <a:t>Arızayla mücadele</a:t>
            </a:r>
            <a:endParaRPr lang="en-AU" sz="1000" dirty="0">
              <a:solidFill>
                <a:srgbClr val="4A97FE"/>
              </a:solidFill>
              <a:latin typeface="Century Gothic" panose="020B0502020202020204" pitchFamily="34" charset="0"/>
              <a:ea typeface="+mn-ea"/>
            </a:endParaRPr>
          </a:p>
          <a:p>
            <a:pPr marL="171450" indent="-171450">
              <a:lnSpc>
                <a:spcPct val="250000"/>
              </a:lnSpc>
              <a:buFont typeface="Wingdings" panose="05000000000000000000" pitchFamily="2" charset="2"/>
              <a:buChar char="v"/>
            </a:pPr>
            <a:r>
              <a:rPr lang="tr-TR" sz="1000" dirty="0">
                <a:solidFill>
                  <a:srgbClr val="4A97FE"/>
                </a:solidFill>
                <a:latin typeface="Century Gothic" panose="020B0502020202020204" pitchFamily="34" charset="0"/>
                <a:ea typeface="+mn-ea"/>
              </a:rPr>
              <a:t>Acil onarımlar</a:t>
            </a:r>
            <a:endParaRPr lang="en-AU" sz="1000" dirty="0">
              <a:solidFill>
                <a:srgbClr val="4A97FE"/>
              </a:solidFill>
              <a:latin typeface="Century Gothic" panose="020B0502020202020204" pitchFamily="34" charset="0"/>
              <a:ea typeface="+mn-ea"/>
            </a:endParaRPr>
          </a:p>
          <a:p>
            <a:pPr marL="171450" indent="-171450">
              <a:lnSpc>
                <a:spcPct val="250000"/>
              </a:lnSpc>
              <a:buFont typeface="Wingdings" panose="05000000000000000000" pitchFamily="2" charset="2"/>
              <a:buChar char="v"/>
            </a:pPr>
            <a:r>
              <a:rPr lang="tr-TR" sz="1000" dirty="0">
                <a:solidFill>
                  <a:srgbClr val="4A97FE"/>
                </a:solidFill>
                <a:latin typeface="Century Gothic" panose="020B0502020202020204" pitchFamily="34" charset="0"/>
                <a:ea typeface="+mn-ea"/>
              </a:rPr>
              <a:t>Plansız bakım </a:t>
            </a:r>
          </a:p>
          <a:p>
            <a:pPr marL="171450" indent="-171450">
              <a:lnSpc>
                <a:spcPct val="250000"/>
              </a:lnSpc>
              <a:buFont typeface="Wingdings" panose="05000000000000000000" pitchFamily="2" charset="2"/>
              <a:buChar char="v"/>
            </a:pPr>
            <a:r>
              <a:rPr lang="tr-TR" sz="1000" dirty="0">
                <a:solidFill>
                  <a:srgbClr val="4A97FE"/>
                </a:solidFill>
                <a:latin typeface="Century Gothic" panose="020B0502020202020204" pitchFamily="34" charset="0"/>
                <a:ea typeface="+mn-ea"/>
              </a:rPr>
              <a:t>Arızaya kadar çalışma</a:t>
            </a:r>
            <a:endParaRPr lang="en-AU" sz="1000" dirty="0">
              <a:solidFill>
                <a:srgbClr val="4A97FE"/>
              </a:solidFill>
              <a:latin typeface="Century Gothic" panose="020B0502020202020204" pitchFamily="34" charset="0"/>
              <a:ea typeface="+mn-ea"/>
            </a:endParaRPr>
          </a:p>
          <a:p>
            <a:pPr marL="171450" indent="-171450">
              <a:lnSpc>
                <a:spcPct val="250000"/>
              </a:lnSpc>
              <a:buFont typeface="Wingdings" panose="05000000000000000000" pitchFamily="2" charset="2"/>
              <a:buChar char="v"/>
            </a:pPr>
            <a:r>
              <a:rPr lang="tr-TR" sz="1000" dirty="0">
                <a:solidFill>
                  <a:srgbClr val="4A97FE"/>
                </a:solidFill>
                <a:latin typeface="Century Gothic" panose="020B0502020202020204" pitchFamily="34" charset="0"/>
                <a:ea typeface="+mn-ea"/>
              </a:rPr>
              <a:t>Pansuman  tedavisi</a:t>
            </a:r>
          </a:p>
        </p:txBody>
      </p:sp>
      <p:pic>
        <p:nvPicPr>
          <p:cNvPr id="5" name="Resim 4">
            <a:extLst>
              <a:ext uri="{FF2B5EF4-FFF2-40B4-BE49-F238E27FC236}">
                <a16:creationId xmlns:a16="http://schemas.microsoft.com/office/drawing/2014/main" id="{7CB3AC09-4924-F302-C5EF-2DB7D2AF7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9" name="Resim 5">
            <a:extLst>
              <a:ext uri="{FF2B5EF4-FFF2-40B4-BE49-F238E27FC236}">
                <a16:creationId xmlns:a16="http://schemas.microsoft.com/office/drawing/2014/main" id="{72DEDE05-374C-47F6-A5AD-A1E84AEDA1C0}"/>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10" name="Picture 9" descr="Logo&#10;&#10;Description automatically generated">
            <a:extLst>
              <a:ext uri="{FF2B5EF4-FFF2-40B4-BE49-F238E27FC236}">
                <a16:creationId xmlns:a16="http://schemas.microsoft.com/office/drawing/2014/main" id="{4170BFB5-0A62-628F-DCDB-E6BD22F72C41}"/>
              </a:ext>
            </a:extLst>
          </p:cNvPr>
          <p:cNvPicPr>
            <a:picLocks noChangeAspect="1"/>
          </p:cNvPicPr>
          <p:nvPr/>
        </p:nvPicPr>
        <p:blipFill>
          <a:blip r:embed="rId5"/>
          <a:stretch>
            <a:fillRect/>
          </a:stretch>
        </p:blipFill>
        <p:spPr>
          <a:xfrm>
            <a:off x="10276093" y="6327715"/>
            <a:ext cx="1642369" cy="530285"/>
          </a:xfrm>
          <a:prstGeom prst="rect">
            <a:avLst/>
          </a:prstGeom>
        </p:spPr>
      </p:pic>
      <p:sp>
        <p:nvSpPr>
          <p:cNvPr id="11" name="Title 1">
            <a:extLst>
              <a:ext uri="{FF2B5EF4-FFF2-40B4-BE49-F238E27FC236}">
                <a16:creationId xmlns:a16="http://schemas.microsoft.com/office/drawing/2014/main" id="{1C8F3E1A-0C65-2678-B487-85D993D534DF}"/>
              </a:ext>
            </a:extLst>
          </p:cNvPr>
          <p:cNvSpPr txBox="1">
            <a:spLocks/>
          </p:cNvSpPr>
          <p:nvPr/>
        </p:nvSpPr>
        <p:spPr>
          <a:xfrm>
            <a:off x="1713238" y="783678"/>
            <a:ext cx="4464688"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GÜVENİLİRLİK MERKEZLİ BAKIM </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spTree>
    <p:extLst>
      <p:ext uri="{BB962C8B-B14F-4D97-AF65-F5344CB8AC3E}">
        <p14:creationId xmlns:p14="http://schemas.microsoft.com/office/powerpoint/2010/main" val="412031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D1C7F5-7E99-DD06-51FC-47F9F26E6204}"/>
              </a:ext>
            </a:extLst>
          </p:cNvPr>
          <p:cNvSpPr/>
          <p:nvPr/>
        </p:nvSpPr>
        <p:spPr>
          <a:xfrm>
            <a:off x="5717096" y="4706006"/>
            <a:ext cx="1191235" cy="1694940"/>
          </a:xfrm>
          <a:custGeom>
            <a:avLst/>
            <a:gdLst>
              <a:gd name="connsiteX0" fmla="*/ 538543 w 1078325"/>
              <a:gd name="connsiteY0" fmla="*/ 0 h 1534287"/>
              <a:gd name="connsiteX1" fmla="*/ 889158 w 1078325"/>
              <a:gd name="connsiteY1" fmla="*/ 323183 h 1534287"/>
              <a:gd name="connsiteX2" fmla="*/ 977068 w 1078325"/>
              <a:gd name="connsiteY2" fmla="*/ 1400175 h 1534287"/>
              <a:gd name="connsiteX3" fmla="*/ 1011269 w 1078325"/>
              <a:gd name="connsiteY3" fmla="*/ 1400175 h 1534287"/>
              <a:gd name="connsiteX4" fmla="*/ 1078325 w 1078325"/>
              <a:gd name="connsiteY4" fmla="*/ 1467231 h 1534287"/>
              <a:gd name="connsiteX5" fmla="*/ 1011269 w 1078325"/>
              <a:gd name="connsiteY5" fmla="*/ 1534287 h 1534287"/>
              <a:gd name="connsiteX6" fmla="*/ 67056 w 1078325"/>
              <a:gd name="connsiteY6" fmla="*/ 1534287 h 1534287"/>
              <a:gd name="connsiteX7" fmla="*/ 0 w 1078325"/>
              <a:gd name="connsiteY7" fmla="*/ 1467231 h 1534287"/>
              <a:gd name="connsiteX8" fmla="*/ 67056 w 1078325"/>
              <a:gd name="connsiteY8" fmla="*/ 1400175 h 1534287"/>
              <a:gd name="connsiteX9" fmla="*/ 100113 w 1078325"/>
              <a:gd name="connsiteY9" fmla="*/ 1400175 h 1534287"/>
              <a:gd name="connsiteX10" fmla="*/ 187928 w 1078325"/>
              <a:gd name="connsiteY10" fmla="*/ 323183 h 1534287"/>
              <a:gd name="connsiteX11" fmla="*/ 538543 w 1078325"/>
              <a:gd name="connsiteY11" fmla="*/ 0 h 153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325" h="1534287">
                <a:moveTo>
                  <a:pt x="538543" y="0"/>
                </a:moveTo>
                <a:cubicBezTo>
                  <a:pt x="721709" y="0"/>
                  <a:pt x="874299" y="140589"/>
                  <a:pt x="889158" y="323183"/>
                </a:cubicBezTo>
                <a:lnTo>
                  <a:pt x="977068" y="1400175"/>
                </a:lnTo>
                <a:lnTo>
                  <a:pt x="1011269" y="1400175"/>
                </a:lnTo>
                <a:cubicBezTo>
                  <a:pt x="1048322" y="1400175"/>
                  <a:pt x="1078325" y="1430179"/>
                  <a:pt x="1078325" y="1467231"/>
                </a:cubicBezTo>
                <a:cubicBezTo>
                  <a:pt x="1078421" y="1504188"/>
                  <a:pt x="1048322" y="1534287"/>
                  <a:pt x="1011269" y="1534287"/>
                </a:cubicBezTo>
                <a:lnTo>
                  <a:pt x="67056" y="1534287"/>
                </a:lnTo>
                <a:cubicBezTo>
                  <a:pt x="30004" y="1534287"/>
                  <a:pt x="0" y="1504283"/>
                  <a:pt x="0" y="1467231"/>
                </a:cubicBezTo>
                <a:cubicBezTo>
                  <a:pt x="0" y="1430179"/>
                  <a:pt x="30004" y="1400175"/>
                  <a:pt x="67056" y="1400175"/>
                </a:cubicBezTo>
                <a:lnTo>
                  <a:pt x="100113" y="1400175"/>
                </a:lnTo>
                <a:lnTo>
                  <a:pt x="187928" y="323183"/>
                </a:lnTo>
                <a:cubicBezTo>
                  <a:pt x="202787" y="140589"/>
                  <a:pt x="355377" y="0"/>
                  <a:pt x="538543" y="0"/>
                </a:cubicBezTo>
                <a:close/>
              </a:path>
            </a:pathLst>
          </a:custGeom>
          <a:gradFill>
            <a:gsLst>
              <a:gs pos="0">
                <a:srgbClr val="F6D67A">
                  <a:lumMod val="85000"/>
                </a:srgbClr>
              </a:gs>
              <a:gs pos="100000">
                <a:srgbClr val="C6A52C">
                  <a:lumMod val="8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5" name="Group 4">
            <a:extLst>
              <a:ext uri="{FF2B5EF4-FFF2-40B4-BE49-F238E27FC236}">
                <a16:creationId xmlns:a16="http://schemas.microsoft.com/office/drawing/2014/main" id="{83B2A971-76B4-2736-7E7F-946B3D238EA1}"/>
              </a:ext>
            </a:extLst>
          </p:cNvPr>
          <p:cNvGrpSpPr/>
          <p:nvPr/>
        </p:nvGrpSpPr>
        <p:grpSpPr>
          <a:xfrm>
            <a:off x="2752637" y="4477274"/>
            <a:ext cx="1824503" cy="399158"/>
            <a:chOff x="3069534" y="4426258"/>
            <a:chExt cx="1651570" cy="361324"/>
          </a:xfrm>
        </p:grpSpPr>
        <p:sp>
          <p:nvSpPr>
            <p:cNvPr id="6" name="Rectangle 5">
              <a:extLst>
                <a:ext uri="{FF2B5EF4-FFF2-40B4-BE49-F238E27FC236}">
                  <a16:creationId xmlns:a16="http://schemas.microsoft.com/office/drawing/2014/main" id="{79B6D146-1B69-1CAB-BC56-14EFF3E9C700}"/>
                </a:ext>
              </a:extLst>
            </p:cNvPr>
            <p:cNvSpPr/>
            <p:nvPr/>
          </p:nvSpPr>
          <p:spPr>
            <a:xfrm>
              <a:off x="3751693" y="4577859"/>
              <a:ext cx="287252" cy="209723"/>
            </a:xfrm>
            <a:prstGeom prst="rect">
              <a:avLst/>
            </a:prstGeom>
            <a:solidFill>
              <a:srgbClr val="F3D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5C4D495-D224-7B4D-F593-2A970B3CEF6F}"/>
                </a:ext>
              </a:extLst>
            </p:cNvPr>
            <p:cNvSpPr/>
            <p:nvPr/>
          </p:nvSpPr>
          <p:spPr>
            <a:xfrm>
              <a:off x="3069534" y="4426258"/>
              <a:ext cx="1651570" cy="195392"/>
            </a:xfrm>
            <a:custGeom>
              <a:avLst/>
              <a:gdLst>
                <a:gd name="connsiteX0" fmla="*/ 2053018 w 2047875"/>
                <a:gd name="connsiteY0" fmla="*/ 0 h 285750"/>
                <a:gd name="connsiteX1" fmla="*/ 1026509 w 2047875"/>
                <a:gd name="connsiteY1" fmla="*/ 288227 h 285750"/>
                <a:gd name="connsiteX2" fmla="*/ 0 w 2047875"/>
                <a:gd name="connsiteY2" fmla="*/ 0 h 285750"/>
                <a:gd name="connsiteX3" fmla="*/ 2053018 w 2047875"/>
                <a:gd name="connsiteY3" fmla="*/ 0 h 285750"/>
              </a:gdLst>
              <a:ahLst/>
              <a:cxnLst>
                <a:cxn ang="0">
                  <a:pos x="connsiteX0" y="connsiteY0"/>
                </a:cxn>
                <a:cxn ang="0">
                  <a:pos x="connsiteX1" y="connsiteY1"/>
                </a:cxn>
                <a:cxn ang="0">
                  <a:pos x="connsiteX2" y="connsiteY2"/>
                </a:cxn>
                <a:cxn ang="0">
                  <a:pos x="connsiteX3" y="connsiteY3"/>
                </a:cxn>
              </a:cxnLst>
              <a:rect l="l" t="t" r="r" b="b"/>
              <a:pathLst>
                <a:path w="2047875" h="285750">
                  <a:moveTo>
                    <a:pt x="2053018" y="0"/>
                  </a:moveTo>
                  <a:cubicBezTo>
                    <a:pt x="1820894" y="174784"/>
                    <a:pt x="1447610" y="288227"/>
                    <a:pt x="1026509" y="288227"/>
                  </a:cubicBezTo>
                  <a:cubicBezTo>
                    <a:pt x="605504" y="288227"/>
                    <a:pt x="232124" y="174879"/>
                    <a:pt x="0" y="0"/>
                  </a:cubicBezTo>
                  <a:lnTo>
                    <a:pt x="2053018" y="0"/>
                  </a:lnTo>
                  <a:close/>
                </a:path>
              </a:pathLst>
            </a:custGeom>
            <a:gradFill>
              <a:gsLst>
                <a:gs pos="0">
                  <a:srgbClr val="F6D67A"/>
                </a:gs>
                <a:gs pos="100000">
                  <a:srgbClr val="C6A52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grpSp>
        <p:nvGrpSpPr>
          <p:cNvPr id="8" name="Group 7">
            <a:extLst>
              <a:ext uri="{FF2B5EF4-FFF2-40B4-BE49-F238E27FC236}">
                <a16:creationId xmlns:a16="http://schemas.microsoft.com/office/drawing/2014/main" id="{2CC65DEE-1111-1A69-BD33-06611BC05E69}"/>
              </a:ext>
            </a:extLst>
          </p:cNvPr>
          <p:cNvGrpSpPr/>
          <p:nvPr/>
        </p:nvGrpSpPr>
        <p:grpSpPr>
          <a:xfrm>
            <a:off x="2875991" y="3685744"/>
            <a:ext cx="1577795" cy="710341"/>
            <a:chOff x="3208049" y="3666350"/>
            <a:chExt cx="1428246" cy="643012"/>
          </a:xfrm>
        </p:grpSpPr>
        <p:sp>
          <p:nvSpPr>
            <p:cNvPr id="9" name="Rectangle: Rounded Corners 8">
              <a:extLst>
                <a:ext uri="{FF2B5EF4-FFF2-40B4-BE49-F238E27FC236}">
                  <a16:creationId xmlns:a16="http://schemas.microsoft.com/office/drawing/2014/main" id="{6C0C4E64-5CE9-49BF-2BEF-13849B48357C}"/>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Rectangle: Rounded Corners 9">
              <a:extLst>
                <a:ext uri="{FF2B5EF4-FFF2-40B4-BE49-F238E27FC236}">
                  <a16:creationId xmlns:a16="http://schemas.microsoft.com/office/drawing/2014/main" id="{831DD3BF-1826-012F-CD86-DB158CF3092B}"/>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ŞİDDET</a:t>
              </a:r>
              <a:endParaRPr lang="en-US" sz="1000" b="1" dirty="0">
                <a:latin typeface="Century Gothic" panose="020B0502020202020204" pitchFamily="34" charset="0"/>
              </a:endParaRPr>
            </a:p>
          </p:txBody>
        </p:sp>
      </p:grpSp>
      <p:grpSp>
        <p:nvGrpSpPr>
          <p:cNvPr id="11" name="Group 10">
            <a:extLst>
              <a:ext uri="{FF2B5EF4-FFF2-40B4-BE49-F238E27FC236}">
                <a16:creationId xmlns:a16="http://schemas.microsoft.com/office/drawing/2014/main" id="{4A044675-5D18-2759-ADAB-887800AB5C54}"/>
              </a:ext>
            </a:extLst>
          </p:cNvPr>
          <p:cNvGrpSpPr/>
          <p:nvPr/>
        </p:nvGrpSpPr>
        <p:grpSpPr>
          <a:xfrm>
            <a:off x="2875991" y="2940377"/>
            <a:ext cx="1577795" cy="710341"/>
            <a:chOff x="3208049" y="3666350"/>
            <a:chExt cx="1428246" cy="643012"/>
          </a:xfrm>
        </p:grpSpPr>
        <p:sp>
          <p:nvSpPr>
            <p:cNvPr id="12" name="Rectangle: Rounded Corners 11">
              <a:extLst>
                <a:ext uri="{FF2B5EF4-FFF2-40B4-BE49-F238E27FC236}">
                  <a16:creationId xmlns:a16="http://schemas.microsoft.com/office/drawing/2014/main" id="{61BD0FD5-9532-DA9D-3AEF-83248EE35E83}"/>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 name="Rectangle: Rounded Corners 12">
              <a:extLst>
                <a:ext uri="{FF2B5EF4-FFF2-40B4-BE49-F238E27FC236}">
                  <a16:creationId xmlns:a16="http://schemas.microsoft.com/office/drawing/2014/main" id="{FF850FE4-4AB8-85B7-A9BC-0664F389D211}"/>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OLASILIK</a:t>
              </a:r>
              <a:endParaRPr lang="en-US" sz="1000" b="1" dirty="0">
                <a:latin typeface="Century Gothic" panose="020B0502020202020204" pitchFamily="34" charset="0"/>
              </a:endParaRPr>
            </a:p>
          </p:txBody>
        </p:sp>
      </p:grpSp>
      <p:grpSp>
        <p:nvGrpSpPr>
          <p:cNvPr id="14" name="Group 13">
            <a:extLst>
              <a:ext uri="{FF2B5EF4-FFF2-40B4-BE49-F238E27FC236}">
                <a16:creationId xmlns:a16="http://schemas.microsoft.com/office/drawing/2014/main" id="{6B76FA7C-C6A1-571C-9123-A2FC632D8BEB}"/>
              </a:ext>
            </a:extLst>
          </p:cNvPr>
          <p:cNvGrpSpPr/>
          <p:nvPr/>
        </p:nvGrpSpPr>
        <p:grpSpPr>
          <a:xfrm>
            <a:off x="7663067" y="5077801"/>
            <a:ext cx="1824503" cy="399158"/>
            <a:chOff x="7514534" y="4426258"/>
            <a:chExt cx="1651570" cy="361324"/>
          </a:xfrm>
        </p:grpSpPr>
        <p:sp>
          <p:nvSpPr>
            <p:cNvPr id="15" name="Rectangle 14">
              <a:extLst>
                <a:ext uri="{FF2B5EF4-FFF2-40B4-BE49-F238E27FC236}">
                  <a16:creationId xmlns:a16="http://schemas.microsoft.com/office/drawing/2014/main" id="{38BFD1D3-1BBE-D1C8-6C35-87AB880D5CE1}"/>
                </a:ext>
              </a:extLst>
            </p:cNvPr>
            <p:cNvSpPr/>
            <p:nvPr/>
          </p:nvSpPr>
          <p:spPr>
            <a:xfrm>
              <a:off x="8196693" y="4577859"/>
              <a:ext cx="287252" cy="209723"/>
            </a:xfrm>
            <a:prstGeom prst="rect">
              <a:avLst/>
            </a:prstGeom>
            <a:solidFill>
              <a:srgbClr val="F3D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6915098-5E52-87A7-8F52-3ECCCA67D2AE}"/>
                </a:ext>
              </a:extLst>
            </p:cNvPr>
            <p:cNvSpPr/>
            <p:nvPr/>
          </p:nvSpPr>
          <p:spPr>
            <a:xfrm>
              <a:off x="7514534" y="4426258"/>
              <a:ext cx="1651570" cy="195392"/>
            </a:xfrm>
            <a:custGeom>
              <a:avLst/>
              <a:gdLst>
                <a:gd name="connsiteX0" fmla="*/ 2053018 w 2047875"/>
                <a:gd name="connsiteY0" fmla="*/ 0 h 285750"/>
                <a:gd name="connsiteX1" fmla="*/ 1026509 w 2047875"/>
                <a:gd name="connsiteY1" fmla="*/ 288227 h 285750"/>
                <a:gd name="connsiteX2" fmla="*/ 0 w 2047875"/>
                <a:gd name="connsiteY2" fmla="*/ 0 h 285750"/>
                <a:gd name="connsiteX3" fmla="*/ 2053018 w 2047875"/>
                <a:gd name="connsiteY3" fmla="*/ 0 h 285750"/>
              </a:gdLst>
              <a:ahLst/>
              <a:cxnLst>
                <a:cxn ang="0">
                  <a:pos x="connsiteX0" y="connsiteY0"/>
                </a:cxn>
                <a:cxn ang="0">
                  <a:pos x="connsiteX1" y="connsiteY1"/>
                </a:cxn>
                <a:cxn ang="0">
                  <a:pos x="connsiteX2" y="connsiteY2"/>
                </a:cxn>
                <a:cxn ang="0">
                  <a:pos x="connsiteX3" y="connsiteY3"/>
                </a:cxn>
              </a:cxnLst>
              <a:rect l="l" t="t" r="r" b="b"/>
              <a:pathLst>
                <a:path w="2047875" h="285750">
                  <a:moveTo>
                    <a:pt x="2053018" y="0"/>
                  </a:moveTo>
                  <a:cubicBezTo>
                    <a:pt x="1820894" y="174784"/>
                    <a:pt x="1447610" y="288227"/>
                    <a:pt x="1026509" y="288227"/>
                  </a:cubicBezTo>
                  <a:cubicBezTo>
                    <a:pt x="605504" y="288227"/>
                    <a:pt x="232124" y="174879"/>
                    <a:pt x="0" y="0"/>
                  </a:cubicBezTo>
                  <a:lnTo>
                    <a:pt x="2053018" y="0"/>
                  </a:lnTo>
                  <a:close/>
                </a:path>
              </a:pathLst>
            </a:custGeom>
            <a:gradFill>
              <a:gsLst>
                <a:gs pos="0">
                  <a:srgbClr val="F6D67A"/>
                </a:gs>
                <a:gs pos="100000">
                  <a:srgbClr val="C6A52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grpSp>
        <p:nvGrpSpPr>
          <p:cNvPr id="17" name="Group 16">
            <a:extLst>
              <a:ext uri="{FF2B5EF4-FFF2-40B4-BE49-F238E27FC236}">
                <a16:creationId xmlns:a16="http://schemas.microsoft.com/office/drawing/2014/main" id="{7DD855EA-FD4B-4E67-805B-D005FEBC07FC}"/>
              </a:ext>
            </a:extLst>
          </p:cNvPr>
          <p:cNvGrpSpPr/>
          <p:nvPr/>
        </p:nvGrpSpPr>
        <p:grpSpPr>
          <a:xfrm>
            <a:off x="7786421" y="4286271"/>
            <a:ext cx="1577795" cy="710341"/>
            <a:chOff x="3208049" y="3666350"/>
            <a:chExt cx="1428246" cy="643012"/>
          </a:xfrm>
        </p:grpSpPr>
        <p:sp>
          <p:nvSpPr>
            <p:cNvPr id="18" name="Rectangle: Rounded Corners 17">
              <a:extLst>
                <a:ext uri="{FF2B5EF4-FFF2-40B4-BE49-F238E27FC236}">
                  <a16:creationId xmlns:a16="http://schemas.microsoft.com/office/drawing/2014/main" id="{6FC81362-D981-815B-D08B-C76186A30F49}"/>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Rectangle: Rounded Corners 18">
              <a:extLst>
                <a:ext uri="{FF2B5EF4-FFF2-40B4-BE49-F238E27FC236}">
                  <a16:creationId xmlns:a16="http://schemas.microsoft.com/office/drawing/2014/main" id="{0B4AADA9-03B4-AFF0-9E5D-FBBE539A2D90}"/>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PERİYODİK BAKIM</a:t>
              </a:r>
              <a:endParaRPr lang="en-US" sz="1000" b="1" dirty="0">
                <a:latin typeface="Century Gothic" panose="020B0502020202020204" pitchFamily="34" charset="0"/>
              </a:endParaRPr>
            </a:p>
          </p:txBody>
        </p:sp>
      </p:grpSp>
      <p:grpSp>
        <p:nvGrpSpPr>
          <p:cNvPr id="20" name="Group 19">
            <a:extLst>
              <a:ext uri="{FF2B5EF4-FFF2-40B4-BE49-F238E27FC236}">
                <a16:creationId xmlns:a16="http://schemas.microsoft.com/office/drawing/2014/main" id="{29A1561F-AAC9-2A5A-0FF5-3123AA1B22EB}"/>
              </a:ext>
            </a:extLst>
          </p:cNvPr>
          <p:cNvGrpSpPr/>
          <p:nvPr/>
        </p:nvGrpSpPr>
        <p:grpSpPr>
          <a:xfrm>
            <a:off x="7786421" y="3540904"/>
            <a:ext cx="1577795" cy="710341"/>
            <a:chOff x="3208049" y="3666350"/>
            <a:chExt cx="1428246" cy="643012"/>
          </a:xfrm>
        </p:grpSpPr>
        <p:sp>
          <p:nvSpPr>
            <p:cNvPr id="21" name="Rectangle: Rounded Corners 20">
              <a:extLst>
                <a:ext uri="{FF2B5EF4-FFF2-40B4-BE49-F238E27FC236}">
                  <a16:creationId xmlns:a16="http://schemas.microsoft.com/office/drawing/2014/main" id="{2D364525-FEF4-6365-A31B-2F6190275F0B}"/>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Rectangle: Rounded Corners 21">
              <a:extLst>
                <a:ext uri="{FF2B5EF4-FFF2-40B4-BE49-F238E27FC236}">
                  <a16:creationId xmlns:a16="http://schemas.microsoft.com/office/drawing/2014/main" id="{C9D22639-5574-7BA7-314B-7F69D5A3D4B2}"/>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KESTİRİMCİ BAKIM</a:t>
              </a:r>
              <a:endParaRPr lang="en-US" sz="1000" b="1" dirty="0">
                <a:latin typeface="Century Gothic" panose="020B0502020202020204" pitchFamily="34" charset="0"/>
              </a:endParaRPr>
            </a:p>
          </p:txBody>
        </p:sp>
      </p:grpSp>
      <p:grpSp>
        <p:nvGrpSpPr>
          <p:cNvPr id="23" name="Group 22">
            <a:extLst>
              <a:ext uri="{FF2B5EF4-FFF2-40B4-BE49-F238E27FC236}">
                <a16:creationId xmlns:a16="http://schemas.microsoft.com/office/drawing/2014/main" id="{05A63124-E4F2-7105-60DA-97665468E71A}"/>
              </a:ext>
            </a:extLst>
          </p:cNvPr>
          <p:cNvGrpSpPr/>
          <p:nvPr/>
        </p:nvGrpSpPr>
        <p:grpSpPr>
          <a:xfrm>
            <a:off x="7786421" y="2792113"/>
            <a:ext cx="1577795" cy="710341"/>
            <a:chOff x="3208049" y="3666350"/>
            <a:chExt cx="1428246" cy="643012"/>
          </a:xfrm>
        </p:grpSpPr>
        <p:sp>
          <p:nvSpPr>
            <p:cNvPr id="24" name="Rectangle: Rounded Corners 23">
              <a:extLst>
                <a:ext uri="{FF2B5EF4-FFF2-40B4-BE49-F238E27FC236}">
                  <a16:creationId xmlns:a16="http://schemas.microsoft.com/office/drawing/2014/main" id="{09121F5F-00F7-8454-5BE0-15C18DD776E4}"/>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Rectangle: Rounded Corners 24">
              <a:extLst>
                <a:ext uri="{FF2B5EF4-FFF2-40B4-BE49-F238E27FC236}">
                  <a16:creationId xmlns:a16="http://schemas.microsoft.com/office/drawing/2014/main" id="{E4A20770-F02D-DDB7-A6F3-F4153CC9AE55}"/>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PROAKTİF BAKIM</a:t>
              </a:r>
              <a:endParaRPr lang="en-US" sz="1000" b="1" dirty="0">
                <a:latin typeface="Century Gothic" panose="020B0502020202020204" pitchFamily="34" charset="0"/>
              </a:endParaRPr>
            </a:p>
          </p:txBody>
        </p:sp>
      </p:grpSp>
      <p:sp>
        <p:nvSpPr>
          <p:cNvPr id="26" name="Rectangle: Rounded Corners 25">
            <a:extLst>
              <a:ext uri="{FF2B5EF4-FFF2-40B4-BE49-F238E27FC236}">
                <a16:creationId xmlns:a16="http://schemas.microsoft.com/office/drawing/2014/main" id="{B95CDA99-DC00-ADCB-B55F-54FCC0C54DD9}"/>
              </a:ext>
            </a:extLst>
          </p:cNvPr>
          <p:cNvSpPr/>
          <p:nvPr/>
        </p:nvSpPr>
        <p:spPr>
          <a:xfrm rot="424980">
            <a:off x="3388134" y="5142894"/>
            <a:ext cx="5463939" cy="168358"/>
          </a:xfrm>
          <a:prstGeom prst="roundRect">
            <a:avLst>
              <a:gd name="adj" fmla="val 50000"/>
            </a:avLst>
          </a:prstGeom>
          <a:solidFill>
            <a:srgbClr val="D9DDE1"/>
          </a:solidFill>
          <a:ln>
            <a:noFill/>
          </a:ln>
          <a:effectLst>
            <a:outerShdw blurRad="177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42746D9D-DA38-13A6-A576-00AC55926D2D}"/>
              </a:ext>
            </a:extLst>
          </p:cNvPr>
          <p:cNvGrpSpPr/>
          <p:nvPr/>
        </p:nvGrpSpPr>
        <p:grpSpPr>
          <a:xfrm>
            <a:off x="5521801" y="4706006"/>
            <a:ext cx="1191235" cy="1694940"/>
            <a:chOff x="5521801" y="3991898"/>
            <a:chExt cx="1191235" cy="1694940"/>
          </a:xfrm>
        </p:grpSpPr>
        <p:sp>
          <p:nvSpPr>
            <p:cNvPr id="28" name="Freeform: Shape 27">
              <a:extLst>
                <a:ext uri="{FF2B5EF4-FFF2-40B4-BE49-F238E27FC236}">
                  <a16:creationId xmlns:a16="http://schemas.microsoft.com/office/drawing/2014/main" id="{A68DC72D-5291-85DB-B582-763CC5989AD9}"/>
                </a:ext>
              </a:extLst>
            </p:cNvPr>
            <p:cNvSpPr/>
            <p:nvPr/>
          </p:nvSpPr>
          <p:spPr>
            <a:xfrm>
              <a:off x="5521801" y="3991898"/>
              <a:ext cx="1191235" cy="1694940"/>
            </a:xfrm>
            <a:custGeom>
              <a:avLst/>
              <a:gdLst>
                <a:gd name="connsiteX0" fmla="*/ 538543 w 1078325"/>
                <a:gd name="connsiteY0" fmla="*/ 0 h 1534287"/>
                <a:gd name="connsiteX1" fmla="*/ 889158 w 1078325"/>
                <a:gd name="connsiteY1" fmla="*/ 323183 h 1534287"/>
                <a:gd name="connsiteX2" fmla="*/ 977068 w 1078325"/>
                <a:gd name="connsiteY2" fmla="*/ 1400175 h 1534287"/>
                <a:gd name="connsiteX3" fmla="*/ 1011269 w 1078325"/>
                <a:gd name="connsiteY3" fmla="*/ 1400175 h 1534287"/>
                <a:gd name="connsiteX4" fmla="*/ 1078325 w 1078325"/>
                <a:gd name="connsiteY4" fmla="*/ 1467231 h 1534287"/>
                <a:gd name="connsiteX5" fmla="*/ 1011269 w 1078325"/>
                <a:gd name="connsiteY5" fmla="*/ 1534287 h 1534287"/>
                <a:gd name="connsiteX6" fmla="*/ 67056 w 1078325"/>
                <a:gd name="connsiteY6" fmla="*/ 1534287 h 1534287"/>
                <a:gd name="connsiteX7" fmla="*/ 0 w 1078325"/>
                <a:gd name="connsiteY7" fmla="*/ 1467231 h 1534287"/>
                <a:gd name="connsiteX8" fmla="*/ 67056 w 1078325"/>
                <a:gd name="connsiteY8" fmla="*/ 1400175 h 1534287"/>
                <a:gd name="connsiteX9" fmla="*/ 100113 w 1078325"/>
                <a:gd name="connsiteY9" fmla="*/ 1400175 h 1534287"/>
                <a:gd name="connsiteX10" fmla="*/ 187928 w 1078325"/>
                <a:gd name="connsiteY10" fmla="*/ 323183 h 1534287"/>
                <a:gd name="connsiteX11" fmla="*/ 538543 w 1078325"/>
                <a:gd name="connsiteY11" fmla="*/ 0 h 153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325" h="1534287">
                  <a:moveTo>
                    <a:pt x="538543" y="0"/>
                  </a:moveTo>
                  <a:cubicBezTo>
                    <a:pt x="721709" y="0"/>
                    <a:pt x="874299" y="140589"/>
                    <a:pt x="889158" y="323183"/>
                  </a:cubicBezTo>
                  <a:lnTo>
                    <a:pt x="977068" y="1400175"/>
                  </a:lnTo>
                  <a:lnTo>
                    <a:pt x="1011269" y="1400175"/>
                  </a:lnTo>
                  <a:cubicBezTo>
                    <a:pt x="1048322" y="1400175"/>
                    <a:pt x="1078325" y="1430179"/>
                    <a:pt x="1078325" y="1467231"/>
                  </a:cubicBezTo>
                  <a:cubicBezTo>
                    <a:pt x="1078421" y="1504188"/>
                    <a:pt x="1048322" y="1534287"/>
                    <a:pt x="1011269" y="1534287"/>
                  </a:cubicBezTo>
                  <a:lnTo>
                    <a:pt x="67056" y="1534287"/>
                  </a:lnTo>
                  <a:cubicBezTo>
                    <a:pt x="30004" y="1534287"/>
                    <a:pt x="0" y="1504283"/>
                    <a:pt x="0" y="1467231"/>
                  </a:cubicBezTo>
                  <a:cubicBezTo>
                    <a:pt x="0" y="1430179"/>
                    <a:pt x="30004" y="1400175"/>
                    <a:pt x="67056" y="1400175"/>
                  </a:cubicBezTo>
                  <a:lnTo>
                    <a:pt x="100113" y="1400175"/>
                  </a:lnTo>
                  <a:lnTo>
                    <a:pt x="187928" y="323183"/>
                  </a:lnTo>
                  <a:cubicBezTo>
                    <a:pt x="202787" y="140589"/>
                    <a:pt x="355377" y="0"/>
                    <a:pt x="538543" y="0"/>
                  </a:cubicBezTo>
                  <a:close/>
                </a:path>
              </a:pathLst>
            </a:custGeom>
            <a:gradFill>
              <a:gsLst>
                <a:gs pos="0">
                  <a:srgbClr val="F6D67A"/>
                </a:gs>
                <a:gs pos="100000">
                  <a:srgbClr val="C6A52C"/>
                </a:gs>
              </a:gsLst>
              <a:lin ang="5400000" scaled="0"/>
            </a:gradFill>
            <a:ln>
              <a:noFill/>
            </a:ln>
            <a:effectLst>
              <a:outerShdw blurRad="177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9" name="Oval 28">
              <a:extLst>
                <a:ext uri="{FF2B5EF4-FFF2-40B4-BE49-F238E27FC236}">
                  <a16:creationId xmlns:a16="http://schemas.microsoft.com/office/drawing/2014/main" id="{7A3A4903-DDF7-C003-A902-22E5E5BA41DA}"/>
                </a:ext>
              </a:extLst>
            </p:cNvPr>
            <p:cNvSpPr/>
            <p:nvPr/>
          </p:nvSpPr>
          <p:spPr>
            <a:xfrm>
              <a:off x="6000676" y="4393537"/>
              <a:ext cx="238857" cy="238857"/>
            </a:xfrm>
            <a:prstGeom prst="ellipse">
              <a:avLst/>
            </a:prstGeom>
            <a:solidFill>
              <a:srgbClr val="FFFFFF"/>
            </a:solidFill>
            <a:ln w="6350">
              <a:solidFill>
                <a:schemeClr val="accent1">
                  <a:shade val="50000"/>
                  <a:alpha val="25000"/>
                </a:schemeClr>
              </a:solidFill>
            </a:ln>
            <a:effectLst>
              <a:innerShdw blurRad="25400" dist="12700" dir="13500000">
                <a:srgbClr val="CAA932">
                  <a:alpha val="85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1B6C4F4B-363D-3476-D1D5-9C050797E3CF}"/>
              </a:ext>
            </a:extLst>
          </p:cNvPr>
          <p:cNvSpPr txBox="1"/>
          <p:nvPr/>
        </p:nvSpPr>
        <p:spPr>
          <a:xfrm>
            <a:off x="2644234" y="5213519"/>
            <a:ext cx="1717161" cy="584775"/>
          </a:xfrm>
          <a:prstGeom prst="rect">
            <a:avLst/>
          </a:prstGeom>
          <a:noFill/>
        </p:spPr>
        <p:txBody>
          <a:bodyPr wrap="square" rtlCol="0">
            <a:spAutoFit/>
          </a:bodyPr>
          <a:lstStyle>
            <a:defPPr>
              <a:defRPr lang="en-US"/>
            </a:defPPr>
            <a:lvl1pPr algn="ctr">
              <a:defRPr sz="2500" b="1">
                <a:gradFill>
                  <a:gsLst>
                    <a:gs pos="0">
                      <a:srgbClr val="F6D67A"/>
                    </a:gs>
                    <a:gs pos="100000">
                      <a:srgbClr val="C6A52C"/>
                    </a:gs>
                  </a:gsLst>
                  <a:lin ang="5400000" scaled="0"/>
                </a:gradFill>
                <a:latin typeface="Century Gothic" panose="020B0502020202020204" pitchFamily="34" charset="0"/>
              </a:defRPr>
            </a:lvl1pPr>
          </a:lstStyle>
          <a:p>
            <a:r>
              <a:rPr lang="tr-TR" sz="1600" dirty="0"/>
              <a:t>ARIZA OLUŞUM RİSKİ</a:t>
            </a:r>
            <a:endParaRPr lang="en-US" sz="1600" dirty="0"/>
          </a:p>
        </p:txBody>
      </p:sp>
      <p:sp>
        <p:nvSpPr>
          <p:cNvPr id="31" name="TextBox 30">
            <a:extLst>
              <a:ext uri="{FF2B5EF4-FFF2-40B4-BE49-F238E27FC236}">
                <a16:creationId xmlns:a16="http://schemas.microsoft.com/office/drawing/2014/main" id="{FBDE9BAA-CB2E-541D-DE64-9286B64851CD}"/>
              </a:ext>
            </a:extLst>
          </p:cNvPr>
          <p:cNvSpPr txBox="1"/>
          <p:nvPr/>
        </p:nvSpPr>
        <p:spPr>
          <a:xfrm>
            <a:off x="7658853" y="5693469"/>
            <a:ext cx="1827744" cy="338554"/>
          </a:xfrm>
          <a:prstGeom prst="rect">
            <a:avLst/>
          </a:prstGeom>
          <a:noFill/>
        </p:spPr>
        <p:txBody>
          <a:bodyPr wrap="none" rtlCol="0">
            <a:spAutoFit/>
          </a:bodyPr>
          <a:lstStyle>
            <a:defPPr>
              <a:defRPr lang="en-US"/>
            </a:defPPr>
            <a:lvl1pPr algn="ctr">
              <a:defRPr sz="2500" b="1">
                <a:gradFill>
                  <a:gsLst>
                    <a:gs pos="0">
                      <a:srgbClr val="F6D67A"/>
                    </a:gs>
                    <a:gs pos="100000">
                      <a:srgbClr val="C6A52C"/>
                    </a:gs>
                  </a:gsLst>
                  <a:lin ang="5400000" scaled="0"/>
                </a:gradFill>
                <a:latin typeface="Century Gothic" panose="020B0502020202020204" pitchFamily="34" charset="0"/>
              </a:defRPr>
            </a:lvl1pPr>
          </a:lstStyle>
          <a:p>
            <a:r>
              <a:rPr lang="tr-TR" sz="1600" dirty="0"/>
              <a:t>KARŞI ÖNLEMLER</a:t>
            </a:r>
            <a:endParaRPr lang="en-US" sz="1600" dirty="0"/>
          </a:p>
        </p:txBody>
      </p:sp>
      <p:grpSp>
        <p:nvGrpSpPr>
          <p:cNvPr id="32" name="Group 31">
            <a:extLst>
              <a:ext uri="{FF2B5EF4-FFF2-40B4-BE49-F238E27FC236}">
                <a16:creationId xmlns:a16="http://schemas.microsoft.com/office/drawing/2014/main" id="{9FA09821-109C-9F94-A5BA-4DD7B1B8B55C}"/>
              </a:ext>
            </a:extLst>
          </p:cNvPr>
          <p:cNvGrpSpPr/>
          <p:nvPr/>
        </p:nvGrpSpPr>
        <p:grpSpPr>
          <a:xfrm>
            <a:off x="2875991" y="2196437"/>
            <a:ext cx="1577795" cy="710341"/>
            <a:chOff x="3208049" y="3666350"/>
            <a:chExt cx="1428246" cy="643012"/>
          </a:xfrm>
        </p:grpSpPr>
        <p:sp>
          <p:nvSpPr>
            <p:cNvPr id="33" name="Rectangle: Rounded Corners 32">
              <a:extLst>
                <a:ext uri="{FF2B5EF4-FFF2-40B4-BE49-F238E27FC236}">
                  <a16:creationId xmlns:a16="http://schemas.microsoft.com/office/drawing/2014/main" id="{611E0C7B-69A7-ED4F-FECF-8A202CEFAC96}"/>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4" name="Rectangle: Rounded Corners 33">
              <a:extLst>
                <a:ext uri="{FF2B5EF4-FFF2-40B4-BE49-F238E27FC236}">
                  <a16:creationId xmlns:a16="http://schemas.microsoft.com/office/drawing/2014/main" id="{D964A282-B741-DD4D-E671-C82EFBC6B2CA}"/>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FARK EDİLEBİLİRLİK</a:t>
              </a:r>
              <a:endParaRPr lang="en-US" sz="1000" b="1" dirty="0">
                <a:latin typeface="Century Gothic" panose="020B0502020202020204" pitchFamily="34" charset="0"/>
              </a:endParaRPr>
            </a:p>
          </p:txBody>
        </p:sp>
      </p:grpSp>
      <p:grpSp>
        <p:nvGrpSpPr>
          <p:cNvPr id="35" name="Group 34">
            <a:extLst>
              <a:ext uri="{FF2B5EF4-FFF2-40B4-BE49-F238E27FC236}">
                <a16:creationId xmlns:a16="http://schemas.microsoft.com/office/drawing/2014/main" id="{83146C0B-5765-699F-0EAE-6A7C36DE26D0}"/>
              </a:ext>
            </a:extLst>
          </p:cNvPr>
          <p:cNvGrpSpPr/>
          <p:nvPr/>
        </p:nvGrpSpPr>
        <p:grpSpPr>
          <a:xfrm>
            <a:off x="7786421" y="2043322"/>
            <a:ext cx="1577795" cy="710341"/>
            <a:chOff x="3208049" y="3666350"/>
            <a:chExt cx="1428246" cy="643012"/>
          </a:xfrm>
        </p:grpSpPr>
        <p:sp>
          <p:nvSpPr>
            <p:cNvPr id="36" name="Rectangle: Rounded Corners 35">
              <a:extLst>
                <a:ext uri="{FF2B5EF4-FFF2-40B4-BE49-F238E27FC236}">
                  <a16:creationId xmlns:a16="http://schemas.microsoft.com/office/drawing/2014/main" id="{F242FEE3-B67B-D880-5C1A-4E4698CC0F84}"/>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7" name="Rectangle: Rounded Corners 36">
              <a:extLst>
                <a:ext uri="{FF2B5EF4-FFF2-40B4-BE49-F238E27FC236}">
                  <a16:creationId xmlns:a16="http://schemas.microsoft.com/office/drawing/2014/main" id="{8506D9FE-4FD7-5C7E-015C-BD9B4200AF42}"/>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KÖK NEDEN ANALİZLERİ</a:t>
              </a:r>
              <a:endParaRPr lang="en-US" sz="1000" b="1" dirty="0">
                <a:latin typeface="Century Gothic" panose="020B0502020202020204" pitchFamily="34" charset="0"/>
              </a:endParaRPr>
            </a:p>
          </p:txBody>
        </p:sp>
      </p:grpSp>
      <p:pic>
        <p:nvPicPr>
          <p:cNvPr id="38" name="Resim 4">
            <a:extLst>
              <a:ext uri="{FF2B5EF4-FFF2-40B4-BE49-F238E27FC236}">
                <a16:creationId xmlns:a16="http://schemas.microsoft.com/office/drawing/2014/main" id="{EB8CF2BA-EB13-31E5-0A3F-8A0877C3A1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39" name="Resim 5">
            <a:extLst>
              <a:ext uri="{FF2B5EF4-FFF2-40B4-BE49-F238E27FC236}">
                <a16:creationId xmlns:a16="http://schemas.microsoft.com/office/drawing/2014/main" id="{4419ED92-D176-4931-E8BC-20ADA055565D}"/>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40" name="Picture 39" descr="Logo&#10;&#10;Description automatically generated">
            <a:extLst>
              <a:ext uri="{FF2B5EF4-FFF2-40B4-BE49-F238E27FC236}">
                <a16:creationId xmlns:a16="http://schemas.microsoft.com/office/drawing/2014/main" id="{AD6468F5-1528-0220-5BDE-D90DFA5F8C10}"/>
              </a:ext>
            </a:extLst>
          </p:cNvPr>
          <p:cNvPicPr>
            <a:picLocks noChangeAspect="1"/>
          </p:cNvPicPr>
          <p:nvPr/>
        </p:nvPicPr>
        <p:blipFill>
          <a:blip r:embed="rId5"/>
          <a:stretch>
            <a:fillRect/>
          </a:stretch>
        </p:blipFill>
        <p:spPr>
          <a:xfrm>
            <a:off x="10276093" y="6327715"/>
            <a:ext cx="1642369" cy="530285"/>
          </a:xfrm>
          <a:prstGeom prst="rect">
            <a:avLst/>
          </a:prstGeom>
        </p:spPr>
      </p:pic>
      <p:sp>
        <p:nvSpPr>
          <p:cNvPr id="41" name="Title 1">
            <a:extLst>
              <a:ext uri="{FF2B5EF4-FFF2-40B4-BE49-F238E27FC236}">
                <a16:creationId xmlns:a16="http://schemas.microsoft.com/office/drawing/2014/main" id="{5E03A347-5ED9-8275-AAC0-6F040F1171F0}"/>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RCM – RİSK DENGELEME</a:t>
            </a:r>
            <a:endParaRPr kumimoji="0" lang="en-US" sz="22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grpSp>
        <p:nvGrpSpPr>
          <p:cNvPr id="42" name="Group 41">
            <a:extLst>
              <a:ext uri="{FF2B5EF4-FFF2-40B4-BE49-F238E27FC236}">
                <a16:creationId xmlns:a16="http://schemas.microsoft.com/office/drawing/2014/main" id="{0D5498B9-7A78-135C-B42A-62F471FDBAB4}"/>
              </a:ext>
            </a:extLst>
          </p:cNvPr>
          <p:cNvGrpSpPr/>
          <p:nvPr/>
        </p:nvGrpSpPr>
        <p:grpSpPr>
          <a:xfrm>
            <a:off x="7786420" y="1308211"/>
            <a:ext cx="1577795" cy="710341"/>
            <a:chOff x="3208049" y="3666350"/>
            <a:chExt cx="1428246" cy="643012"/>
          </a:xfrm>
        </p:grpSpPr>
        <p:sp>
          <p:nvSpPr>
            <p:cNvPr id="43" name="Rectangle: Rounded Corners 42">
              <a:extLst>
                <a:ext uri="{FF2B5EF4-FFF2-40B4-BE49-F238E27FC236}">
                  <a16:creationId xmlns:a16="http://schemas.microsoft.com/office/drawing/2014/main" id="{1D7FA377-4D3F-B93E-94C2-811B12AC3382}"/>
                </a:ext>
              </a:extLst>
            </p:cNvPr>
            <p:cNvSpPr/>
            <p:nvPr/>
          </p:nvSpPr>
          <p:spPr>
            <a:xfrm>
              <a:off x="3208049" y="3666350"/>
              <a:ext cx="1428246" cy="643012"/>
            </a:xfrm>
            <a:prstGeom prst="roundRect">
              <a:avLst>
                <a:gd name="adj" fmla="val 6254"/>
              </a:avLst>
            </a:prstGeom>
            <a:gradFill>
              <a:gsLst>
                <a:gs pos="0">
                  <a:schemeClr val="tx1">
                    <a:lumMod val="50000"/>
                    <a:lumOff val="50000"/>
                  </a:schemeClr>
                </a:gs>
                <a:gs pos="46000">
                  <a:schemeClr val="tx1">
                    <a:lumMod val="50000"/>
                    <a:lumOff val="50000"/>
                  </a:schemeClr>
                </a:gs>
                <a:gs pos="100000">
                  <a:schemeClr val="tx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4" name="Rectangle: Rounded Corners 43">
              <a:extLst>
                <a:ext uri="{FF2B5EF4-FFF2-40B4-BE49-F238E27FC236}">
                  <a16:creationId xmlns:a16="http://schemas.microsoft.com/office/drawing/2014/main" id="{17D26903-BE3F-2299-ACA5-C9B0693BF3AD}"/>
                </a:ext>
              </a:extLst>
            </p:cNvPr>
            <p:cNvSpPr/>
            <p:nvPr/>
          </p:nvSpPr>
          <p:spPr>
            <a:xfrm>
              <a:off x="3250987" y="3706687"/>
              <a:ext cx="1342371" cy="562337"/>
            </a:xfrm>
            <a:prstGeom prst="roundRect">
              <a:avLst>
                <a:gd name="adj" fmla="val 6254"/>
              </a:avLst>
            </a:prstGeom>
            <a:gradFill>
              <a:gsLst>
                <a:gs pos="0">
                  <a:schemeClr val="tx1">
                    <a:lumMod val="75000"/>
                    <a:lumOff val="25000"/>
                  </a:schemeClr>
                </a:gs>
                <a:gs pos="46000">
                  <a:schemeClr val="tx1">
                    <a:lumMod val="75000"/>
                    <a:lumOff val="25000"/>
                  </a:schemeClr>
                </a:gs>
                <a:gs pos="100000">
                  <a:schemeClr val="tx1">
                    <a:lumMod val="85000"/>
                    <a:lumOff val="15000"/>
                  </a:schemeClr>
                </a:gs>
              </a:gsLst>
              <a:path path="circle">
                <a:fillToRect r="100000" b="100000"/>
              </a:path>
            </a:gradFill>
            <a:ln>
              <a:noFill/>
            </a:ln>
            <a:effectLst>
              <a:innerShdw blurRad="50800" dist="127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latin typeface="Century Gothic" panose="020B0502020202020204" pitchFamily="34" charset="0"/>
                </a:rPr>
                <a:t>HASSAS BAKIM</a:t>
              </a:r>
              <a:endParaRPr lang="en-US" sz="1000" b="1" dirty="0">
                <a:latin typeface="Century Gothic" panose="020B0502020202020204" pitchFamily="34" charset="0"/>
              </a:endParaRPr>
            </a:p>
          </p:txBody>
        </p:sp>
      </p:grpSp>
    </p:spTree>
    <p:extLst>
      <p:ext uri="{BB962C8B-B14F-4D97-AF65-F5344CB8AC3E}">
        <p14:creationId xmlns:p14="http://schemas.microsoft.com/office/powerpoint/2010/main" val="416753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819D73-D8C6-4A4D-A884-341CC3DFB274}"/>
              </a:ext>
            </a:extLst>
          </p:cNvPr>
          <p:cNvGrpSpPr/>
          <p:nvPr/>
        </p:nvGrpSpPr>
        <p:grpSpPr>
          <a:xfrm rot="19601273">
            <a:off x="6232405" y="-2032048"/>
            <a:ext cx="4977906" cy="4752822"/>
            <a:chOff x="6103055" y="-2335311"/>
            <a:chExt cx="4977906" cy="4752822"/>
          </a:xfrm>
        </p:grpSpPr>
        <p:grpSp>
          <p:nvGrpSpPr>
            <p:cNvPr id="184" name="Group 183">
              <a:extLst>
                <a:ext uri="{FF2B5EF4-FFF2-40B4-BE49-F238E27FC236}">
                  <a16:creationId xmlns:a16="http://schemas.microsoft.com/office/drawing/2014/main" id="{A9569C81-1CC2-41C7-B2C7-5BF1E43D4E58}"/>
                </a:ext>
              </a:extLst>
            </p:cNvPr>
            <p:cNvGrpSpPr/>
            <p:nvPr/>
          </p:nvGrpSpPr>
          <p:grpSpPr>
            <a:xfrm rot="13899134">
              <a:off x="5838774" y="-1802944"/>
              <a:ext cx="4752822" cy="3688088"/>
              <a:chOff x="2438400" y="1005871"/>
              <a:chExt cx="6414912" cy="4977833"/>
            </a:xfrm>
            <a:solidFill>
              <a:schemeClr val="accent2">
                <a:alpha val="50000"/>
              </a:schemeClr>
            </a:solidFill>
          </p:grpSpPr>
          <p:cxnSp>
            <p:nvCxnSpPr>
              <p:cNvPr id="185" name="Straight Connector 184">
                <a:extLst>
                  <a:ext uri="{FF2B5EF4-FFF2-40B4-BE49-F238E27FC236}">
                    <a16:creationId xmlns:a16="http://schemas.microsoft.com/office/drawing/2014/main" id="{53DB1DF4-917A-4BB7-BC55-4373EB5DA57A}"/>
                  </a:ext>
                </a:extLst>
              </p:cNvPr>
              <p:cNvCxnSpPr/>
              <p:nvPr/>
            </p:nvCxnSpPr>
            <p:spPr>
              <a:xfrm flipV="1">
                <a:off x="2614864" y="3850104"/>
                <a:ext cx="1411705" cy="2133600"/>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37DFA1F7-65C7-4B90-8BC3-811275334990}"/>
                  </a:ext>
                </a:extLst>
              </p:cNvPr>
              <p:cNvCxnSpPr/>
              <p:nvPr/>
            </p:nvCxnSpPr>
            <p:spPr>
              <a:xfrm>
                <a:off x="4026569" y="3866146"/>
                <a:ext cx="1267327" cy="882316"/>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05F5DC11-17C6-4B4A-8537-3765E083C4FB}"/>
                  </a:ext>
                </a:extLst>
              </p:cNvPr>
              <p:cNvCxnSpPr/>
              <p:nvPr/>
            </p:nvCxnSpPr>
            <p:spPr>
              <a:xfrm flipH="1">
                <a:off x="2614864" y="4780546"/>
                <a:ext cx="2662990" cy="1199465"/>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F1C8D8C-7115-430F-876A-72E1677869AC}"/>
                  </a:ext>
                </a:extLst>
              </p:cNvPr>
              <p:cNvCxnSpPr/>
              <p:nvPr/>
            </p:nvCxnSpPr>
            <p:spPr>
              <a:xfrm>
                <a:off x="2470485" y="3850104"/>
                <a:ext cx="2823411" cy="914400"/>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7E99A65-6263-45C2-BB28-E7B2825478C4}"/>
                  </a:ext>
                </a:extLst>
              </p:cNvPr>
              <p:cNvCxnSpPr/>
              <p:nvPr/>
            </p:nvCxnSpPr>
            <p:spPr>
              <a:xfrm flipV="1">
                <a:off x="2438400" y="2823411"/>
                <a:ext cx="3834062" cy="1026694"/>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19A6A28-9CF9-4E26-9016-E9EBB243276B}"/>
                  </a:ext>
                </a:extLst>
              </p:cNvPr>
              <p:cNvCxnSpPr>
                <a:cxnSpLocks/>
              </p:cNvCxnSpPr>
              <p:nvPr/>
            </p:nvCxnSpPr>
            <p:spPr>
              <a:xfrm flipH="1" flipV="1">
                <a:off x="4660231" y="2180695"/>
                <a:ext cx="1666449" cy="649161"/>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708285E-F0B1-4015-95C6-4E58CA4024A8}"/>
                  </a:ext>
                </a:extLst>
              </p:cNvPr>
              <p:cNvCxnSpPr/>
              <p:nvPr/>
            </p:nvCxnSpPr>
            <p:spPr>
              <a:xfrm flipH="1">
                <a:off x="4026568" y="2130450"/>
                <a:ext cx="633663" cy="1732003"/>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B8D8631-3053-4E19-A09B-1B16A232D2E0}"/>
                  </a:ext>
                </a:extLst>
              </p:cNvPr>
              <p:cNvCxnSpPr/>
              <p:nvPr/>
            </p:nvCxnSpPr>
            <p:spPr>
              <a:xfrm>
                <a:off x="4058654" y="3900350"/>
                <a:ext cx="3547859" cy="1029176"/>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BE3C722-D307-454A-9444-1ED524197409}"/>
                  </a:ext>
                </a:extLst>
              </p:cNvPr>
              <p:cNvCxnSpPr>
                <a:cxnSpLocks/>
              </p:cNvCxnSpPr>
              <p:nvPr/>
            </p:nvCxnSpPr>
            <p:spPr>
              <a:xfrm>
                <a:off x="5293895" y="4752157"/>
                <a:ext cx="2423966" cy="206942"/>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7F78239-152B-40E3-AD4A-F600001ACFEC}"/>
                  </a:ext>
                </a:extLst>
              </p:cNvPr>
              <p:cNvCxnSpPr>
                <a:cxnSpLocks/>
              </p:cNvCxnSpPr>
              <p:nvPr/>
            </p:nvCxnSpPr>
            <p:spPr>
              <a:xfrm flipV="1">
                <a:off x="7720416" y="2374232"/>
                <a:ext cx="1107852" cy="2518579"/>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DAAD1135-DC3D-4976-A353-4017056AB607}"/>
                  </a:ext>
                </a:extLst>
              </p:cNvPr>
              <p:cNvCxnSpPr/>
              <p:nvPr/>
            </p:nvCxnSpPr>
            <p:spPr>
              <a:xfrm flipH="1">
                <a:off x="5277855" y="2374233"/>
                <a:ext cx="3547859" cy="2406316"/>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172A85E-8DC2-4B02-B3C6-C1E6E53555EE}"/>
                  </a:ext>
                </a:extLst>
              </p:cNvPr>
              <p:cNvCxnSpPr/>
              <p:nvPr/>
            </p:nvCxnSpPr>
            <p:spPr>
              <a:xfrm flipH="1" flipV="1">
                <a:off x="6248401" y="2823412"/>
                <a:ext cx="1435769" cy="2119645"/>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ADF0CA43-3676-4D80-BB86-752E11F309B9}"/>
                  </a:ext>
                </a:extLst>
              </p:cNvPr>
              <p:cNvCxnSpPr/>
              <p:nvPr/>
            </p:nvCxnSpPr>
            <p:spPr>
              <a:xfrm flipV="1">
                <a:off x="6302617" y="2374233"/>
                <a:ext cx="2550695" cy="449180"/>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2065D7D-9D88-4307-81C3-5BF01BF5B476}"/>
                  </a:ext>
                </a:extLst>
              </p:cNvPr>
              <p:cNvCxnSpPr/>
              <p:nvPr/>
            </p:nvCxnSpPr>
            <p:spPr>
              <a:xfrm flipV="1">
                <a:off x="4660231" y="1005871"/>
                <a:ext cx="1238496" cy="1124581"/>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58A6268-4790-4AC6-8058-49FD3FFF296C}"/>
                  </a:ext>
                </a:extLst>
              </p:cNvPr>
              <p:cNvCxnSpPr>
                <a:cxnSpLocks/>
              </p:cNvCxnSpPr>
              <p:nvPr/>
            </p:nvCxnSpPr>
            <p:spPr>
              <a:xfrm>
                <a:off x="5889383" y="1005871"/>
                <a:ext cx="399120" cy="1858616"/>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F055180-4F49-4026-87D0-83541D711136}"/>
                  </a:ext>
                </a:extLst>
              </p:cNvPr>
              <p:cNvCxnSpPr/>
              <p:nvPr/>
            </p:nvCxnSpPr>
            <p:spPr>
              <a:xfrm flipH="1">
                <a:off x="5250253" y="2914731"/>
                <a:ext cx="995592" cy="1898902"/>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21CC995-61D6-4C88-A6C8-67BCBE3F5794}"/>
                  </a:ext>
                </a:extLst>
              </p:cNvPr>
              <p:cNvCxnSpPr/>
              <p:nvPr/>
            </p:nvCxnSpPr>
            <p:spPr>
              <a:xfrm>
                <a:off x="4644190" y="2164653"/>
                <a:ext cx="621140" cy="2671436"/>
              </a:xfrm>
              <a:prstGeom prst="line">
                <a:avLst/>
              </a:prstGeom>
              <a:grpFill/>
              <a:ln>
                <a:solidFill>
                  <a:srgbClr val="848A9C">
                    <a:alpha val="25000"/>
                  </a:srgbClr>
                </a:solidFill>
              </a:ln>
            </p:spPr>
            <p:style>
              <a:lnRef idx="1">
                <a:schemeClr val="accent1"/>
              </a:lnRef>
              <a:fillRef idx="0">
                <a:schemeClr val="accent1"/>
              </a:fillRef>
              <a:effectRef idx="0">
                <a:schemeClr val="accent1"/>
              </a:effectRef>
              <a:fontRef idx="minor">
                <a:schemeClr val="tx1"/>
              </a:fontRef>
            </p:style>
          </p:cxnSp>
        </p:grpSp>
        <p:sp>
          <p:nvSpPr>
            <p:cNvPr id="202" name="Oval 201">
              <a:extLst>
                <a:ext uri="{FF2B5EF4-FFF2-40B4-BE49-F238E27FC236}">
                  <a16:creationId xmlns:a16="http://schemas.microsoft.com/office/drawing/2014/main" id="{7E292894-50D5-48AC-86AE-3E7179068270}"/>
                </a:ext>
              </a:extLst>
            </p:cNvPr>
            <p:cNvSpPr/>
            <p:nvPr/>
          </p:nvSpPr>
          <p:spPr>
            <a:xfrm rot="13899134">
              <a:off x="6618987" y="929503"/>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F0DF87F5-39AF-4A10-AA52-D462D769955A}"/>
                </a:ext>
              </a:extLst>
            </p:cNvPr>
            <p:cNvSpPr/>
            <p:nvPr/>
          </p:nvSpPr>
          <p:spPr>
            <a:xfrm rot="13899134">
              <a:off x="7504614" y="-118159"/>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623F5803-196B-4B88-A2CF-F93CB7633CA7}"/>
                </a:ext>
              </a:extLst>
            </p:cNvPr>
            <p:cNvSpPr/>
            <p:nvPr/>
          </p:nvSpPr>
          <p:spPr>
            <a:xfrm rot="13899134">
              <a:off x="6103055" y="-1330585"/>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D066EE8E-4A41-4560-A8CE-3A18AA8758D9}"/>
                </a:ext>
              </a:extLst>
            </p:cNvPr>
            <p:cNvSpPr/>
            <p:nvPr/>
          </p:nvSpPr>
          <p:spPr>
            <a:xfrm rot="13899134">
              <a:off x="8047979" y="-1841678"/>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AE866935-5472-48AB-B952-F59632DF937E}"/>
                </a:ext>
              </a:extLst>
            </p:cNvPr>
            <p:cNvSpPr/>
            <p:nvPr/>
          </p:nvSpPr>
          <p:spPr>
            <a:xfrm rot="13899134">
              <a:off x="9034032" y="-427109"/>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0C4F6EDF-2296-4541-BE0C-A328C69BC9E2}"/>
                </a:ext>
              </a:extLst>
            </p:cNvPr>
            <p:cNvSpPr/>
            <p:nvPr/>
          </p:nvSpPr>
          <p:spPr>
            <a:xfrm rot="13899134">
              <a:off x="9087024" y="692451"/>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3A583998-01D5-406D-8E66-856D865B04FB}"/>
                </a:ext>
              </a:extLst>
            </p:cNvPr>
            <p:cNvSpPr/>
            <p:nvPr/>
          </p:nvSpPr>
          <p:spPr>
            <a:xfrm rot="13899134">
              <a:off x="10931568" y="565752"/>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93E8F7AF-8247-4E4A-A919-28F3883FD001}"/>
                </a:ext>
              </a:extLst>
            </p:cNvPr>
            <p:cNvSpPr/>
            <p:nvPr/>
          </p:nvSpPr>
          <p:spPr>
            <a:xfrm rot="13899134">
              <a:off x="9773785" y="1600122"/>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2EB253B6-5C7E-4EEB-A84A-B7D5D6F00FB6}"/>
                </a:ext>
              </a:extLst>
            </p:cNvPr>
            <p:cNvSpPr/>
            <p:nvPr/>
          </p:nvSpPr>
          <p:spPr>
            <a:xfrm rot="13899134">
              <a:off x="7849222" y="1138423"/>
              <a:ext cx="149393" cy="149393"/>
            </a:xfrm>
            <a:prstGeom prst="ellipse">
              <a:avLst/>
            </a:prstGeom>
            <a:solidFill>
              <a:srgbClr val="E4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1" name="Group 210">
            <a:extLst>
              <a:ext uri="{FF2B5EF4-FFF2-40B4-BE49-F238E27FC236}">
                <a16:creationId xmlns:a16="http://schemas.microsoft.com/office/drawing/2014/main" id="{4F6318E5-9C63-4D01-9AA2-3D0E11D92174}"/>
              </a:ext>
            </a:extLst>
          </p:cNvPr>
          <p:cNvGrpSpPr/>
          <p:nvPr/>
        </p:nvGrpSpPr>
        <p:grpSpPr>
          <a:xfrm rot="16200000">
            <a:off x="-37478" y="1137712"/>
            <a:ext cx="1107851" cy="176215"/>
            <a:chOff x="6656698" y="5706632"/>
            <a:chExt cx="1107851" cy="176215"/>
          </a:xfrm>
        </p:grpSpPr>
        <p:sp>
          <p:nvSpPr>
            <p:cNvPr id="212" name="Oval 211">
              <a:extLst>
                <a:ext uri="{FF2B5EF4-FFF2-40B4-BE49-F238E27FC236}">
                  <a16:creationId xmlns:a16="http://schemas.microsoft.com/office/drawing/2014/main" id="{E496E1B7-EFAA-41F9-9ED9-597C373C77EA}"/>
                </a:ext>
              </a:extLst>
            </p:cNvPr>
            <p:cNvSpPr/>
            <p:nvPr/>
          </p:nvSpPr>
          <p:spPr>
            <a:xfrm rot="5400000">
              <a:off x="6656697" y="5706633"/>
              <a:ext cx="176215" cy="176213"/>
            </a:xfrm>
            <a:prstGeom prst="ellipse">
              <a:avLst/>
            </a:prstGeom>
            <a:solidFill>
              <a:schemeClr val="accent2"/>
            </a:solidFill>
            <a:ln>
              <a:noFill/>
            </a:ln>
            <a:effectLst>
              <a:outerShdw blurRad="266700" sx="103000" sy="103000" algn="ctr" rotWithShape="0">
                <a:schemeClr val="accent2">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6645564D-F096-4824-9E3D-8CEB8DA64D06}"/>
                </a:ext>
              </a:extLst>
            </p:cNvPr>
            <p:cNvSpPr/>
            <p:nvPr/>
          </p:nvSpPr>
          <p:spPr>
            <a:xfrm rot="5400000">
              <a:off x="7262408" y="5307363"/>
              <a:ext cx="29455" cy="974827"/>
            </a:xfrm>
            <a:prstGeom prst="rect">
              <a:avLst/>
            </a:prstGeom>
            <a:gradFill flip="none" rotWithShape="1">
              <a:gsLst>
                <a:gs pos="0">
                  <a:schemeClr val="accent2"/>
                </a:gs>
                <a:gs pos="100000">
                  <a:schemeClr val="accent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4" name="Group 213">
            <a:extLst>
              <a:ext uri="{FF2B5EF4-FFF2-40B4-BE49-F238E27FC236}">
                <a16:creationId xmlns:a16="http://schemas.microsoft.com/office/drawing/2014/main" id="{7D918E52-941B-45B4-94ED-D6A6DFAAEE23}"/>
              </a:ext>
            </a:extLst>
          </p:cNvPr>
          <p:cNvGrpSpPr/>
          <p:nvPr/>
        </p:nvGrpSpPr>
        <p:grpSpPr>
          <a:xfrm rot="10800000">
            <a:off x="11349498" y="5653041"/>
            <a:ext cx="176215" cy="1107852"/>
            <a:chOff x="9483237" y="1321506"/>
            <a:chExt cx="273513" cy="1719570"/>
          </a:xfrm>
        </p:grpSpPr>
        <p:sp>
          <p:nvSpPr>
            <p:cNvPr id="215" name="Oval 214">
              <a:extLst>
                <a:ext uri="{FF2B5EF4-FFF2-40B4-BE49-F238E27FC236}">
                  <a16:creationId xmlns:a16="http://schemas.microsoft.com/office/drawing/2014/main" id="{5000D665-D0EE-45A6-82AC-94C95AB257D9}"/>
                </a:ext>
              </a:extLst>
            </p:cNvPr>
            <p:cNvSpPr/>
            <p:nvPr/>
          </p:nvSpPr>
          <p:spPr>
            <a:xfrm>
              <a:off x="9483237" y="2767564"/>
              <a:ext cx="273513" cy="273512"/>
            </a:xfrm>
            <a:prstGeom prst="ellipse">
              <a:avLst/>
            </a:prstGeom>
            <a:solidFill>
              <a:schemeClr val="accent2"/>
            </a:solidFill>
            <a:ln>
              <a:noFill/>
            </a:ln>
            <a:effectLst>
              <a:outerShdw blurRad="266700" sx="103000" sy="103000" algn="ctr" rotWithShape="0">
                <a:schemeClr val="accent2">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2139536A-9CDE-411F-BFAC-FA02AE364EE9}"/>
                </a:ext>
              </a:extLst>
            </p:cNvPr>
            <p:cNvSpPr/>
            <p:nvPr/>
          </p:nvSpPr>
          <p:spPr>
            <a:xfrm>
              <a:off x="9597191" y="1321506"/>
              <a:ext cx="45719" cy="1513093"/>
            </a:xfrm>
            <a:prstGeom prst="rect">
              <a:avLst/>
            </a:prstGeom>
            <a:gradFill flip="none" rotWithShape="1">
              <a:gsLst>
                <a:gs pos="0">
                  <a:schemeClr val="accent2"/>
                </a:gs>
                <a:gs pos="100000">
                  <a:schemeClr val="accent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93" name="Freeform 142">
            <a:extLst>
              <a:ext uri="{FF2B5EF4-FFF2-40B4-BE49-F238E27FC236}">
                <a16:creationId xmlns:a16="http://schemas.microsoft.com/office/drawing/2014/main" id="{72260D77-0794-474C-A186-CA44F9BD17DA}"/>
              </a:ext>
            </a:extLst>
          </p:cNvPr>
          <p:cNvSpPr>
            <a:spLocks/>
          </p:cNvSpPr>
          <p:nvPr/>
        </p:nvSpPr>
        <p:spPr bwMode="auto">
          <a:xfrm>
            <a:off x="7504113" y="3622628"/>
            <a:ext cx="2043113" cy="1443038"/>
          </a:xfrm>
          <a:custGeom>
            <a:avLst/>
            <a:gdLst>
              <a:gd name="T0" fmla="*/ 615 w 647"/>
              <a:gd name="T1" fmla="*/ 230 h 458"/>
              <a:gd name="T2" fmla="*/ 592 w 647"/>
              <a:gd name="T3" fmla="*/ 111 h 458"/>
              <a:gd name="T4" fmla="*/ 521 w 647"/>
              <a:gd name="T5" fmla="*/ 40 h 458"/>
              <a:gd name="T6" fmla="*/ 402 w 647"/>
              <a:gd name="T7" fmla="*/ 17 h 458"/>
              <a:gd name="T8" fmla="*/ 316 w 647"/>
              <a:gd name="T9" fmla="*/ 34 h 458"/>
              <a:gd name="T10" fmla="*/ 230 w 647"/>
              <a:gd name="T11" fmla="*/ 17 h 458"/>
              <a:gd name="T12" fmla="*/ 111 w 647"/>
              <a:gd name="T13" fmla="*/ 40 h 458"/>
              <a:gd name="T14" fmla="*/ 40 w 647"/>
              <a:gd name="T15" fmla="*/ 111 h 458"/>
              <a:gd name="T16" fmla="*/ 17 w 647"/>
              <a:gd name="T17" fmla="*/ 230 h 458"/>
              <a:gd name="T18" fmla="*/ 33 w 647"/>
              <a:gd name="T19" fmla="*/ 293 h 458"/>
              <a:gd name="T20" fmla="*/ 36 w 647"/>
              <a:gd name="T21" fmla="*/ 293 h 458"/>
              <a:gd name="T22" fmla="*/ 20 w 647"/>
              <a:gd name="T23" fmla="*/ 229 h 458"/>
              <a:gd name="T24" fmla="*/ 43 w 647"/>
              <a:gd name="T25" fmla="*/ 113 h 458"/>
              <a:gd name="T26" fmla="*/ 113 w 647"/>
              <a:gd name="T27" fmla="*/ 42 h 458"/>
              <a:gd name="T28" fmla="*/ 229 w 647"/>
              <a:gd name="T29" fmla="*/ 20 h 458"/>
              <a:gd name="T30" fmla="*/ 316 w 647"/>
              <a:gd name="T31" fmla="*/ 37 h 458"/>
              <a:gd name="T32" fmla="*/ 403 w 647"/>
              <a:gd name="T33" fmla="*/ 20 h 458"/>
              <a:gd name="T34" fmla="*/ 519 w 647"/>
              <a:gd name="T35" fmla="*/ 42 h 458"/>
              <a:gd name="T36" fmla="*/ 589 w 647"/>
              <a:gd name="T37" fmla="*/ 113 h 458"/>
              <a:gd name="T38" fmla="*/ 612 w 647"/>
              <a:gd name="T39" fmla="*/ 228 h 458"/>
              <a:gd name="T40" fmla="*/ 644 w 647"/>
              <a:gd name="T41" fmla="*/ 458 h 458"/>
              <a:gd name="T42" fmla="*/ 647 w 647"/>
              <a:gd name="T43" fmla="*/ 456 h 458"/>
              <a:gd name="T44" fmla="*/ 615 w 647"/>
              <a:gd name="T45" fmla="*/ 23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7" h="458">
                <a:moveTo>
                  <a:pt x="615" y="230"/>
                </a:moveTo>
                <a:cubicBezTo>
                  <a:pt x="632" y="189"/>
                  <a:pt x="623" y="142"/>
                  <a:pt x="592" y="111"/>
                </a:cubicBezTo>
                <a:cubicBezTo>
                  <a:pt x="521" y="40"/>
                  <a:pt x="521" y="40"/>
                  <a:pt x="521" y="40"/>
                </a:cubicBezTo>
                <a:cubicBezTo>
                  <a:pt x="490" y="9"/>
                  <a:pt x="443" y="0"/>
                  <a:pt x="402" y="17"/>
                </a:cubicBezTo>
                <a:cubicBezTo>
                  <a:pt x="374" y="28"/>
                  <a:pt x="346" y="34"/>
                  <a:pt x="316" y="34"/>
                </a:cubicBezTo>
                <a:cubicBezTo>
                  <a:pt x="286" y="34"/>
                  <a:pt x="258" y="28"/>
                  <a:pt x="230" y="17"/>
                </a:cubicBezTo>
                <a:cubicBezTo>
                  <a:pt x="189" y="0"/>
                  <a:pt x="142" y="9"/>
                  <a:pt x="111" y="40"/>
                </a:cubicBezTo>
                <a:cubicBezTo>
                  <a:pt x="40" y="111"/>
                  <a:pt x="40" y="111"/>
                  <a:pt x="40" y="111"/>
                </a:cubicBezTo>
                <a:cubicBezTo>
                  <a:pt x="9" y="142"/>
                  <a:pt x="0" y="189"/>
                  <a:pt x="17" y="230"/>
                </a:cubicBezTo>
                <a:cubicBezTo>
                  <a:pt x="25" y="250"/>
                  <a:pt x="30" y="271"/>
                  <a:pt x="33" y="293"/>
                </a:cubicBezTo>
                <a:cubicBezTo>
                  <a:pt x="36" y="293"/>
                  <a:pt x="36" y="293"/>
                  <a:pt x="36" y="293"/>
                </a:cubicBezTo>
                <a:cubicBezTo>
                  <a:pt x="34" y="271"/>
                  <a:pt x="29" y="250"/>
                  <a:pt x="20" y="229"/>
                </a:cubicBezTo>
                <a:cubicBezTo>
                  <a:pt x="4" y="189"/>
                  <a:pt x="13" y="143"/>
                  <a:pt x="43" y="113"/>
                </a:cubicBezTo>
                <a:cubicBezTo>
                  <a:pt x="113" y="42"/>
                  <a:pt x="113" y="42"/>
                  <a:pt x="113" y="42"/>
                </a:cubicBezTo>
                <a:cubicBezTo>
                  <a:pt x="143" y="12"/>
                  <a:pt x="189" y="4"/>
                  <a:pt x="229" y="20"/>
                </a:cubicBezTo>
                <a:cubicBezTo>
                  <a:pt x="257" y="31"/>
                  <a:pt x="286" y="37"/>
                  <a:pt x="316" y="37"/>
                </a:cubicBezTo>
                <a:cubicBezTo>
                  <a:pt x="346" y="37"/>
                  <a:pt x="375" y="31"/>
                  <a:pt x="403" y="20"/>
                </a:cubicBezTo>
                <a:cubicBezTo>
                  <a:pt x="443" y="4"/>
                  <a:pt x="489" y="12"/>
                  <a:pt x="519" y="42"/>
                </a:cubicBezTo>
                <a:cubicBezTo>
                  <a:pt x="589" y="113"/>
                  <a:pt x="589" y="113"/>
                  <a:pt x="589" y="113"/>
                </a:cubicBezTo>
                <a:cubicBezTo>
                  <a:pt x="620" y="143"/>
                  <a:pt x="628" y="189"/>
                  <a:pt x="612" y="228"/>
                </a:cubicBezTo>
                <a:cubicBezTo>
                  <a:pt x="580" y="305"/>
                  <a:pt x="593" y="393"/>
                  <a:pt x="644" y="458"/>
                </a:cubicBezTo>
                <a:cubicBezTo>
                  <a:pt x="647" y="456"/>
                  <a:pt x="647" y="456"/>
                  <a:pt x="647" y="456"/>
                </a:cubicBezTo>
                <a:cubicBezTo>
                  <a:pt x="596" y="392"/>
                  <a:pt x="584" y="305"/>
                  <a:pt x="615" y="230"/>
                </a:cubicBezTo>
                <a:close/>
              </a:path>
            </a:pathLst>
          </a:custGeom>
          <a:solidFill>
            <a:srgbClr val="4651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94" name="Freeform 143">
            <a:extLst>
              <a:ext uri="{FF2B5EF4-FFF2-40B4-BE49-F238E27FC236}">
                <a16:creationId xmlns:a16="http://schemas.microsoft.com/office/drawing/2014/main" id="{EB3C5AE4-E82D-4949-8470-EC0A8826BF7F}"/>
              </a:ext>
            </a:extLst>
          </p:cNvPr>
          <p:cNvSpPr>
            <a:spLocks/>
          </p:cNvSpPr>
          <p:nvPr/>
        </p:nvSpPr>
        <p:spPr bwMode="auto">
          <a:xfrm>
            <a:off x="1287463" y="2225628"/>
            <a:ext cx="1301750" cy="1298575"/>
          </a:xfrm>
          <a:custGeom>
            <a:avLst/>
            <a:gdLst>
              <a:gd name="T0" fmla="*/ 89 w 412"/>
              <a:gd name="T1" fmla="*/ 89 h 412"/>
              <a:gd name="T2" fmla="*/ 89 w 412"/>
              <a:gd name="T3" fmla="*/ 412 h 412"/>
              <a:gd name="T4" fmla="*/ 412 w 412"/>
              <a:gd name="T5" fmla="*/ 89 h 412"/>
              <a:gd name="T6" fmla="*/ 89 w 412"/>
              <a:gd name="T7" fmla="*/ 89 h 412"/>
            </a:gdLst>
            <a:ahLst/>
            <a:cxnLst>
              <a:cxn ang="0">
                <a:pos x="T0" y="T1"/>
              </a:cxn>
              <a:cxn ang="0">
                <a:pos x="T2" y="T3"/>
              </a:cxn>
              <a:cxn ang="0">
                <a:pos x="T4" y="T5"/>
              </a:cxn>
              <a:cxn ang="0">
                <a:pos x="T6" y="T7"/>
              </a:cxn>
            </a:cxnLst>
            <a:rect l="0" t="0" r="r" b="b"/>
            <a:pathLst>
              <a:path w="412" h="412">
                <a:moveTo>
                  <a:pt x="89" y="89"/>
                </a:moveTo>
                <a:cubicBezTo>
                  <a:pt x="0" y="178"/>
                  <a:pt x="0" y="322"/>
                  <a:pt x="89" y="412"/>
                </a:cubicBezTo>
                <a:cubicBezTo>
                  <a:pt x="412" y="89"/>
                  <a:pt x="412" y="89"/>
                  <a:pt x="412" y="89"/>
                </a:cubicBezTo>
                <a:cubicBezTo>
                  <a:pt x="323" y="0"/>
                  <a:pt x="179" y="0"/>
                  <a:pt x="89" y="89"/>
                </a:cubicBezTo>
                <a:close/>
              </a:path>
            </a:pathLst>
          </a:custGeom>
          <a:solidFill>
            <a:srgbClr val="7898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95" name="Freeform 144">
            <a:extLst>
              <a:ext uri="{FF2B5EF4-FFF2-40B4-BE49-F238E27FC236}">
                <a16:creationId xmlns:a16="http://schemas.microsoft.com/office/drawing/2014/main" id="{58909B7B-7355-4D26-BF1F-044A8F554649}"/>
              </a:ext>
            </a:extLst>
          </p:cNvPr>
          <p:cNvSpPr>
            <a:spLocks/>
          </p:cNvSpPr>
          <p:nvPr/>
        </p:nvSpPr>
        <p:spPr bwMode="auto">
          <a:xfrm>
            <a:off x="2963863" y="4617991"/>
            <a:ext cx="1439863" cy="719138"/>
          </a:xfrm>
          <a:custGeom>
            <a:avLst/>
            <a:gdLst>
              <a:gd name="T0" fmla="*/ 228 w 456"/>
              <a:gd name="T1" fmla="*/ 228 h 228"/>
              <a:gd name="T2" fmla="*/ 456 w 456"/>
              <a:gd name="T3" fmla="*/ 0 h 228"/>
              <a:gd name="T4" fmla="*/ 0 w 456"/>
              <a:gd name="T5" fmla="*/ 0 h 228"/>
              <a:gd name="T6" fmla="*/ 228 w 456"/>
              <a:gd name="T7" fmla="*/ 228 h 228"/>
            </a:gdLst>
            <a:ahLst/>
            <a:cxnLst>
              <a:cxn ang="0">
                <a:pos x="T0" y="T1"/>
              </a:cxn>
              <a:cxn ang="0">
                <a:pos x="T2" y="T3"/>
              </a:cxn>
              <a:cxn ang="0">
                <a:pos x="T4" y="T5"/>
              </a:cxn>
              <a:cxn ang="0">
                <a:pos x="T6" y="T7"/>
              </a:cxn>
            </a:cxnLst>
            <a:rect l="0" t="0" r="r" b="b"/>
            <a:pathLst>
              <a:path w="456" h="228">
                <a:moveTo>
                  <a:pt x="228" y="228"/>
                </a:moveTo>
                <a:cubicBezTo>
                  <a:pt x="354" y="228"/>
                  <a:pt x="456" y="126"/>
                  <a:pt x="456" y="0"/>
                </a:cubicBezTo>
                <a:cubicBezTo>
                  <a:pt x="0" y="0"/>
                  <a:pt x="0" y="0"/>
                  <a:pt x="0" y="0"/>
                </a:cubicBezTo>
                <a:cubicBezTo>
                  <a:pt x="0" y="126"/>
                  <a:pt x="102" y="228"/>
                  <a:pt x="228" y="228"/>
                </a:cubicBezTo>
                <a:close/>
              </a:path>
            </a:pathLst>
          </a:custGeom>
          <a:solidFill>
            <a:srgbClr val="4651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96" name="Freeform 145">
            <a:extLst>
              <a:ext uri="{FF2B5EF4-FFF2-40B4-BE49-F238E27FC236}">
                <a16:creationId xmlns:a16="http://schemas.microsoft.com/office/drawing/2014/main" id="{0E7E353E-0DA6-4528-974E-3448E64151F8}"/>
              </a:ext>
            </a:extLst>
          </p:cNvPr>
          <p:cNvSpPr>
            <a:spLocks/>
          </p:cNvSpPr>
          <p:nvPr/>
        </p:nvSpPr>
        <p:spPr bwMode="auto">
          <a:xfrm>
            <a:off x="4570413" y="2295478"/>
            <a:ext cx="1439863" cy="719138"/>
          </a:xfrm>
          <a:custGeom>
            <a:avLst/>
            <a:gdLst>
              <a:gd name="T0" fmla="*/ 228 w 456"/>
              <a:gd name="T1" fmla="*/ 0 h 228"/>
              <a:gd name="T2" fmla="*/ 0 w 456"/>
              <a:gd name="T3" fmla="*/ 228 h 228"/>
              <a:gd name="T4" fmla="*/ 456 w 456"/>
              <a:gd name="T5" fmla="*/ 228 h 228"/>
              <a:gd name="T6" fmla="*/ 228 w 456"/>
              <a:gd name="T7" fmla="*/ 0 h 228"/>
            </a:gdLst>
            <a:ahLst/>
            <a:cxnLst>
              <a:cxn ang="0">
                <a:pos x="T0" y="T1"/>
              </a:cxn>
              <a:cxn ang="0">
                <a:pos x="T2" y="T3"/>
              </a:cxn>
              <a:cxn ang="0">
                <a:pos x="T4" y="T5"/>
              </a:cxn>
              <a:cxn ang="0">
                <a:pos x="T6" y="T7"/>
              </a:cxn>
            </a:cxnLst>
            <a:rect l="0" t="0" r="r" b="b"/>
            <a:pathLst>
              <a:path w="456" h="228">
                <a:moveTo>
                  <a:pt x="228" y="0"/>
                </a:moveTo>
                <a:cubicBezTo>
                  <a:pt x="102" y="0"/>
                  <a:pt x="0" y="102"/>
                  <a:pt x="0" y="228"/>
                </a:cubicBezTo>
                <a:cubicBezTo>
                  <a:pt x="456" y="228"/>
                  <a:pt x="456" y="228"/>
                  <a:pt x="456" y="228"/>
                </a:cubicBezTo>
                <a:cubicBezTo>
                  <a:pt x="456" y="102"/>
                  <a:pt x="354" y="0"/>
                  <a:pt x="228" y="0"/>
                </a:cubicBezTo>
                <a:close/>
              </a:path>
            </a:pathLst>
          </a:custGeom>
          <a:solidFill>
            <a:srgbClr val="7898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97" name="Freeform 146">
            <a:extLst>
              <a:ext uri="{FF2B5EF4-FFF2-40B4-BE49-F238E27FC236}">
                <a16:creationId xmlns:a16="http://schemas.microsoft.com/office/drawing/2014/main" id="{C00B12E3-F869-42FB-A3C3-B8AF38B55CEB}"/>
              </a:ext>
            </a:extLst>
          </p:cNvPr>
          <p:cNvSpPr>
            <a:spLocks/>
          </p:cNvSpPr>
          <p:nvPr/>
        </p:nvSpPr>
        <p:spPr bwMode="auto">
          <a:xfrm>
            <a:off x="6175376" y="4617991"/>
            <a:ext cx="1441450" cy="719138"/>
          </a:xfrm>
          <a:custGeom>
            <a:avLst/>
            <a:gdLst>
              <a:gd name="T0" fmla="*/ 228 w 457"/>
              <a:gd name="T1" fmla="*/ 228 h 228"/>
              <a:gd name="T2" fmla="*/ 457 w 457"/>
              <a:gd name="T3" fmla="*/ 0 h 228"/>
              <a:gd name="T4" fmla="*/ 0 w 457"/>
              <a:gd name="T5" fmla="*/ 0 h 228"/>
              <a:gd name="T6" fmla="*/ 228 w 457"/>
              <a:gd name="T7" fmla="*/ 228 h 228"/>
            </a:gdLst>
            <a:ahLst/>
            <a:cxnLst>
              <a:cxn ang="0">
                <a:pos x="T0" y="T1"/>
              </a:cxn>
              <a:cxn ang="0">
                <a:pos x="T2" y="T3"/>
              </a:cxn>
              <a:cxn ang="0">
                <a:pos x="T4" y="T5"/>
              </a:cxn>
              <a:cxn ang="0">
                <a:pos x="T6" y="T7"/>
              </a:cxn>
            </a:cxnLst>
            <a:rect l="0" t="0" r="r" b="b"/>
            <a:pathLst>
              <a:path w="457" h="228">
                <a:moveTo>
                  <a:pt x="228" y="228"/>
                </a:moveTo>
                <a:cubicBezTo>
                  <a:pt x="354" y="228"/>
                  <a:pt x="457" y="126"/>
                  <a:pt x="457" y="0"/>
                </a:cubicBezTo>
                <a:cubicBezTo>
                  <a:pt x="0" y="0"/>
                  <a:pt x="0" y="0"/>
                  <a:pt x="0" y="0"/>
                </a:cubicBezTo>
                <a:cubicBezTo>
                  <a:pt x="0" y="126"/>
                  <a:pt x="102" y="228"/>
                  <a:pt x="228" y="228"/>
                </a:cubicBezTo>
                <a:close/>
              </a:path>
            </a:pathLst>
          </a:custGeom>
          <a:solidFill>
            <a:srgbClr val="4651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98" name="Freeform 147">
            <a:extLst>
              <a:ext uri="{FF2B5EF4-FFF2-40B4-BE49-F238E27FC236}">
                <a16:creationId xmlns:a16="http://schemas.microsoft.com/office/drawing/2014/main" id="{5FDC178B-AB38-4E7C-A115-13C1DBD38E1B}"/>
              </a:ext>
            </a:extLst>
          </p:cNvPr>
          <p:cNvSpPr>
            <a:spLocks/>
          </p:cNvSpPr>
          <p:nvPr/>
        </p:nvSpPr>
        <p:spPr bwMode="auto">
          <a:xfrm>
            <a:off x="7781926" y="2295478"/>
            <a:ext cx="1439863" cy="719138"/>
          </a:xfrm>
          <a:custGeom>
            <a:avLst/>
            <a:gdLst>
              <a:gd name="T0" fmla="*/ 228 w 456"/>
              <a:gd name="T1" fmla="*/ 0 h 228"/>
              <a:gd name="T2" fmla="*/ 0 w 456"/>
              <a:gd name="T3" fmla="*/ 228 h 228"/>
              <a:gd name="T4" fmla="*/ 456 w 456"/>
              <a:gd name="T5" fmla="*/ 228 h 228"/>
              <a:gd name="T6" fmla="*/ 228 w 456"/>
              <a:gd name="T7" fmla="*/ 0 h 228"/>
            </a:gdLst>
            <a:ahLst/>
            <a:cxnLst>
              <a:cxn ang="0">
                <a:pos x="T0" y="T1"/>
              </a:cxn>
              <a:cxn ang="0">
                <a:pos x="T2" y="T3"/>
              </a:cxn>
              <a:cxn ang="0">
                <a:pos x="T4" y="T5"/>
              </a:cxn>
              <a:cxn ang="0">
                <a:pos x="T6" y="T7"/>
              </a:cxn>
            </a:cxnLst>
            <a:rect l="0" t="0" r="r" b="b"/>
            <a:pathLst>
              <a:path w="456" h="228">
                <a:moveTo>
                  <a:pt x="228" y="0"/>
                </a:moveTo>
                <a:cubicBezTo>
                  <a:pt x="102" y="0"/>
                  <a:pt x="0" y="102"/>
                  <a:pt x="0" y="228"/>
                </a:cubicBezTo>
                <a:cubicBezTo>
                  <a:pt x="456" y="228"/>
                  <a:pt x="456" y="228"/>
                  <a:pt x="456" y="228"/>
                </a:cubicBezTo>
                <a:cubicBezTo>
                  <a:pt x="456" y="102"/>
                  <a:pt x="354" y="0"/>
                  <a:pt x="228" y="0"/>
                </a:cubicBezTo>
                <a:close/>
              </a:path>
            </a:pathLst>
          </a:custGeom>
          <a:solidFill>
            <a:srgbClr val="7898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199" name="Freeform 148">
            <a:extLst>
              <a:ext uri="{FF2B5EF4-FFF2-40B4-BE49-F238E27FC236}">
                <a16:creationId xmlns:a16="http://schemas.microsoft.com/office/drawing/2014/main" id="{17E187B5-AA9C-422E-8167-14152645EC6C}"/>
              </a:ext>
            </a:extLst>
          </p:cNvPr>
          <p:cNvSpPr>
            <a:spLocks/>
          </p:cNvSpPr>
          <p:nvPr/>
        </p:nvSpPr>
        <p:spPr bwMode="auto">
          <a:xfrm>
            <a:off x="9596438" y="4111578"/>
            <a:ext cx="1301750" cy="1295400"/>
          </a:xfrm>
          <a:custGeom>
            <a:avLst/>
            <a:gdLst>
              <a:gd name="T0" fmla="*/ 323 w 412"/>
              <a:gd name="T1" fmla="*/ 0 h 411"/>
              <a:gd name="T2" fmla="*/ 0 w 412"/>
              <a:gd name="T3" fmla="*/ 322 h 411"/>
              <a:gd name="T4" fmla="*/ 323 w 412"/>
              <a:gd name="T5" fmla="*/ 322 h 411"/>
              <a:gd name="T6" fmla="*/ 323 w 412"/>
              <a:gd name="T7" fmla="*/ 0 h 411"/>
            </a:gdLst>
            <a:ahLst/>
            <a:cxnLst>
              <a:cxn ang="0">
                <a:pos x="T0" y="T1"/>
              </a:cxn>
              <a:cxn ang="0">
                <a:pos x="T2" y="T3"/>
              </a:cxn>
              <a:cxn ang="0">
                <a:pos x="T4" y="T5"/>
              </a:cxn>
              <a:cxn ang="0">
                <a:pos x="T6" y="T7"/>
              </a:cxn>
            </a:cxnLst>
            <a:rect l="0" t="0" r="r" b="b"/>
            <a:pathLst>
              <a:path w="412" h="411">
                <a:moveTo>
                  <a:pt x="323" y="0"/>
                </a:moveTo>
                <a:cubicBezTo>
                  <a:pt x="0" y="322"/>
                  <a:pt x="0" y="322"/>
                  <a:pt x="0" y="322"/>
                </a:cubicBezTo>
                <a:cubicBezTo>
                  <a:pt x="89" y="411"/>
                  <a:pt x="234" y="411"/>
                  <a:pt x="323" y="322"/>
                </a:cubicBezTo>
                <a:cubicBezTo>
                  <a:pt x="412" y="233"/>
                  <a:pt x="412" y="89"/>
                  <a:pt x="323" y="0"/>
                </a:cubicBezTo>
                <a:close/>
              </a:path>
            </a:pathLst>
          </a:custGeom>
          <a:solidFill>
            <a:srgbClr val="4651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0" name="Freeform 149">
            <a:extLst>
              <a:ext uri="{FF2B5EF4-FFF2-40B4-BE49-F238E27FC236}">
                <a16:creationId xmlns:a16="http://schemas.microsoft.com/office/drawing/2014/main" id="{66563D1B-1DD1-4A2D-9CB0-78C78B2C5E9F}"/>
              </a:ext>
            </a:extLst>
          </p:cNvPr>
          <p:cNvSpPr>
            <a:spLocks/>
          </p:cNvSpPr>
          <p:nvPr/>
        </p:nvSpPr>
        <p:spPr bwMode="auto">
          <a:xfrm>
            <a:off x="1612901" y="3562303"/>
            <a:ext cx="1465263" cy="990600"/>
          </a:xfrm>
          <a:custGeom>
            <a:avLst/>
            <a:gdLst>
              <a:gd name="T0" fmla="*/ 431 w 464"/>
              <a:gd name="T1" fmla="*/ 314 h 314"/>
              <a:gd name="T2" fmla="*/ 427 w 464"/>
              <a:gd name="T3" fmla="*/ 313 h 314"/>
              <a:gd name="T4" fmla="*/ 444 w 464"/>
              <a:gd name="T5" fmla="*/ 246 h 314"/>
              <a:gd name="T6" fmla="*/ 421 w 464"/>
              <a:gd name="T7" fmla="*/ 132 h 314"/>
              <a:gd name="T8" fmla="*/ 350 w 464"/>
              <a:gd name="T9" fmla="*/ 61 h 314"/>
              <a:gd name="T10" fmla="*/ 236 w 464"/>
              <a:gd name="T11" fmla="*/ 39 h 314"/>
              <a:gd name="T12" fmla="*/ 0 w 464"/>
              <a:gd name="T13" fmla="*/ 3 h 314"/>
              <a:gd name="T14" fmla="*/ 3 w 464"/>
              <a:gd name="T15" fmla="*/ 0 h 314"/>
              <a:gd name="T16" fmla="*/ 234 w 464"/>
              <a:gd name="T17" fmla="*/ 35 h 314"/>
              <a:gd name="T18" fmla="*/ 353 w 464"/>
              <a:gd name="T19" fmla="*/ 59 h 314"/>
              <a:gd name="T20" fmla="*/ 423 w 464"/>
              <a:gd name="T21" fmla="*/ 129 h 314"/>
              <a:gd name="T22" fmla="*/ 448 w 464"/>
              <a:gd name="T23" fmla="*/ 247 h 314"/>
              <a:gd name="T24" fmla="*/ 431 w 464"/>
              <a:gd name="T2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4" h="314">
                <a:moveTo>
                  <a:pt x="431" y="314"/>
                </a:moveTo>
                <a:cubicBezTo>
                  <a:pt x="427" y="313"/>
                  <a:pt x="427" y="313"/>
                  <a:pt x="427" y="313"/>
                </a:cubicBezTo>
                <a:cubicBezTo>
                  <a:pt x="429" y="290"/>
                  <a:pt x="435" y="267"/>
                  <a:pt x="444" y="246"/>
                </a:cubicBezTo>
                <a:cubicBezTo>
                  <a:pt x="460" y="207"/>
                  <a:pt x="451" y="162"/>
                  <a:pt x="421" y="132"/>
                </a:cubicBezTo>
                <a:cubicBezTo>
                  <a:pt x="350" y="61"/>
                  <a:pt x="350" y="61"/>
                  <a:pt x="350" y="61"/>
                </a:cubicBezTo>
                <a:cubicBezTo>
                  <a:pt x="320" y="31"/>
                  <a:pt x="275" y="22"/>
                  <a:pt x="236" y="39"/>
                </a:cubicBezTo>
                <a:cubicBezTo>
                  <a:pt x="156" y="72"/>
                  <a:pt x="66" y="58"/>
                  <a:pt x="0" y="3"/>
                </a:cubicBezTo>
                <a:cubicBezTo>
                  <a:pt x="3" y="0"/>
                  <a:pt x="3" y="0"/>
                  <a:pt x="3" y="0"/>
                </a:cubicBezTo>
                <a:cubicBezTo>
                  <a:pt x="68" y="54"/>
                  <a:pt x="156" y="68"/>
                  <a:pt x="234" y="35"/>
                </a:cubicBezTo>
                <a:cubicBezTo>
                  <a:pt x="275" y="18"/>
                  <a:pt x="322" y="28"/>
                  <a:pt x="353" y="59"/>
                </a:cubicBezTo>
                <a:cubicBezTo>
                  <a:pt x="423" y="129"/>
                  <a:pt x="423" y="129"/>
                  <a:pt x="423" y="129"/>
                </a:cubicBezTo>
                <a:cubicBezTo>
                  <a:pt x="455" y="161"/>
                  <a:pt x="464" y="207"/>
                  <a:pt x="448" y="247"/>
                </a:cubicBezTo>
                <a:cubicBezTo>
                  <a:pt x="439" y="269"/>
                  <a:pt x="433" y="291"/>
                  <a:pt x="431" y="314"/>
                </a:cubicBezTo>
                <a:close/>
              </a:path>
            </a:pathLst>
          </a:custGeom>
          <a:gradFill>
            <a:gsLst>
              <a:gs pos="21000">
                <a:srgbClr val="7898BF"/>
              </a:gs>
              <a:gs pos="82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1" name="Freeform 150">
            <a:extLst>
              <a:ext uri="{FF2B5EF4-FFF2-40B4-BE49-F238E27FC236}">
                <a16:creationId xmlns:a16="http://schemas.microsoft.com/office/drawing/2014/main" id="{DBEF8024-F66A-409A-A0D6-94FC5B72ACE6}"/>
              </a:ext>
            </a:extLst>
          </p:cNvPr>
          <p:cNvSpPr>
            <a:spLocks/>
          </p:cNvSpPr>
          <p:nvPr/>
        </p:nvSpPr>
        <p:spPr bwMode="auto">
          <a:xfrm>
            <a:off x="2628901" y="2551066"/>
            <a:ext cx="2055813" cy="1458913"/>
          </a:xfrm>
          <a:custGeom>
            <a:avLst/>
            <a:gdLst>
              <a:gd name="T0" fmla="*/ 463 w 651"/>
              <a:gd name="T1" fmla="*/ 455 h 463"/>
              <a:gd name="T2" fmla="*/ 420 w 651"/>
              <a:gd name="T3" fmla="*/ 446 h 463"/>
              <a:gd name="T4" fmla="*/ 334 w 651"/>
              <a:gd name="T5" fmla="*/ 430 h 463"/>
              <a:gd name="T6" fmla="*/ 249 w 651"/>
              <a:gd name="T7" fmla="*/ 446 h 463"/>
              <a:gd name="T8" fmla="*/ 129 w 651"/>
              <a:gd name="T9" fmla="*/ 423 h 463"/>
              <a:gd name="T10" fmla="*/ 58 w 651"/>
              <a:gd name="T11" fmla="*/ 353 h 463"/>
              <a:gd name="T12" fmla="*/ 35 w 651"/>
              <a:gd name="T13" fmla="*/ 234 h 463"/>
              <a:gd name="T14" fmla="*/ 0 w 651"/>
              <a:gd name="T15" fmla="*/ 3 h 463"/>
              <a:gd name="T16" fmla="*/ 3 w 651"/>
              <a:gd name="T17" fmla="*/ 0 h 463"/>
              <a:gd name="T18" fmla="*/ 38 w 651"/>
              <a:gd name="T19" fmla="*/ 235 h 463"/>
              <a:gd name="T20" fmla="*/ 61 w 651"/>
              <a:gd name="T21" fmla="*/ 350 h 463"/>
              <a:gd name="T22" fmla="*/ 132 w 651"/>
              <a:gd name="T23" fmla="*/ 421 h 463"/>
              <a:gd name="T24" fmla="*/ 247 w 651"/>
              <a:gd name="T25" fmla="*/ 443 h 463"/>
              <a:gd name="T26" fmla="*/ 334 w 651"/>
              <a:gd name="T27" fmla="*/ 426 h 463"/>
              <a:gd name="T28" fmla="*/ 421 w 651"/>
              <a:gd name="T29" fmla="*/ 443 h 463"/>
              <a:gd name="T30" fmla="*/ 537 w 651"/>
              <a:gd name="T31" fmla="*/ 421 h 463"/>
              <a:gd name="T32" fmla="*/ 608 w 651"/>
              <a:gd name="T33" fmla="*/ 350 h 463"/>
              <a:gd name="T34" fmla="*/ 630 w 651"/>
              <a:gd name="T35" fmla="*/ 235 h 463"/>
              <a:gd name="T36" fmla="*/ 615 w 651"/>
              <a:gd name="T37" fmla="*/ 178 h 463"/>
              <a:gd name="T38" fmla="*/ 619 w 651"/>
              <a:gd name="T39" fmla="*/ 177 h 463"/>
              <a:gd name="T40" fmla="*/ 634 w 651"/>
              <a:gd name="T41" fmla="*/ 233 h 463"/>
              <a:gd name="T42" fmla="*/ 610 w 651"/>
              <a:gd name="T43" fmla="*/ 353 h 463"/>
              <a:gd name="T44" fmla="*/ 540 w 651"/>
              <a:gd name="T45" fmla="*/ 423 h 463"/>
              <a:gd name="T46" fmla="*/ 463 w 651"/>
              <a:gd name="T47" fmla="*/ 45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463">
                <a:moveTo>
                  <a:pt x="463" y="455"/>
                </a:moveTo>
                <a:cubicBezTo>
                  <a:pt x="448" y="455"/>
                  <a:pt x="434" y="452"/>
                  <a:pt x="420" y="446"/>
                </a:cubicBezTo>
                <a:cubicBezTo>
                  <a:pt x="393" y="435"/>
                  <a:pt x="364" y="430"/>
                  <a:pt x="334" y="430"/>
                </a:cubicBezTo>
                <a:cubicBezTo>
                  <a:pt x="305" y="430"/>
                  <a:pt x="276" y="435"/>
                  <a:pt x="249" y="446"/>
                </a:cubicBezTo>
                <a:cubicBezTo>
                  <a:pt x="207" y="463"/>
                  <a:pt x="160" y="454"/>
                  <a:pt x="129" y="423"/>
                </a:cubicBezTo>
                <a:cubicBezTo>
                  <a:pt x="58" y="353"/>
                  <a:pt x="58" y="353"/>
                  <a:pt x="58" y="353"/>
                </a:cubicBezTo>
                <a:cubicBezTo>
                  <a:pt x="27" y="321"/>
                  <a:pt x="18" y="275"/>
                  <a:pt x="35" y="234"/>
                </a:cubicBezTo>
                <a:cubicBezTo>
                  <a:pt x="67" y="156"/>
                  <a:pt x="54" y="67"/>
                  <a:pt x="0" y="3"/>
                </a:cubicBezTo>
                <a:cubicBezTo>
                  <a:pt x="3" y="0"/>
                  <a:pt x="3" y="0"/>
                  <a:pt x="3" y="0"/>
                </a:cubicBezTo>
                <a:cubicBezTo>
                  <a:pt x="57" y="66"/>
                  <a:pt x="71" y="156"/>
                  <a:pt x="38" y="235"/>
                </a:cubicBezTo>
                <a:cubicBezTo>
                  <a:pt x="22" y="275"/>
                  <a:pt x="31" y="320"/>
                  <a:pt x="61" y="350"/>
                </a:cubicBezTo>
                <a:cubicBezTo>
                  <a:pt x="132" y="421"/>
                  <a:pt x="132" y="421"/>
                  <a:pt x="132" y="421"/>
                </a:cubicBezTo>
                <a:cubicBezTo>
                  <a:pt x="162" y="451"/>
                  <a:pt x="207" y="459"/>
                  <a:pt x="247" y="443"/>
                </a:cubicBezTo>
                <a:cubicBezTo>
                  <a:pt x="275" y="432"/>
                  <a:pt x="304" y="426"/>
                  <a:pt x="334" y="426"/>
                </a:cubicBezTo>
                <a:cubicBezTo>
                  <a:pt x="364" y="426"/>
                  <a:pt x="394" y="432"/>
                  <a:pt x="421" y="443"/>
                </a:cubicBezTo>
                <a:cubicBezTo>
                  <a:pt x="461" y="459"/>
                  <a:pt x="507" y="451"/>
                  <a:pt x="537" y="421"/>
                </a:cubicBezTo>
                <a:cubicBezTo>
                  <a:pt x="608" y="350"/>
                  <a:pt x="608" y="350"/>
                  <a:pt x="608" y="350"/>
                </a:cubicBezTo>
                <a:cubicBezTo>
                  <a:pt x="638" y="320"/>
                  <a:pt x="647" y="275"/>
                  <a:pt x="630" y="235"/>
                </a:cubicBezTo>
                <a:cubicBezTo>
                  <a:pt x="623" y="217"/>
                  <a:pt x="618" y="197"/>
                  <a:pt x="615" y="178"/>
                </a:cubicBezTo>
                <a:cubicBezTo>
                  <a:pt x="619" y="177"/>
                  <a:pt x="619" y="177"/>
                  <a:pt x="619" y="177"/>
                </a:cubicBezTo>
                <a:cubicBezTo>
                  <a:pt x="621" y="197"/>
                  <a:pt x="626" y="215"/>
                  <a:pt x="634" y="233"/>
                </a:cubicBezTo>
                <a:cubicBezTo>
                  <a:pt x="651" y="275"/>
                  <a:pt x="641" y="321"/>
                  <a:pt x="610" y="353"/>
                </a:cubicBezTo>
                <a:cubicBezTo>
                  <a:pt x="540" y="423"/>
                  <a:pt x="540" y="423"/>
                  <a:pt x="540" y="423"/>
                </a:cubicBezTo>
                <a:cubicBezTo>
                  <a:pt x="519" y="444"/>
                  <a:pt x="491" y="455"/>
                  <a:pt x="463" y="455"/>
                </a:cubicBezTo>
                <a:close/>
              </a:path>
            </a:pathLst>
          </a:custGeom>
          <a:solidFill>
            <a:srgbClr val="7898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2" name="Freeform 151">
            <a:extLst>
              <a:ext uri="{FF2B5EF4-FFF2-40B4-BE49-F238E27FC236}">
                <a16:creationId xmlns:a16="http://schemas.microsoft.com/office/drawing/2014/main" id="{367C69D2-A0DB-4994-8E5B-3ACB546A2A94}"/>
              </a:ext>
            </a:extLst>
          </p:cNvPr>
          <p:cNvSpPr>
            <a:spLocks/>
          </p:cNvSpPr>
          <p:nvPr/>
        </p:nvSpPr>
        <p:spPr bwMode="auto">
          <a:xfrm>
            <a:off x="5897563" y="3092403"/>
            <a:ext cx="1997075" cy="917575"/>
          </a:xfrm>
          <a:custGeom>
            <a:avLst/>
            <a:gdLst>
              <a:gd name="T0" fmla="*/ 188 w 633"/>
              <a:gd name="T1" fmla="*/ 283 h 291"/>
              <a:gd name="T2" fmla="*/ 111 w 633"/>
              <a:gd name="T3" fmla="*/ 251 h 291"/>
              <a:gd name="T4" fmla="*/ 40 w 633"/>
              <a:gd name="T5" fmla="*/ 181 h 291"/>
              <a:gd name="T6" fmla="*/ 17 w 633"/>
              <a:gd name="T7" fmla="*/ 62 h 291"/>
              <a:gd name="T8" fmla="*/ 32 w 633"/>
              <a:gd name="T9" fmla="*/ 2 h 291"/>
              <a:gd name="T10" fmla="*/ 36 w 633"/>
              <a:gd name="T11" fmla="*/ 3 h 291"/>
              <a:gd name="T12" fmla="*/ 20 w 633"/>
              <a:gd name="T13" fmla="*/ 63 h 291"/>
              <a:gd name="T14" fmla="*/ 43 w 633"/>
              <a:gd name="T15" fmla="*/ 178 h 291"/>
              <a:gd name="T16" fmla="*/ 114 w 633"/>
              <a:gd name="T17" fmla="*/ 249 h 291"/>
              <a:gd name="T18" fmla="*/ 230 w 633"/>
              <a:gd name="T19" fmla="*/ 271 h 291"/>
              <a:gd name="T20" fmla="*/ 316 w 633"/>
              <a:gd name="T21" fmla="*/ 254 h 291"/>
              <a:gd name="T22" fmla="*/ 403 w 633"/>
              <a:gd name="T23" fmla="*/ 271 h 291"/>
              <a:gd name="T24" fmla="*/ 519 w 633"/>
              <a:gd name="T25" fmla="*/ 249 h 291"/>
              <a:gd name="T26" fmla="*/ 590 w 633"/>
              <a:gd name="T27" fmla="*/ 178 h 291"/>
              <a:gd name="T28" fmla="*/ 613 w 633"/>
              <a:gd name="T29" fmla="*/ 64 h 291"/>
              <a:gd name="T30" fmla="*/ 596 w 633"/>
              <a:gd name="T31" fmla="*/ 1 h 291"/>
              <a:gd name="T32" fmla="*/ 600 w 633"/>
              <a:gd name="T33" fmla="*/ 0 h 291"/>
              <a:gd name="T34" fmla="*/ 616 w 633"/>
              <a:gd name="T35" fmla="*/ 62 h 291"/>
              <a:gd name="T36" fmla="*/ 592 w 633"/>
              <a:gd name="T37" fmla="*/ 181 h 291"/>
              <a:gd name="T38" fmla="*/ 522 w 633"/>
              <a:gd name="T39" fmla="*/ 251 h 291"/>
              <a:gd name="T40" fmla="*/ 402 w 633"/>
              <a:gd name="T41" fmla="*/ 274 h 291"/>
              <a:gd name="T42" fmla="*/ 316 w 633"/>
              <a:gd name="T43" fmla="*/ 258 h 291"/>
              <a:gd name="T44" fmla="*/ 231 w 633"/>
              <a:gd name="T45" fmla="*/ 274 h 291"/>
              <a:gd name="T46" fmla="*/ 188 w 633"/>
              <a:gd name="T47" fmla="*/ 28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3" h="291">
                <a:moveTo>
                  <a:pt x="188" y="283"/>
                </a:moveTo>
                <a:cubicBezTo>
                  <a:pt x="160" y="283"/>
                  <a:pt x="132" y="272"/>
                  <a:pt x="111" y="251"/>
                </a:cubicBezTo>
                <a:cubicBezTo>
                  <a:pt x="40" y="181"/>
                  <a:pt x="40" y="181"/>
                  <a:pt x="40" y="181"/>
                </a:cubicBezTo>
                <a:cubicBezTo>
                  <a:pt x="9" y="149"/>
                  <a:pt x="0" y="103"/>
                  <a:pt x="17" y="62"/>
                </a:cubicBezTo>
                <a:cubicBezTo>
                  <a:pt x="25" y="43"/>
                  <a:pt x="30" y="23"/>
                  <a:pt x="32" y="2"/>
                </a:cubicBezTo>
                <a:cubicBezTo>
                  <a:pt x="36" y="3"/>
                  <a:pt x="36" y="3"/>
                  <a:pt x="36" y="3"/>
                </a:cubicBezTo>
                <a:cubicBezTo>
                  <a:pt x="34" y="24"/>
                  <a:pt x="28" y="44"/>
                  <a:pt x="20" y="63"/>
                </a:cubicBezTo>
                <a:cubicBezTo>
                  <a:pt x="4" y="103"/>
                  <a:pt x="13" y="148"/>
                  <a:pt x="43" y="178"/>
                </a:cubicBezTo>
                <a:cubicBezTo>
                  <a:pt x="114" y="249"/>
                  <a:pt x="114" y="249"/>
                  <a:pt x="114" y="249"/>
                </a:cubicBezTo>
                <a:cubicBezTo>
                  <a:pt x="144" y="279"/>
                  <a:pt x="189" y="287"/>
                  <a:pt x="230" y="271"/>
                </a:cubicBezTo>
                <a:cubicBezTo>
                  <a:pt x="257" y="260"/>
                  <a:pt x="286" y="254"/>
                  <a:pt x="316" y="254"/>
                </a:cubicBezTo>
                <a:cubicBezTo>
                  <a:pt x="347" y="254"/>
                  <a:pt x="376" y="260"/>
                  <a:pt x="403" y="271"/>
                </a:cubicBezTo>
                <a:cubicBezTo>
                  <a:pt x="444" y="287"/>
                  <a:pt x="489" y="279"/>
                  <a:pt x="519" y="249"/>
                </a:cubicBezTo>
                <a:cubicBezTo>
                  <a:pt x="590" y="178"/>
                  <a:pt x="590" y="178"/>
                  <a:pt x="590" y="178"/>
                </a:cubicBezTo>
                <a:cubicBezTo>
                  <a:pt x="620" y="148"/>
                  <a:pt x="629" y="103"/>
                  <a:pt x="613" y="64"/>
                </a:cubicBezTo>
                <a:cubicBezTo>
                  <a:pt x="604" y="44"/>
                  <a:pt x="599" y="22"/>
                  <a:pt x="596" y="1"/>
                </a:cubicBezTo>
                <a:cubicBezTo>
                  <a:pt x="600" y="0"/>
                  <a:pt x="600" y="0"/>
                  <a:pt x="600" y="0"/>
                </a:cubicBezTo>
                <a:cubicBezTo>
                  <a:pt x="602" y="22"/>
                  <a:pt x="608" y="42"/>
                  <a:pt x="616" y="62"/>
                </a:cubicBezTo>
                <a:cubicBezTo>
                  <a:pt x="633" y="103"/>
                  <a:pt x="624" y="149"/>
                  <a:pt x="592" y="181"/>
                </a:cubicBezTo>
                <a:cubicBezTo>
                  <a:pt x="522" y="251"/>
                  <a:pt x="522" y="251"/>
                  <a:pt x="522" y="251"/>
                </a:cubicBezTo>
                <a:cubicBezTo>
                  <a:pt x="491" y="282"/>
                  <a:pt x="444" y="291"/>
                  <a:pt x="402" y="274"/>
                </a:cubicBezTo>
                <a:cubicBezTo>
                  <a:pt x="375" y="263"/>
                  <a:pt x="346" y="258"/>
                  <a:pt x="316" y="258"/>
                </a:cubicBezTo>
                <a:cubicBezTo>
                  <a:pt x="287" y="258"/>
                  <a:pt x="258" y="263"/>
                  <a:pt x="231" y="274"/>
                </a:cubicBezTo>
                <a:cubicBezTo>
                  <a:pt x="217" y="280"/>
                  <a:pt x="202" y="283"/>
                  <a:pt x="188" y="283"/>
                </a:cubicBezTo>
                <a:close/>
              </a:path>
            </a:pathLst>
          </a:custGeom>
          <a:solidFill>
            <a:srgbClr val="7898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3" name="Freeform 152">
            <a:extLst>
              <a:ext uri="{FF2B5EF4-FFF2-40B4-BE49-F238E27FC236}">
                <a16:creationId xmlns:a16="http://schemas.microsoft.com/office/drawing/2014/main" id="{3ECB5779-B111-4482-81A6-F905CC21CB0B}"/>
              </a:ext>
            </a:extLst>
          </p:cNvPr>
          <p:cNvSpPr>
            <a:spLocks/>
          </p:cNvSpPr>
          <p:nvPr/>
        </p:nvSpPr>
        <p:spPr bwMode="auto">
          <a:xfrm>
            <a:off x="9107488" y="3092403"/>
            <a:ext cx="1458913" cy="974725"/>
          </a:xfrm>
          <a:custGeom>
            <a:avLst/>
            <a:gdLst>
              <a:gd name="T0" fmla="*/ 460 w 462"/>
              <a:gd name="T1" fmla="*/ 309 h 309"/>
              <a:gd name="T2" fmla="*/ 230 w 462"/>
              <a:gd name="T3" fmla="*/ 275 h 309"/>
              <a:gd name="T4" fmla="*/ 111 w 462"/>
              <a:gd name="T5" fmla="*/ 251 h 309"/>
              <a:gd name="T6" fmla="*/ 41 w 462"/>
              <a:gd name="T7" fmla="*/ 181 h 309"/>
              <a:gd name="T8" fmla="*/ 17 w 462"/>
              <a:gd name="T9" fmla="*/ 62 h 309"/>
              <a:gd name="T10" fmla="*/ 33 w 462"/>
              <a:gd name="T11" fmla="*/ 0 h 309"/>
              <a:gd name="T12" fmla="*/ 37 w 462"/>
              <a:gd name="T13" fmla="*/ 1 h 309"/>
              <a:gd name="T14" fmla="*/ 20 w 462"/>
              <a:gd name="T15" fmla="*/ 64 h 309"/>
              <a:gd name="T16" fmla="*/ 43 w 462"/>
              <a:gd name="T17" fmla="*/ 178 h 309"/>
              <a:gd name="T18" fmla="*/ 114 w 462"/>
              <a:gd name="T19" fmla="*/ 249 h 309"/>
              <a:gd name="T20" fmla="*/ 229 w 462"/>
              <a:gd name="T21" fmla="*/ 271 h 309"/>
              <a:gd name="T22" fmla="*/ 462 w 462"/>
              <a:gd name="T23" fmla="*/ 306 h 309"/>
              <a:gd name="T24" fmla="*/ 460 w 462"/>
              <a:gd name="T25"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 h="309">
                <a:moveTo>
                  <a:pt x="460" y="309"/>
                </a:moveTo>
                <a:cubicBezTo>
                  <a:pt x="395" y="256"/>
                  <a:pt x="307" y="243"/>
                  <a:pt x="230" y="275"/>
                </a:cubicBezTo>
                <a:cubicBezTo>
                  <a:pt x="189" y="292"/>
                  <a:pt x="143" y="283"/>
                  <a:pt x="111" y="251"/>
                </a:cubicBezTo>
                <a:cubicBezTo>
                  <a:pt x="41" y="181"/>
                  <a:pt x="41" y="181"/>
                  <a:pt x="41" y="181"/>
                </a:cubicBezTo>
                <a:cubicBezTo>
                  <a:pt x="9" y="149"/>
                  <a:pt x="0" y="103"/>
                  <a:pt x="17" y="62"/>
                </a:cubicBezTo>
                <a:cubicBezTo>
                  <a:pt x="25" y="42"/>
                  <a:pt x="31" y="22"/>
                  <a:pt x="33" y="0"/>
                </a:cubicBezTo>
                <a:cubicBezTo>
                  <a:pt x="37" y="1"/>
                  <a:pt x="37" y="1"/>
                  <a:pt x="37" y="1"/>
                </a:cubicBezTo>
                <a:cubicBezTo>
                  <a:pt x="34" y="22"/>
                  <a:pt x="29" y="44"/>
                  <a:pt x="20" y="64"/>
                </a:cubicBezTo>
                <a:cubicBezTo>
                  <a:pt x="4" y="103"/>
                  <a:pt x="13" y="148"/>
                  <a:pt x="43" y="178"/>
                </a:cubicBezTo>
                <a:cubicBezTo>
                  <a:pt x="114" y="249"/>
                  <a:pt x="114" y="249"/>
                  <a:pt x="114" y="249"/>
                </a:cubicBezTo>
                <a:cubicBezTo>
                  <a:pt x="144" y="279"/>
                  <a:pt x="189" y="288"/>
                  <a:pt x="229" y="271"/>
                </a:cubicBezTo>
                <a:cubicBezTo>
                  <a:pt x="307" y="239"/>
                  <a:pt x="397" y="252"/>
                  <a:pt x="462" y="306"/>
                </a:cubicBezTo>
                <a:lnTo>
                  <a:pt x="460" y="309"/>
                </a:lnTo>
                <a:close/>
              </a:path>
            </a:pathLst>
          </a:custGeom>
          <a:gradFill>
            <a:gsLst>
              <a:gs pos="28000">
                <a:srgbClr val="7898BF"/>
              </a:gs>
              <a:gs pos="91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4" name="Freeform 153">
            <a:extLst>
              <a:ext uri="{FF2B5EF4-FFF2-40B4-BE49-F238E27FC236}">
                <a16:creationId xmlns:a16="http://schemas.microsoft.com/office/drawing/2014/main" id="{AF5F1832-5B64-42DA-8785-EAFF27C1853E}"/>
              </a:ext>
            </a:extLst>
          </p:cNvPr>
          <p:cNvSpPr>
            <a:spLocks/>
          </p:cNvSpPr>
          <p:nvPr/>
        </p:nvSpPr>
        <p:spPr bwMode="auto">
          <a:xfrm>
            <a:off x="4289426" y="3622628"/>
            <a:ext cx="2001838" cy="933450"/>
          </a:xfrm>
          <a:custGeom>
            <a:avLst/>
            <a:gdLst>
              <a:gd name="T0" fmla="*/ 34 w 634"/>
              <a:gd name="T1" fmla="*/ 296 h 296"/>
              <a:gd name="T2" fmla="*/ 17 w 634"/>
              <a:gd name="T3" fmla="*/ 229 h 296"/>
              <a:gd name="T4" fmla="*/ 42 w 634"/>
              <a:gd name="T5" fmla="*/ 110 h 296"/>
              <a:gd name="T6" fmla="*/ 112 w 634"/>
              <a:gd name="T7" fmla="*/ 40 h 296"/>
              <a:gd name="T8" fmla="*/ 231 w 634"/>
              <a:gd name="T9" fmla="*/ 17 h 296"/>
              <a:gd name="T10" fmla="*/ 317 w 634"/>
              <a:gd name="T11" fmla="*/ 34 h 296"/>
              <a:gd name="T12" fmla="*/ 402 w 634"/>
              <a:gd name="T13" fmla="*/ 17 h 296"/>
              <a:gd name="T14" fmla="*/ 522 w 634"/>
              <a:gd name="T15" fmla="*/ 40 h 296"/>
              <a:gd name="T16" fmla="*/ 593 w 634"/>
              <a:gd name="T17" fmla="*/ 111 h 296"/>
              <a:gd name="T18" fmla="*/ 617 w 634"/>
              <a:gd name="T19" fmla="*/ 228 h 296"/>
              <a:gd name="T20" fmla="*/ 600 w 634"/>
              <a:gd name="T21" fmla="*/ 293 h 296"/>
              <a:gd name="T22" fmla="*/ 597 w 634"/>
              <a:gd name="T23" fmla="*/ 293 h 296"/>
              <a:gd name="T24" fmla="*/ 613 w 634"/>
              <a:gd name="T25" fmla="*/ 227 h 296"/>
              <a:gd name="T26" fmla="*/ 590 w 634"/>
              <a:gd name="T27" fmla="*/ 113 h 296"/>
              <a:gd name="T28" fmla="*/ 520 w 634"/>
              <a:gd name="T29" fmla="*/ 42 h 296"/>
              <a:gd name="T30" fmla="*/ 404 w 634"/>
              <a:gd name="T31" fmla="*/ 20 h 296"/>
              <a:gd name="T32" fmla="*/ 317 w 634"/>
              <a:gd name="T33" fmla="*/ 37 h 296"/>
              <a:gd name="T34" fmla="*/ 230 w 634"/>
              <a:gd name="T35" fmla="*/ 20 h 296"/>
              <a:gd name="T36" fmla="*/ 114 w 634"/>
              <a:gd name="T37" fmla="*/ 42 h 296"/>
              <a:gd name="T38" fmla="*/ 44 w 634"/>
              <a:gd name="T39" fmla="*/ 112 h 296"/>
              <a:gd name="T40" fmla="*/ 21 w 634"/>
              <a:gd name="T41" fmla="*/ 227 h 296"/>
              <a:gd name="T42" fmla="*/ 37 w 634"/>
              <a:gd name="T43" fmla="*/ 296 h 296"/>
              <a:gd name="T44" fmla="*/ 34 w 634"/>
              <a:gd name="T45"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4" h="296">
                <a:moveTo>
                  <a:pt x="34" y="296"/>
                </a:moveTo>
                <a:cubicBezTo>
                  <a:pt x="32" y="273"/>
                  <a:pt x="26" y="250"/>
                  <a:pt x="17" y="229"/>
                </a:cubicBezTo>
                <a:cubicBezTo>
                  <a:pt x="0" y="188"/>
                  <a:pt x="10" y="142"/>
                  <a:pt x="42" y="110"/>
                </a:cubicBezTo>
                <a:cubicBezTo>
                  <a:pt x="112" y="40"/>
                  <a:pt x="112" y="40"/>
                  <a:pt x="112" y="40"/>
                </a:cubicBezTo>
                <a:cubicBezTo>
                  <a:pt x="143" y="9"/>
                  <a:pt x="190" y="0"/>
                  <a:pt x="231" y="17"/>
                </a:cubicBezTo>
                <a:cubicBezTo>
                  <a:pt x="258" y="28"/>
                  <a:pt x="287" y="34"/>
                  <a:pt x="317" y="34"/>
                </a:cubicBezTo>
                <a:cubicBezTo>
                  <a:pt x="346" y="34"/>
                  <a:pt x="375" y="28"/>
                  <a:pt x="402" y="17"/>
                </a:cubicBezTo>
                <a:cubicBezTo>
                  <a:pt x="444" y="0"/>
                  <a:pt x="491" y="9"/>
                  <a:pt x="522" y="40"/>
                </a:cubicBezTo>
                <a:cubicBezTo>
                  <a:pt x="593" y="111"/>
                  <a:pt x="593" y="111"/>
                  <a:pt x="593" y="111"/>
                </a:cubicBezTo>
                <a:cubicBezTo>
                  <a:pt x="624" y="142"/>
                  <a:pt x="634" y="188"/>
                  <a:pt x="617" y="228"/>
                </a:cubicBezTo>
                <a:cubicBezTo>
                  <a:pt x="608" y="249"/>
                  <a:pt x="603" y="271"/>
                  <a:pt x="600" y="293"/>
                </a:cubicBezTo>
                <a:cubicBezTo>
                  <a:pt x="597" y="293"/>
                  <a:pt x="597" y="293"/>
                  <a:pt x="597" y="293"/>
                </a:cubicBezTo>
                <a:cubicBezTo>
                  <a:pt x="599" y="270"/>
                  <a:pt x="605" y="248"/>
                  <a:pt x="613" y="227"/>
                </a:cubicBezTo>
                <a:cubicBezTo>
                  <a:pt x="630" y="188"/>
                  <a:pt x="621" y="144"/>
                  <a:pt x="590" y="113"/>
                </a:cubicBezTo>
                <a:cubicBezTo>
                  <a:pt x="520" y="42"/>
                  <a:pt x="520" y="42"/>
                  <a:pt x="520" y="42"/>
                </a:cubicBezTo>
                <a:cubicBezTo>
                  <a:pt x="489" y="12"/>
                  <a:pt x="444" y="4"/>
                  <a:pt x="404" y="20"/>
                </a:cubicBezTo>
                <a:cubicBezTo>
                  <a:pt x="376" y="31"/>
                  <a:pt x="347" y="37"/>
                  <a:pt x="317" y="37"/>
                </a:cubicBezTo>
                <a:cubicBezTo>
                  <a:pt x="287" y="37"/>
                  <a:pt x="258" y="31"/>
                  <a:pt x="230" y="20"/>
                </a:cubicBezTo>
                <a:cubicBezTo>
                  <a:pt x="190" y="4"/>
                  <a:pt x="144" y="12"/>
                  <a:pt x="114" y="42"/>
                </a:cubicBezTo>
                <a:cubicBezTo>
                  <a:pt x="44" y="112"/>
                  <a:pt x="44" y="112"/>
                  <a:pt x="44" y="112"/>
                </a:cubicBezTo>
                <a:cubicBezTo>
                  <a:pt x="14" y="143"/>
                  <a:pt x="4" y="188"/>
                  <a:pt x="21" y="227"/>
                </a:cubicBezTo>
                <a:cubicBezTo>
                  <a:pt x="30" y="249"/>
                  <a:pt x="35" y="272"/>
                  <a:pt x="37" y="296"/>
                </a:cubicBezTo>
                <a:lnTo>
                  <a:pt x="34" y="296"/>
                </a:lnTo>
                <a:close/>
              </a:path>
            </a:pathLst>
          </a:custGeom>
          <a:solidFill>
            <a:srgbClr val="4651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7" name="Oval 166">
            <a:extLst>
              <a:ext uri="{FF2B5EF4-FFF2-40B4-BE49-F238E27FC236}">
                <a16:creationId xmlns:a16="http://schemas.microsoft.com/office/drawing/2014/main" id="{6A260E1B-4FFE-48FC-9DE0-9F06094A7DD4}"/>
              </a:ext>
            </a:extLst>
          </p:cNvPr>
          <p:cNvSpPr>
            <a:spLocks noChangeArrowheads="1"/>
          </p:cNvSpPr>
          <p:nvPr/>
        </p:nvSpPr>
        <p:spPr bwMode="auto">
          <a:xfrm>
            <a:off x="1492251" y="2427241"/>
            <a:ext cx="1174750" cy="1173163"/>
          </a:xfrm>
          <a:prstGeom prst="ellipse">
            <a:avLst/>
          </a:prstGeom>
          <a:solidFill>
            <a:schemeClr val="bg1"/>
          </a:solidFill>
          <a:ln>
            <a:noFill/>
          </a:ln>
          <a:effectLst>
            <a:outerShdw blurRad="685800" dist="292100" dir="5400000" sx="80000" sy="80000" algn="t"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67">
            <a:extLst>
              <a:ext uri="{FF2B5EF4-FFF2-40B4-BE49-F238E27FC236}">
                <a16:creationId xmlns:a16="http://schemas.microsoft.com/office/drawing/2014/main" id="{9356BA9F-6EAD-46F2-8819-EC8AD331470A}"/>
              </a:ext>
            </a:extLst>
          </p:cNvPr>
          <p:cNvSpPr>
            <a:spLocks noChangeArrowheads="1"/>
          </p:cNvSpPr>
          <p:nvPr/>
        </p:nvSpPr>
        <p:spPr bwMode="auto">
          <a:xfrm>
            <a:off x="3097213" y="4032203"/>
            <a:ext cx="1173163" cy="1173163"/>
          </a:xfrm>
          <a:prstGeom prst="ellipse">
            <a:avLst/>
          </a:prstGeom>
          <a:solidFill>
            <a:schemeClr val="bg1"/>
          </a:solidFill>
          <a:ln>
            <a:noFill/>
          </a:ln>
          <a:effectLst>
            <a:outerShdw blurRad="685800" dist="292100" dir="5400000" sx="80000" sy="80000" algn="t"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68">
            <a:extLst>
              <a:ext uri="{FF2B5EF4-FFF2-40B4-BE49-F238E27FC236}">
                <a16:creationId xmlns:a16="http://schemas.microsoft.com/office/drawing/2014/main" id="{A38B61EF-395B-4133-A5D2-3CA59F5D226A}"/>
              </a:ext>
            </a:extLst>
          </p:cNvPr>
          <p:cNvSpPr>
            <a:spLocks noChangeArrowheads="1"/>
          </p:cNvSpPr>
          <p:nvPr/>
        </p:nvSpPr>
        <p:spPr bwMode="auto">
          <a:xfrm>
            <a:off x="4703763" y="2427241"/>
            <a:ext cx="1174750" cy="1173163"/>
          </a:xfrm>
          <a:prstGeom prst="ellipse">
            <a:avLst/>
          </a:prstGeom>
          <a:solidFill>
            <a:schemeClr val="bg1"/>
          </a:solidFill>
          <a:ln>
            <a:noFill/>
          </a:ln>
          <a:effectLst>
            <a:outerShdw blurRad="685800" dist="292100" dir="5400000" sx="80000" sy="80000" algn="t"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69">
            <a:extLst>
              <a:ext uri="{FF2B5EF4-FFF2-40B4-BE49-F238E27FC236}">
                <a16:creationId xmlns:a16="http://schemas.microsoft.com/office/drawing/2014/main" id="{24DE5F9A-4312-48B6-8229-1A61453940B3}"/>
              </a:ext>
            </a:extLst>
          </p:cNvPr>
          <p:cNvSpPr>
            <a:spLocks noChangeArrowheads="1"/>
          </p:cNvSpPr>
          <p:nvPr/>
        </p:nvSpPr>
        <p:spPr bwMode="auto">
          <a:xfrm>
            <a:off x="6307138" y="4032203"/>
            <a:ext cx="1174750" cy="1173163"/>
          </a:xfrm>
          <a:prstGeom prst="ellipse">
            <a:avLst/>
          </a:prstGeom>
          <a:solidFill>
            <a:schemeClr val="bg1"/>
          </a:solidFill>
          <a:ln>
            <a:noFill/>
          </a:ln>
          <a:effectLst>
            <a:outerShdw blurRad="685800" dist="292100" dir="3000000" sx="80000" sy="80000" algn="t"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Oval 170">
            <a:extLst>
              <a:ext uri="{FF2B5EF4-FFF2-40B4-BE49-F238E27FC236}">
                <a16:creationId xmlns:a16="http://schemas.microsoft.com/office/drawing/2014/main" id="{81AF0774-E782-4CEC-9F11-B33643727C23}"/>
              </a:ext>
            </a:extLst>
          </p:cNvPr>
          <p:cNvSpPr>
            <a:spLocks noChangeArrowheads="1"/>
          </p:cNvSpPr>
          <p:nvPr/>
        </p:nvSpPr>
        <p:spPr bwMode="auto">
          <a:xfrm>
            <a:off x="7913688" y="2427241"/>
            <a:ext cx="1174750" cy="1173163"/>
          </a:xfrm>
          <a:prstGeom prst="ellipse">
            <a:avLst/>
          </a:prstGeom>
          <a:solidFill>
            <a:schemeClr val="bg1"/>
          </a:solidFill>
          <a:ln>
            <a:noFill/>
          </a:ln>
          <a:effectLst>
            <a:outerShdw blurRad="685800" dist="292100" dir="5400000" sx="80000" sy="80000" algn="t"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Oval 171">
            <a:extLst>
              <a:ext uri="{FF2B5EF4-FFF2-40B4-BE49-F238E27FC236}">
                <a16:creationId xmlns:a16="http://schemas.microsoft.com/office/drawing/2014/main" id="{61B0B379-4893-4501-9DD5-8CC6C8055BE4}"/>
              </a:ext>
            </a:extLst>
          </p:cNvPr>
          <p:cNvSpPr>
            <a:spLocks noChangeArrowheads="1"/>
          </p:cNvSpPr>
          <p:nvPr/>
        </p:nvSpPr>
        <p:spPr bwMode="auto">
          <a:xfrm>
            <a:off x="9521826" y="4032203"/>
            <a:ext cx="1173163" cy="1173163"/>
          </a:xfrm>
          <a:prstGeom prst="ellipse">
            <a:avLst/>
          </a:prstGeom>
          <a:solidFill>
            <a:schemeClr val="bg1"/>
          </a:solidFill>
          <a:ln>
            <a:noFill/>
          </a:ln>
          <a:effectLst>
            <a:outerShdw blurRad="685800" dist="292100" dir="5400000" sx="80000" sy="80000" algn="t"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3E08F489-E880-AE41-9B89-8F8C985F4CF5}"/>
              </a:ext>
            </a:extLst>
          </p:cNvPr>
          <p:cNvGrpSpPr/>
          <p:nvPr/>
        </p:nvGrpSpPr>
        <p:grpSpPr>
          <a:xfrm rot="10800000">
            <a:off x="11640974" y="4908200"/>
            <a:ext cx="213912" cy="2900912"/>
            <a:chOff x="3623255" y="0"/>
            <a:chExt cx="257135" cy="3487066"/>
          </a:xfrm>
        </p:grpSpPr>
        <p:sp>
          <p:nvSpPr>
            <p:cNvPr id="112" name="Oval 111">
              <a:extLst>
                <a:ext uri="{FF2B5EF4-FFF2-40B4-BE49-F238E27FC236}">
                  <a16:creationId xmlns:a16="http://schemas.microsoft.com/office/drawing/2014/main" id="{4E1752C0-BBF2-3244-99CC-9E7002A00085}"/>
                </a:ext>
              </a:extLst>
            </p:cNvPr>
            <p:cNvSpPr/>
            <p:nvPr/>
          </p:nvSpPr>
          <p:spPr>
            <a:xfrm>
              <a:off x="3623255" y="3229934"/>
              <a:ext cx="257135" cy="257132"/>
            </a:xfrm>
            <a:prstGeom prst="ellipse">
              <a:avLst/>
            </a:prstGeom>
            <a:solidFill>
              <a:srgbClr val="638CB9"/>
            </a:solidFill>
            <a:ln w="12700" cap="flat" cmpd="sng" algn="ctr">
              <a:noFill/>
              <a:prstDash val="solid"/>
              <a:miter lim="800000"/>
            </a:ln>
            <a:effectLst>
              <a:outerShdw blurRad="266700" sx="103000" sy="103000" algn="ctr" rotWithShape="0">
                <a:srgbClr val="638CB9"/>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3" name="Rectangle 112">
              <a:extLst>
                <a:ext uri="{FF2B5EF4-FFF2-40B4-BE49-F238E27FC236}">
                  <a16:creationId xmlns:a16="http://schemas.microsoft.com/office/drawing/2014/main" id="{1053DF86-3165-5C41-BA76-FBFC2FC6BDCE}"/>
                </a:ext>
              </a:extLst>
            </p:cNvPr>
            <p:cNvSpPr/>
            <p:nvPr/>
          </p:nvSpPr>
          <p:spPr>
            <a:xfrm flipH="1">
              <a:off x="3728963" y="0"/>
              <a:ext cx="45719" cy="3292954"/>
            </a:xfrm>
            <a:prstGeom prst="rect">
              <a:avLst/>
            </a:prstGeom>
            <a:gradFill flip="none" rotWithShape="1">
              <a:gsLst>
                <a:gs pos="0">
                  <a:srgbClr val="638CB9"/>
                </a:gs>
                <a:gs pos="100000">
                  <a:srgbClr val="638CB9">
                    <a:alpha val="0"/>
                  </a:srgbClr>
                </a:gs>
              </a:gsLst>
              <a:lin ang="162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pSp>
        <p:nvGrpSpPr>
          <p:cNvPr id="114" name="Group 113">
            <a:extLst>
              <a:ext uri="{FF2B5EF4-FFF2-40B4-BE49-F238E27FC236}">
                <a16:creationId xmlns:a16="http://schemas.microsoft.com/office/drawing/2014/main" id="{6CAABF55-DE42-FF41-AD73-7A4EDC39909B}"/>
              </a:ext>
            </a:extLst>
          </p:cNvPr>
          <p:cNvGrpSpPr>
            <a:grpSpLocks noChangeAspect="1"/>
          </p:cNvGrpSpPr>
          <p:nvPr/>
        </p:nvGrpSpPr>
        <p:grpSpPr>
          <a:xfrm rot="5400000">
            <a:off x="1961345" y="3960172"/>
            <a:ext cx="249260" cy="262862"/>
            <a:chOff x="3401965" y="3202663"/>
            <a:chExt cx="129977" cy="102514"/>
          </a:xfrm>
        </p:grpSpPr>
        <p:sp>
          <p:nvSpPr>
            <p:cNvPr id="115" name="Isosceles Triangle 116">
              <a:extLst>
                <a:ext uri="{FF2B5EF4-FFF2-40B4-BE49-F238E27FC236}">
                  <a16:creationId xmlns:a16="http://schemas.microsoft.com/office/drawing/2014/main" id="{EDB117D0-1B8E-0D47-AD2F-13EA38E573B9}"/>
                </a:ext>
              </a:extLst>
            </p:cNvPr>
            <p:cNvSpPr/>
            <p:nvPr/>
          </p:nvSpPr>
          <p:spPr>
            <a:xfrm rot="5400000">
              <a:off x="3436498" y="3209733"/>
              <a:ext cx="102514" cy="88374"/>
            </a:xfrm>
            <a:prstGeom prst="triangle">
              <a:avLst/>
            </a:prstGeom>
            <a:solidFill>
              <a:srgbClr val="848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7">
              <a:extLst>
                <a:ext uri="{FF2B5EF4-FFF2-40B4-BE49-F238E27FC236}">
                  <a16:creationId xmlns:a16="http://schemas.microsoft.com/office/drawing/2014/main" id="{657D85D0-9A5C-E047-8DAB-642B3F683EA6}"/>
                </a:ext>
              </a:extLst>
            </p:cNvPr>
            <p:cNvSpPr/>
            <p:nvPr/>
          </p:nvSpPr>
          <p:spPr>
            <a:xfrm rot="5400000">
              <a:off x="3394895" y="3209733"/>
              <a:ext cx="102514" cy="88374"/>
            </a:xfrm>
            <a:prstGeom prst="triangle">
              <a:avLst/>
            </a:prstGeom>
            <a:solidFill>
              <a:srgbClr val="848A9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29F48FEA-8372-B645-B5FF-C6E9DF802E3F}"/>
              </a:ext>
            </a:extLst>
          </p:cNvPr>
          <p:cNvGrpSpPr>
            <a:grpSpLocks noChangeAspect="1"/>
          </p:cNvGrpSpPr>
          <p:nvPr/>
        </p:nvGrpSpPr>
        <p:grpSpPr>
          <a:xfrm rot="16200000">
            <a:off x="3541703" y="3386423"/>
            <a:ext cx="249260" cy="262862"/>
            <a:chOff x="3401965" y="3202663"/>
            <a:chExt cx="129977" cy="102514"/>
          </a:xfrm>
        </p:grpSpPr>
        <p:sp>
          <p:nvSpPr>
            <p:cNvPr id="118" name="Isosceles Triangle 116">
              <a:extLst>
                <a:ext uri="{FF2B5EF4-FFF2-40B4-BE49-F238E27FC236}">
                  <a16:creationId xmlns:a16="http://schemas.microsoft.com/office/drawing/2014/main" id="{46DC7C2C-5CC6-3F4B-9FA6-B98DFE1269D0}"/>
                </a:ext>
              </a:extLst>
            </p:cNvPr>
            <p:cNvSpPr/>
            <p:nvPr/>
          </p:nvSpPr>
          <p:spPr>
            <a:xfrm rot="5400000">
              <a:off x="3436498" y="3209733"/>
              <a:ext cx="102514" cy="88374"/>
            </a:xfrm>
            <a:prstGeom prst="triangle">
              <a:avLst/>
            </a:prstGeom>
            <a:solidFill>
              <a:srgbClr val="848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7">
              <a:extLst>
                <a:ext uri="{FF2B5EF4-FFF2-40B4-BE49-F238E27FC236}">
                  <a16:creationId xmlns:a16="http://schemas.microsoft.com/office/drawing/2014/main" id="{4B0AEA39-5A27-A24F-A46E-9FB99FD0A439}"/>
                </a:ext>
              </a:extLst>
            </p:cNvPr>
            <p:cNvSpPr/>
            <p:nvPr/>
          </p:nvSpPr>
          <p:spPr>
            <a:xfrm rot="5400000">
              <a:off x="3394895" y="3209733"/>
              <a:ext cx="102514" cy="88374"/>
            </a:xfrm>
            <a:prstGeom prst="triangle">
              <a:avLst/>
            </a:prstGeom>
            <a:solidFill>
              <a:srgbClr val="848A9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0" name="Group 119">
            <a:extLst>
              <a:ext uri="{FF2B5EF4-FFF2-40B4-BE49-F238E27FC236}">
                <a16:creationId xmlns:a16="http://schemas.microsoft.com/office/drawing/2014/main" id="{7247D35C-00E6-EE40-9AC2-5E3786128D4F}"/>
              </a:ext>
            </a:extLst>
          </p:cNvPr>
          <p:cNvGrpSpPr>
            <a:grpSpLocks noChangeAspect="1"/>
          </p:cNvGrpSpPr>
          <p:nvPr/>
        </p:nvGrpSpPr>
        <p:grpSpPr>
          <a:xfrm rot="5400000">
            <a:off x="5178723" y="3968985"/>
            <a:ext cx="249260" cy="262862"/>
            <a:chOff x="3401965" y="3202663"/>
            <a:chExt cx="129977" cy="102514"/>
          </a:xfrm>
        </p:grpSpPr>
        <p:sp>
          <p:nvSpPr>
            <p:cNvPr id="121" name="Isosceles Triangle 116">
              <a:extLst>
                <a:ext uri="{FF2B5EF4-FFF2-40B4-BE49-F238E27FC236}">
                  <a16:creationId xmlns:a16="http://schemas.microsoft.com/office/drawing/2014/main" id="{702CE560-2D70-EC4C-B180-B782F83D9230}"/>
                </a:ext>
              </a:extLst>
            </p:cNvPr>
            <p:cNvSpPr/>
            <p:nvPr/>
          </p:nvSpPr>
          <p:spPr>
            <a:xfrm rot="5400000">
              <a:off x="3436498" y="3209733"/>
              <a:ext cx="102514" cy="88374"/>
            </a:xfrm>
            <a:prstGeom prst="triangle">
              <a:avLst/>
            </a:prstGeom>
            <a:solidFill>
              <a:srgbClr val="848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17">
              <a:extLst>
                <a:ext uri="{FF2B5EF4-FFF2-40B4-BE49-F238E27FC236}">
                  <a16:creationId xmlns:a16="http://schemas.microsoft.com/office/drawing/2014/main" id="{98119366-0C0E-0D47-8545-74279B673001}"/>
                </a:ext>
              </a:extLst>
            </p:cNvPr>
            <p:cNvSpPr/>
            <p:nvPr/>
          </p:nvSpPr>
          <p:spPr>
            <a:xfrm rot="5400000">
              <a:off x="3394895" y="3209733"/>
              <a:ext cx="102514" cy="88374"/>
            </a:xfrm>
            <a:prstGeom prst="triangle">
              <a:avLst/>
            </a:prstGeom>
            <a:solidFill>
              <a:srgbClr val="848A9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704F026D-2FAA-A248-A405-40FD3F9A6B91}"/>
              </a:ext>
            </a:extLst>
          </p:cNvPr>
          <p:cNvGrpSpPr>
            <a:grpSpLocks noChangeAspect="1"/>
          </p:cNvGrpSpPr>
          <p:nvPr/>
        </p:nvGrpSpPr>
        <p:grpSpPr>
          <a:xfrm rot="16200000">
            <a:off x="6759081" y="3395236"/>
            <a:ext cx="249260" cy="262862"/>
            <a:chOff x="3401965" y="3202663"/>
            <a:chExt cx="129977" cy="102514"/>
          </a:xfrm>
        </p:grpSpPr>
        <p:sp>
          <p:nvSpPr>
            <p:cNvPr id="124" name="Isosceles Triangle 116">
              <a:extLst>
                <a:ext uri="{FF2B5EF4-FFF2-40B4-BE49-F238E27FC236}">
                  <a16:creationId xmlns:a16="http://schemas.microsoft.com/office/drawing/2014/main" id="{CA97EC5A-CC34-C74E-9F00-B5F4312B398A}"/>
                </a:ext>
              </a:extLst>
            </p:cNvPr>
            <p:cNvSpPr/>
            <p:nvPr/>
          </p:nvSpPr>
          <p:spPr>
            <a:xfrm rot="5400000">
              <a:off x="3436498" y="3209733"/>
              <a:ext cx="102514" cy="88374"/>
            </a:xfrm>
            <a:prstGeom prst="triangle">
              <a:avLst/>
            </a:prstGeom>
            <a:solidFill>
              <a:srgbClr val="848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17">
              <a:extLst>
                <a:ext uri="{FF2B5EF4-FFF2-40B4-BE49-F238E27FC236}">
                  <a16:creationId xmlns:a16="http://schemas.microsoft.com/office/drawing/2014/main" id="{D81250FC-3536-814A-B34F-2D983AE823E3}"/>
                </a:ext>
              </a:extLst>
            </p:cNvPr>
            <p:cNvSpPr/>
            <p:nvPr/>
          </p:nvSpPr>
          <p:spPr>
            <a:xfrm rot="5400000">
              <a:off x="3394895" y="3209733"/>
              <a:ext cx="102514" cy="88374"/>
            </a:xfrm>
            <a:prstGeom prst="triangle">
              <a:avLst/>
            </a:prstGeom>
            <a:solidFill>
              <a:srgbClr val="848A9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C423CEA0-1B4A-C440-8FF1-81B3EAECDC2A}"/>
              </a:ext>
            </a:extLst>
          </p:cNvPr>
          <p:cNvGrpSpPr>
            <a:grpSpLocks noChangeAspect="1"/>
          </p:cNvGrpSpPr>
          <p:nvPr/>
        </p:nvGrpSpPr>
        <p:grpSpPr>
          <a:xfrm rot="5400000">
            <a:off x="8370617" y="3959686"/>
            <a:ext cx="249260" cy="262862"/>
            <a:chOff x="3401965" y="3202663"/>
            <a:chExt cx="129977" cy="102514"/>
          </a:xfrm>
        </p:grpSpPr>
        <p:sp>
          <p:nvSpPr>
            <p:cNvPr id="127" name="Isosceles Triangle 116">
              <a:extLst>
                <a:ext uri="{FF2B5EF4-FFF2-40B4-BE49-F238E27FC236}">
                  <a16:creationId xmlns:a16="http://schemas.microsoft.com/office/drawing/2014/main" id="{3155CBAC-6FE8-BE4E-B067-800985EF30E9}"/>
                </a:ext>
              </a:extLst>
            </p:cNvPr>
            <p:cNvSpPr/>
            <p:nvPr/>
          </p:nvSpPr>
          <p:spPr>
            <a:xfrm rot="5400000">
              <a:off x="3436498" y="3209733"/>
              <a:ext cx="102514" cy="88374"/>
            </a:xfrm>
            <a:prstGeom prst="triangle">
              <a:avLst/>
            </a:prstGeom>
            <a:solidFill>
              <a:srgbClr val="848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17">
              <a:extLst>
                <a:ext uri="{FF2B5EF4-FFF2-40B4-BE49-F238E27FC236}">
                  <a16:creationId xmlns:a16="http://schemas.microsoft.com/office/drawing/2014/main" id="{AFB0BDEF-6023-8140-9866-026C4390A970}"/>
                </a:ext>
              </a:extLst>
            </p:cNvPr>
            <p:cNvSpPr/>
            <p:nvPr/>
          </p:nvSpPr>
          <p:spPr>
            <a:xfrm rot="5400000">
              <a:off x="3394895" y="3209733"/>
              <a:ext cx="102514" cy="88374"/>
            </a:xfrm>
            <a:prstGeom prst="triangle">
              <a:avLst/>
            </a:prstGeom>
            <a:solidFill>
              <a:srgbClr val="848A9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9" name="Group 128">
            <a:extLst>
              <a:ext uri="{FF2B5EF4-FFF2-40B4-BE49-F238E27FC236}">
                <a16:creationId xmlns:a16="http://schemas.microsoft.com/office/drawing/2014/main" id="{8D12EE2D-0EC8-9A43-A9C4-6168839F857A}"/>
              </a:ext>
            </a:extLst>
          </p:cNvPr>
          <p:cNvGrpSpPr>
            <a:grpSpLocks noChangeAspect="1"/>
          </p:cNvGrpSpPr>
          <p:nvPr/>
        </p:nvGrpSpPr>
        <p:grpSpPr>
          <a:xfrm rot="16200000">
            <a:off x="9950975" y="3385937"/>
            <a:ext cx="249260" cy="262862"/>
            <a:chOff x="3401965" y="3202663"/>
            <a:chExt cx="129977" cy="102514"/>
          </a:xfrm>
        </p:grpSpPr>
        <p:sp>
          <p:nvSpPr>
            <p:cNvPr id="130" name="Isosceles Triangle 116">
              <a:extLst>
                <a:ext uri="{FF2B5EF4-FFF2-40B4-BE49-F238E27FC236}">
                  <a16:creationId xmlns:a16="http://schemas.microsoft.com/office/drawing/2014/main" id="{037FBFC0-7F76-5441-A73F-340EC6B25271}"/>
                </a:ext>
              </a:extLst>
            </p:cNvPr>
            <p:cNvSpPr/>
            <p:nvPr/>
          </p:nvSpPr>
          <p:spPr>
            <a:xfrm rot="5400000">
              <a:off x="3436498" y="3209733"/>
              <a:ext cx="102514" cy="88374"/>
            </a:xfrm>
            <a:prstGeom prst="triangle">
              <a:avLst/>
            </a:prstGeom>
            <a:solidFill>
              <a:srgbClr val="848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17">
              <a:extLst>
                <a:ext uri="{FF2B5EF4-FFF2-40B4-BE49-F238E27FC236}">
                  <a16:creationId xmlns:a16="http://schemas.microsoft.com/office/drawing/2014/main" id="{368A5EDF-0AB4-D24E-9DEE-CCC22E6AFFF9}"/>
                </a:ext>
              </a:extLst>
            </p:cNvPr>
            <p:cNvSpPr/>
            <p:nvPr/>
          </p:nvSpPr>
          <p:spPr>
            <a:xfrm rot="5400000">
              <a:off x="3394895" y="3209733"/>
              <a:ext cx="102514" cy="88374"/>
            </a:xfrm>
            <a:prstGeom prst="triangle">
              <a:avLst/>
            </a:prstGeom>
            <a:solidFill>
              <a:srgbClr val="848A9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F2BDEA-86BE-D043-94DB-27F3F72E0EDE}"/>
              </a:ext>
            </a:extLst>
          </p:cNvPr>
          <p:cNvGrpSpPr/>
          <p:nvPr/>
        </p:nvGrpSpPr>
        <p:grpSpPr>
          <a:xfrm>
            <a:off x="1486533" y="2563766"/>
            <a:ext cx="1174750" cy="900113"/>
            <a:chOff x="1486533" y="3011441"/>
            <a:chExt cx="1174750" cy="900113"/>
          </a:xfrm>
        </p:grpSpPr>
        <p:sp>
          <p:nvSpPr>
            <p:cNvPr id="340" name="Oval 339">
              <a:extLst>
                <a:ext uri="{FF2B5EF4-FFF2-40B4-BE49-F238E27FC236}">
                  <a16:creationId xmlns:a16="http://schemas.microsoft.com/office/drawing/2014/main" id="{A12392EB-B1A4-4A83-B5B2-857BDC42C259}"/>
                </a:ext>
              </a:extLst>
            </p:cNvPr>
            <p:cNvSpPr>
              <a:spLocks noChangeArrowheads="1"/>
            </p:cNvSpPr>
            <p:nvPr/>
          </p:nvSpPr>
          <p:spPr bwMode="auto">
            <a:xfrm>
              <a:off x="1629570" y="3011441"/>
              <a:ext cx="900113" cy="900113"/>
            </a:xfrm>
            <a:prstGeom prst="ellipse">
              <a:avLst/>
            </a:prstGeom>
            <a:solidFill>
              <a:schemeClr val="accent1"/>
            </a:solidFill>
            <a:ln w="9525">
              <a:noFill/>
              <a:round/>
              <a:headEnd/>
              <a:tailEnd/>
            </a:ln>
            <a:effectLst/>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32" name="Rectangle 131">
              <a:extLst>
                <a:ext uri="{FF2B5EF4-FFF2-40B4-BE49-F238E27FC236}">
                  <a16:creationId xmlns:a16="http://schemas.microsoft.com/office/drawing/2014/main" id="{50D06821-525E-8D42-8EC1-8C307651751F}"/>
                </a:ext>
              </a:extLst>
            </p:cNvPr>
            <p:cNvSpPr/>
            <p:nvPr/>
          </p:nvSpPr>
          <p:spPr>
            <a:xfrm>
              <a:off x="1486533" y="3252373"/>
              <a:ext cx="1174750" cy="508729"/>
            </a:xfrm>
            <a:prstGeom prst="rect">
              <a:avLst/>
            </a:prstGeom>
          </p:spPr>
          <p:txBody>
            <a:bodyPr wrap="square">
              <a:spAutoFit/>
            </a:bodyPr>
            <a:lstStyle/>
            <a:p>
              <a:pPr algn="ctr" eaLnBrk="1" fontAlgn="auto" hangingPunct="1">
                <a:lnSpc>
                  <a:spcPct val="130000"/>
                </a:lnSpc>
                <a:spcBef>
                  <a:spcPts val="0"/>
                </a:spcBef>
                <a:spcAft>
                  <a:spcPts val="0"/>
                </a:spcAft>
              </a:pPr>
              <a:r>
                <a:rPr lang="tr-TR" sz="1100" dirty="0">
                  <a:solidFill>
                    <a:schemeClr val="bg1"/>
                  </a:solidFill>
                  <a:latin typeface="Century Gothic" panose="020B0502020202020204" pitchFamily="34" charset="0"/>
                  <a:cs typeface="Segoe UI" panose="020B0502040204020203" pitchFamily="34" charset="0"/>
                </a:rPr>
                <a:t>TİTREŞİM ANALİZİ</a:t>
              </a:r>
              <a:endParaRPr lang="id-ID" sz="1100" dirty="0">
                <a:solidFill>
                  <a:schemeClr val="bg1"/>
                </a:solidFill>
                <a:latin typeface="Century Gothic" panose="020B0502020202020204" pitchFamily="34" charset="0"/>
                <a:cs typeface="Segoe UI" panose="020B0502040204020203" pitchFamily="34" charset="0"/>
              </a:endParaRPr>
            </a:p>
          </p:txBody>
        </p:sp>
      </p:grpSp>
      <p:grpSp>
        <p:nvGrpSpPr>
          <p:cNvPr id="5" name="Group 4">
            <a:extLst>
              <a:ext uri="{FF2B5EF4-FFF2-40B4-BE49-F238E27FC236}">
                <a16:creationId xmlns:a16="http://schemas.microsoft.com/office/drawing/2014/main" id="{20B44509-7A48-2843-A161-461046C1C5B1}"/>
              </a:ext>
            </a:extLst>
          </p:cNvPr>
          <p:cNvGrpSpPr/>
          <p:nvPr/>
        </p:nvGrpSpPr>
        <p:grpSpPr>
          <a:xfrm>
            <a:off x="4703763" y="2563766"/>
            <a:ext cx="1174750" cy="900113"/>
            <a:chOff x="4703763" y="3011441"/>
            <a:chExt cx="1174750" cy="900113"/>
          </a:xfrm>
        </p:grpSpPr>
        <p:sp>
          <p:nvSpPr>
            <p:cNvPr id="349" name="Oval 348">
              <a:extLst>
                <a:ext uri="{FF2B5EF4-FFF2-40B4-BE49-F238E27FC236}">
                  <a16:creationId xmlns:a16="http://schemas.microsoft.com/office/drawing/2014/main" id="{57DDD7A3-6DBD-4AB0-8CBB-2E736AAFF20B}"/>
                </a:ext>
              </a:extLst>
            </p:cNvPr>
            <p:cNvSpPr>
              <a:spLocks noChangeArrowheads="1"/>
            </p:cNvSpPr>
            <p:nvPr/>
          </p:nvSpPr>
          <p:spPr bwMode="auto">
            <a:xfrm>
              <a:off x="4841876" y="3011441"/>
              <a:ext cx="898525" cy="900113"/>
            </a:xfrm>
            <a:prstGeom prst="ellipse">
              <a:avLst/>
            </a:prstGeom>
            <a:solidFill>
              <a:srgbClr val="46516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3" name="Rectangle 132">
              <a:extLst>
                <a:ext uri="{FF2B5EF4-FFF2-40B4-BE49-F238E27FC236}">
                  <a16:creationId xmlns:a16="http://schemas.microsoft.com/office/drawing/2014/main" id="{CA419CAC-5B05-1D4F-BEDC-5B63AF0FEC76}"/>
                </a:ext>
              </a:extLst>
            </p:cNvPr>
            <p:cNvSpPr/>
            <p:nvPr/>
          </p:nvSpPr>
          <p:spPr>
            <a:xfrm>
              <a:off x="4703763" y="3230150"/>
              <a:ext cx="1174750" cy="508729"/>
            </a:xfrm>
            <a:prstGeom prst="rect">
              <a:avLst/>
            </a:prstGeom>
          </p:spPr>
          <p:txBody>
            <a:bodyPr wrap="square">
              <a:spAutoFit/>
            </a:bodyPr>
            <a:lstStyle/>
            <a:p>
              <a:pPr algn="ctr" eaLnBrk="1" fontAlgn="auto" hangingPunct="1">
                <a:lnSpc>
                  <a:spcPct val="130000"/>
                </a:lnSpc>
                <a:spcBef>
                  <a:spcPts val="0"/>
                </a:spcBef>
                <a:spcAft>
                  <a:spcPts val="0"/>
                </a:spcAft>
              </a:pPr>
              <a:r>
                <a:rPr lang="tr-TR" sz="1100" dirty="0">
                  <a:solidFill>
                    <a:schemeClr val="bg1"/>
                  </a:solidFill>
                  <a:latin typeface="Century Gothic" panose="020B0502020202020204" pitchFamily="34" charset="0"/>
                  <a:cs typeface="Segoe UI" panose="020B0502040204020203" pitchFamily="34" charset="0"/>
                </a:rPr>
                <a:t>ULTRASONİK DİNLEME</a:t>
              </a:r>
              <a:endParaRPr lang="en-US" sz="1100" dirty="0">
                <a:solidFill>
                  <a:schemeClr val="bg1"/>
                </a:solidFill>
                <a:latin typeface="Century Gothic" panose="020B0502020202020204" pitchFamily="34" charset="0"/>
                <a:cs typeface="Segoe UI" panose="020B0502040204020203" pitchFamily="34" charset="0"/>
              </a:endParaRPr>
            </a:p>
          </p:txBody>
        </p:sp>
      </p:grpSp>
      <p:grpSp>
        <p:nvGrpSpPr>
          <p:cNvPr id="7" name="Group 6">
            <a:extLst>
              <a:ext uri="{FF2B5EF4-FFF2-40B4-BE49-F238E27FC236}">
                <a16:creationId xmlns:a16="http://schemas.microsoft.com/office/drawing/2014/main" id="{10E3F03B-5BC6-034E-91E2-0E869ABBDF48}"/>
              </a:ext>
            </a:extLst>
          </p:cNvPr>
          <p:cNvGrpSpPr/>
          <p:nvPr/>
        </p:nvGrpSpPr>
        <p:grpSpPr>
          <a:xfrm>
            <a:off x="7993221" y="2563766"/>
            <a:ext cx="1064895" cy="900113"/>
            <a:chOff x="7993221" y="3011441"/>
            <a:chExt cx="1064895" cy="900113"/>
          </a:xfrm>
        </p:grpSpPr>
        <p:sp>
          <p:nvSpPr>
            <p:cNvPr id="307" name="Oval 306">
              <a:extLst>
                <a:ext uri="{FF2B5EF4-FFF2-40B4-BE49-F238E27FC236}">
                  <a16:creationId xmlns:a16="http://schemas.microsoft.com/office/drawing/2014/main" id="{23BBA137-A96B-4AC4-AE84-C8B2F2E93F31}"/>
                </a:ext>
              </a:extLst>
            </p:cNvPr>
            <p:cNvSpPr>
              <a:spLocks noChangeArrowheads="1"/>
            </p:cNvSpPr>
            <p:nvPr/>
          </p:nvSpPr>
          <p:spPr bwMode="auto">
            <a:xfrm>
              <a:off x="8051801" y="3011441"/>
              <a:ext cx="898525" cy="900113"/>
            </a:xfrm>
            <a:prstGeom prst="ellipse">
              <a:avLst/>
            </a:pr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6" name="Rectangle 135">
              <a:extLst>
                <a:ext uri="{FF2B5EF4-FFF2-40B4-BE49-F238E27FC236}">
                  <a16:creationId xmlns:a16="http://schemas.microsoft.com/office/drawing/2014/main" id="{7EA0B891-4522-2147-A154-39A169B522C6}"/>
                </a:ext>
              </a:extLst>
            </p:cNvPr>
            <p:cNvSpPr/>
            <p:nvPr/>
          </p:nvSpPr>
          <p:spPr>
            <a:xfrm>
              <a:off x="7993221" y="3230150"/>
              <a:ext cx="1064895" cy="508729"/>
            </a:xfrm>
            <a:prstGeom prst="rect">
              <a:avLst/>
            </a:prstGeom>
          </p:spPr>
          <p:txBody>
            <a:bodyPr wrap="square">
              <a:spAutoFit/>
            </a:bodyPr>
            <a:lstStyle/>
            <a:p>
              <a:pPr algn="ctr" eaLnBrk="1" fontAlgn="auto" hangingPunct="1">
                <a:lnSpc>
                  <a:spcPct val="130000"/>
                </a:lnSpc>
                <a:spcBef>
                  <a:spcPts val="0"/>
                </a:spcBef>
                <a:spcAft>
                  <a:spcPts val="0"/>
                </a:spcAft>
              </a:pPr>
              <a:r>
                <a:rPr lang="tr-TR" sz="1100" dirty="0">
                  <a:solidFill>
                    <a:schemeClr val="bg1"/>
                  </a:solidFill>
                  <a:latin typeface="Century Gothic" panose="020B0502020202020204" pitchFamily="34" charset="0"/>
                  <a:cs typeface="Segoe UI" panose="020B0502040204020203" pitchFamily="34" charset="0"/>
                </a:rPr>
                <a:t>BANT YÜZEY İZLEME</a:t>
              </a:r>
              <a:endParaRPr lang="id-ID" sz="1100" dirty="0">
                <a:solidFill>
                  <a:schemeClr val="bg1"/>
                </a:solidFill>
                <a:latin typeface="Century Gothic" panose="020B0502020202020204"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180DAFF8-D361-E346-8171-B91CEEDED4E5}"/>
              </a:ext>
            </a:extLst>
          </p:cNvPr>
          <p:cNvGrpSpPr/>
          <p:nvPr/>
        </p:nvGrpSpPr>
        <p:grpSpPr>
          <a:xfrm>
            <a:off x="3233738" y="4168728"/>
            <a:ext cx="900113" cy="900113"/>
            <a:chOff x="3233738" y="4616403"/>
            <a:chExt cx="900113" cy="900113"/>
          </a:xfrm>
        </p:grpSpPr>
        <p:sp>
          <p:nvSpPr>
            <p:cNvPr id="306" name="Oval 305">
              <a:extLst>
                <a:ext uri="{FF2B5EF4-FFF2-40B4-BE49-F238E27FC236}">
                  <a16:creationId xmlns:a16="http://schemas.microsoft.com/office/drawing/2014/main" id="{71E70976-D643-4AFF-9DBE-E04554695A14}"/>
                </a:ext>
              </a:extLst>
            </p:cNvPr>
            <p:cNvSpPr>
              <a:spLocks noChangeArrowheads="1"/>
            </p:cNvSpPr>
            <p:nvPr/>
          </p:nvSpPr>
          <p:spPr bwMode="auto">
            <a:xfrm>
              <a:off x="3233738" y="4616403"/>
              <a:ext cx="900113" cy="900113"/>
            </a:xfrm>
            <a:prstGeom prst="ellipse">
              <a:avLst/>
            </a:prstGeom>
            <a:solidFill>
              <a:schemeClr val="accent2"/>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7" name="Rectangle 136">
              <a:extLst>
                <a:ext uri="{FF2B5EF4-FFF2-40B4-BE49-F238E27FC236}">
                  <a16:creationId xmlns:a16="http://schemas.microsoft.com/office/drawing/2014/main" id="{E6B6EAAD-AD6A-0E41-97CA-D98A0D1C6A7A}"/>
                </a:ext>
              </a:extLst>
            </p:cNvPr>
            <p:cNvSpPr/>
            <p:nvPr/>
          </p:nvSpPr>
          <p:spPr>
            <a:xfrm>
              <a:off x="3274339" y="4832430"/>
              <a:ext cx="801259" cy="508729"/>
            </a:xfrm>
            <a:prstGeom prst="rect">
              <a:avLst/>
            </a:prstGeom>
          </p:spPr>
          <p:txBody>
            <a:bodyPr wrap="square">
              <a:spAutoFit/>
            </a:bodyPr>
            <a:lstStyle/>
            <a:p>
              <a:pPr algn="ctr" eaLnBrk="1" fontAlgn="auto" hangingPunct="1">
                <a:lnSpc>
                  <a:spcPct val="130000"/>
                </a:lnSpc>
                <a:spcBef>
                  <a:spcPts val="0"/>
                </a:spcBef>
                <a:spcAft>
                  <a:spcPts val="0"/>
                </a:spcAft>
              </a:pPr>
              <a:r>
                <a:rPr lang="tr-TR" sz="1100" dirty="0">
                  <a:solidFill>
                    <a:schemeClr val="bg1"/>
                  </a:solidFill>
                  <a:latin typeface="Century Gothic" panose="020B0502020202020204" pitchFamily="34" charset="0"/>
                  <a:cs typeface="Segoe UI" panose="020B0502040204020203" pitchFamily="34" charset="0"/>
                </a:rPr>
                <a:t>YAĞ ANALİZİ</a:t>
              </a:r>
              <a:endParaRPr lang="id-ID" sz="1100" dirty="0">
                <a:solidFill>
                  <a:schemeClr val="bg1"/>
                </a:solidFill>
                <a:latin typeface="Century Gothic" panose="020B0502020202020204"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722463CC-3B9C-D044-8F0E-8D1D0E7DFB4C}"/>
              </a:ext>
            </a:extLst>
          </p:cNvPr>
          <p:cNvGrpSpPr/>
          <p:nvPr/>
        </p:nvGrpSpPr>
        <p:grpSpPr>
          <a:xfrm>
            <a:off x="6284913" y="4168728"/>
            <a:ext cx="1331913" cy="900113"/>
            <a:chOff x="6284913" y="4616403"/>
            <a:chExt cx="1331913" cy="900113"/>
          </a:xfrm>
        </p:grpSpPr>
        <p:sp>
          <p:nvSpPr>
            <p:cNvPr id="308" name="Oval 307">
              <a:extLst>
                <a:ext uri="{FF2B5EF4-FFF2-40B4-BE49-F238E27FC236}">
                  <a16:creationId xmlns:a16="http://schemas.microsoft.com/office/drawing/2014/main" id="{89EFF4AD-15CA-4887-B3E5-99849A02EDFC}"/>
                </a:ext>
              </a:extLst>
            </p:cNvPr>
            <p:cNvSpPr>
              <a:spLocks noChangeArrowheads="1"/>
            </p:cNvSpPr>
            <p:nvPr/>
          </p:nvSpPr>
          <p:spPr bwMode="auto">
            <a:xfrm>
              <a:off x="6445251" y="4616403"/>
              <a:ext cx="898525" cy="900113"/>
            </a:xfrm>
            <a:prstGeom prst="ellipse">
              <a:avLst/>
            </a:prstGeom>
            <a:solidFill>
              <a:srgbClr val="7898BF"/>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8" name="Rectangle 137">
              <a:extLst>
                <a:ext uri="{FF2B5EF4-FFF2-40B4-BE49-F238E27FC236}">
                  <a16:creationId xmlns:a16="http://schemas.microsoft.com/office/drawing/2014/main" id="{C944344A-4F5E-C549-8C61-CE32AC20409C}"/>
                </a:ext>
              </a:extLst>
            </p:cNvPr>
            <p:cNvSpPr/>
            <p:nvPr/>
          </p:nvSpPr>
          <p:spPr>
            <a:xfrm>
              <a:off x="6284913" y="4821733"/>
              <a:ext cx="1331913" cy="508729"/>
            </a:xfrm>
            <a:prstGeom prst="rect">
              <a:avLst/>
            </a:prstGeom>
          </p:spPr>
          <p:txBody>
            <a:bodyPr wrap="square">
              <a:spAutoFit/>
            </a:bodyPr>
            <a:lstStyle/>
            <a:p>
              <a:pPr algn="ctr" eaLnBrk="1" fontAlgn="auto" hangingPunct="1">
                <a:lnSpc>
                  <a:spcPct val="130000"/>
                </a:lnSpc>
                <a:spcBef>
                  <a:spcPts val="0"/>
                </a:spcBef>
                <a:spcAft>
                  <a:spcPts val="0"/>
                </a:spcAft>
              </a:pPr>
              <a:r>
                <a:rPr lang="tr-TR" sz="1100" dirty="0">
                  <a:solidFill>
                    <a:schemeClr val="bg1"/>
                  </a:solidFill>
                  <a:latin typeface="Century Gothic" panose="020B0502020202020204" pitchFamily="34" charset="0"/>
                  <a:cs typeface="Segoe UI" panose="020B0502040204020203" pitchFamily="34" charset="0"/>
                </a:rPr>
                <a:t>TERMAL GÖRÜNTÜLEME</a:t>
              </a:r>
              <a:endParaRPr lang="en-US" sz="1100" dirty="0">
                <a:solidFill>
                  <a:schemeClr val="bg1"/>
                </a:solidFill>
                <a:latin typeface="Century Gothic" panose="020B0502020202020204" pitchFamily="34" charset="0"/>
                <a:cs typeface="Segoe UI" panose="020B0502040204020203" pitchFamily="34" charset="0"/>
              </a:endParaRPr>
            </a:p>
          </p:txBody>
        </p:sp>
      </p:grpSp>
      <p:grpSp>
        <p:nvGrpSpPr>
          <p:cNvPr id="8" name="Group 7">
            <a:extLst>
              <a:ext uri="{FF2B5EF4-FFF2-40B4-BE49-F238E27FC236}">
                <a16:creationId xmlns:a16="http://schemas.microsoft.com/office/drawing/2014/main" id="{E8434F3D-BF96-1147-B656-85C3EBF8D4B1}"/>
              </a:ext>
            </a:extLst>
          </p:cNvPr>
          <p:cNvGrpSpPr/>
          <p:nvPr/>
        </p:nvGrpSpPr>
        <p:grpSpPr>
          <a:xfrm>
            <a:off x="9514282" y="4168728"/>
            <a:ext cx="1174750" cy="900113"/>
            <a:chOff x="9514282" y="4616403"/>
            <a:chExt cx="1174750" cy="900113"/>
          </a:xfrm>
        </p:grpSpPr>
        <p:sp>
          <p:nvSpPr>
            <p:cNvPr id="305" name="Oval 304">
              <a:extLst>
                <a:ext uri="{FF2B5EF4-FFF2-40B4-BE49-F238E27FC236}">
                  <a16:creationId xmlns:a16="http://schemas.microsoft.com/office/drawing/2014/main" id="{8A49A3C5-4DC8-485C-BBCF-1120F74516C0}"/>
                </a:ext>
              </a:extLst>
            </p:cNvPr>
            <p:cNvSpPr>
              <a:spLocks noChangeArrowheads="1"/>
            </p:cNvSpPr>
            <p:nvPr/>
          </p:nvSpPr>
          <p:spPr bwMode="auto">
            <a:xfrm>
              <a:off x="9659145" y="4616403"/>
              <a:ext cx="898525" cy="900113"/>
            </a:xfrm>
            <a:prstGeom prst="ellipse">
              <a:avLst/>
            </a:prstGeom>
            <a:solidFill>
              <a:srgbClr val="7898BF"/>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9" name="Rectangle 138">
              <a:extLst>
                <a:ext uri="{FF2B5EF4-FFF2-40B4-BE49-F238E27FC236}">
                  <a16:creationId xmlns:a16="http://schemas.microsoft.com/office/drawing/2014/main" id="{7F8D8CA8-C4D6-6E4D-BCB1-1C667AA78E30}"/>
                </a:ext>
              </a:extLst>
            </p:cNvPr>
            <p:cNvSpPr/>
            <p:nvPr/>
          </p:nvSpPr>
          <p:spPr>
            <a:xfrm>
              <a:off x="9514282" y="4786493"/>
              <a:ext cx="1174750" cy="508729"/>
            </a:xfrm>
            <a:prstGeom prst="rect">
              <a:avLst/>
            </a:prstGeom>
          </p:spPr>
          <p:txBody>
            <a:bodyPr wrap="square">
              <a:spAutoFit/>
            </a:bodyPr>
            <a:lstStyle/>
            <a:p>
              <a:pPr algn="ctr" eaLnBrk="1" fontAlgn="auto" hangingPunct="1">
                <a:lnSpc>
                  <a:spcPct val="130000"/>
                </a:lnSpc>
                <a:spcBef>
                  <a:spcPts val="0"/>
                </a:spcBef>
                <a:spcAft>
                  <a:spcPts val="0"/>
                </a:spcAft>
              </a:pPr>
              <a:r>
                <a:rPr lang="tr-TR" sz="1100" dirty="0">
                  <a:solidFill>
                    <a:schemeClr val="bg1"/>
                  </a:solidFill>
                  <a:latin typeface="Century Gothic" panose="020B0502020202020204" pitchFamily="34" charset="0"/>
                  <a:cs typeface="Segoe UI" panose="020B0502040204020203" pitchFamily="34" charset="0"/>
                </a:rPr>
                <a:t>GÖRSEL KONTROLLER</a:t>
              </a:r>
              <a:endParaRPr lang="id-ID" sz="1100" dirty="0">
                <a:solidFill>
                  <a:schemeClr val="bg1"/>
                </a:solidFill>
                <a:latin typeface="Century Gothic" panose="020B0502020202020204" pitchFamily="34" charset="0"/>
                <a:cs typeface="Segoe UI" panose="020B0502040204020203" pitchFamily="34" charset="0"/>
              </a:endParaRPr>
            </a:p>
          </p:txBody>
        </p:sp>
      </p:grpSp>
      <p:sp>
        <p:nvSpPr>
          <p:cNvPr id="140" name="Rectangle 139">
            <a:extLst>
              <a:ext uri="{FF2B5EF4-FFF2-40B4-BE49-F238E27FC236}">
                <a16:creationId xmlns:a16="http://schemas.microsoft.com/office/drawing/2014/main" id="{C5BF015C-AC99-DB46-A8B9-F5A5202BFC38}"/>
              </a:ext>
            </a:extLst>
          </p:cNvPr>
          <p:cNvSpPr/>
          <p:nvPr/>
        </p:nvSpPr>
        <p:spPr>
          <a:xfrm>
            <a:off x="7793130" y="4535501"/>
            <a:ext cx="1413379" cy="279692"/>
          </a:xfrm>
          <a:prstGeom prst="rect">
            <a:avLst/>
          </a:prstGeom>
        </p:spPr>
        <p:txBody>
          <a:bodyPr wrap="square">
            <a:spAutoFit/>
          </a:bodyPr>
          <a:lstStyle/>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KONVEYÖR BANT</a:t>
            </a:r>
            <a:endParaRPr lang="en-US" sz="1000" b="0" dirty="0">
              <a:solidFill>
                <a:schemeClr val="tx1">
                  <a:lumMod val="65000"/>
                  <a:lumOff val="35000"/>
                </a:schemeClr>
              </a:solidFill>
              <a:latin typeface="Century Gothic" panose="020B0502020202020204" pitchFamily="34" charset="0"/>
              <a:cs typeface="Segoe UI Light" panose="020B0502040204020203" pitchFamily="34" charset="0"/>
            </a:endParaRPr>
          </a:p>
        </p:txBody>
      </p:sp>
      <p:sp>
        <p:nvSpPr>
          <p:cNvPr id="141" name="Rectangle 140">
            <a:extLst>
              <a:ext uri="{FF2B5EF4-FFF2-40B4-BE49-F238E27FC236}">
                <a16:creationId xmlns:a16="http://schemas.microsoft.com/office/drawing/2014/main" id="{55C0B2E3-1B69-7540-AF96-66E48D5FFA82}"/>
              </a:ext>
            </a:extLst>
          </p:cNvPr>
          <p:cNvSpPr/>
          <p:nvPr/>
        </p:nvSpPr>
        <p:spPr>
          <a:xfrm>
            <a:off x="4542108" y="4531482"/>
            <a:ext cx="1511755" cy="670889"/>
          </a:xfrm>
          <a:prstGeom prst="rect">
            <a:avLst/>
          </a:prstGeom>
        </p:spPr>
        <p:txBody>
          <a:bodyPr wrap="square">
            <a:spAutoFit/>
          </a:bodyPr>
          <a:lstStyle/>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ÇEKVALF</a:t>
            </a:r>
          </a:p>
          <a:p>
            <a:pPr lvl="0" algn="ctr" eaLnBrk="1" fontAlgn="auto" hangingPunct="1">
              <a:lnSpc>
                <a:spcPct val="130000"/>
              </a:lnSpc>
              <a:spcBef>
                <a:spcPts val="0"/>
              </a:spcBef>
              <a:spcAft>
                <a:spcPts val="0"/>
              </a:spcAft>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RULMAN</a:t>
            </a:r>
          </a:p>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HAVA KAÇAĞI</a:t>
            </a:r>
            <a:endParaRPr lang="en-US" sz="1000" b="0" dirty="0">
              <a:solidFill>
                <a:schemeClr val="tx1">
                  <a:lumMod val="65000"/>
                  <a:lumOff val="35000"/>
                </a:schemeClr>
              </a:solidFill>
              <a:latin typeface="Century Gothic" panose="020B0502020202020204" pitchFamily="34" charset="0"/>
              <a:cs typeface="Segoe UI Light" panose="020B0502040204020203" pitchFamily="34" charset="0"/>
            </a:endParaRPr>
          </a:p>
        </p:txBody>
      </p:sp>
      <p:sp>
        <p:nvSpPr>
          <p:cNvPr id="142" name="Rectangle 141">
            <a:extLst>
              <a:ext uri="{FF2B5EF4-FFF2-40B4-BE49-F238E27FC236}">
                <a16:creationId xmlns:a16="http://schemas.microsoft.com/office/drawing/2014/main" id="{89F33B5C-EA43-0A45-B487-9B9F04DE4B31}"/>
              </a:ext>
            </a:extLst>
          </p:cNvPr>
          <p:cNvSpPr/>
          <p:nvPr/>
        </p:nvSpPr>
        <p:spPr>
          <a:xfrm>
            <a:off x="1233165" y="4531482"/>
            <a:ext cx="1681486" cy="1871218"/>
          </a:xfrm>
          <a:prstGeom prst="rect">
            <a:avLst/>
          </a:prstGeom>
        </p:spPr>
        <p:txBody>
          <a:bodyPr wrap="square">
            <a:spAutoFit/>
          </a:bodyPr>
          <a:lstStyle/>
          <a:p>
            <a:pPr lvl="0" algn="ctr" eaLnBrk="1" fontAlgn="auto" hangingPunct="1">
              <a:lnSpc>
                <a:spcPct val="130000"/>
              </a:lnSpc>
              <a:spcBef>
                <a:spcPts val="0"/>
              </a:spcBef>
              <a:spcAft>
                <a:spcPts val="0"/>
              </a:spcAft>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DEĞİRMEN</a:t>
            </a:r>
          </a:p>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FLOTASYON HÜCRESİ</a:t>
            </a:r>
          </a:p>
          <a:p>
            <a:pPr lvl="0" algn="ctr" eaLnBrk="1" fontAlgn="auto" hangingPunct="1">
              <a:lnSpc>
                <a:spcPct val="130000"/>
              </a:lnSpc>
              <a:spcBef>
                <a:spcPts val="0"/>
              </a:spcBef>
              <a:spcAft>
                <a:spcPts val="0"/>
              </a:spcAft>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KONVEYÖR</a:t>
            </a:r>
          </a:p>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KOMPRESÖR</a:t>
            </a:r>
          </a:p>
          <a:p>
            <a:pPr lvl="0" algn="ctr" eaLnBrk="1" fontAlgn="auto" hangingPunct="1">
              <a:lnSpc>
                <a:spcPct val="130000"/>
              </a:lnSpc>
              <a:spcBef>
                <a:spcPts val="0"/>
              </a:spcBef>
              <a:spcAft>
                <a:spcPts val="0"/>
              </a:spcAft>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MİKSER</a:t>
            </a:r>
          </a:p>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POMPA</a:t>
            </a:r>
          </a:p>
          <a:p>
            <a:pPr lvl="0" algn="ctr" eaLnBrk="1" fontAlgn="auto" hangingPunct="1">
              <a:lnSpc>
                <a:spcPct val="130000"/>
              </a:lnSpc>
              <a:spcBef>
                <a:spcPts val="0"/>
              </a:spcBef>
              <a:spcAft>
                <a:spcPts val="0"/>
              </a:spcAft>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KIRICI</a:t>
            </a:r>
          </a:p>
          <a:p>
            <a:pPr lvl="0" algn="ctr" eaLnBrk="1" fontAlgn="auto" hangingPunct="1">
              <a:lnSpc>
                <a:spcPct val="130000"/>
              </a:lnSpc>
              <a:spcBef>
                <a:spcPts val="0"/>
              </a:spcBef>
              <a:spcAft>
                <a:spcPts val="0"/>
              </a:spcAft>
            </a:pPr>
            <a:r>
              <a:rPr lang="tr-TR" sz="1000" b="0" dirty="0">
                <a:solidFill>
                  <a:schemeClr val="tx1">
                    <a:lumMod val="65000"/>
                    <a:lumOff val="35000"/>
                  </a:schemeClr>
                </a:solidFill>
                <a:latin typeface="Century Gothic" panose="020B0502020202020204" pitchFamily="34" charset="0"/>
                <a:cs typeface="Segoe UI Light" panose="020B0502040204020203" pitchFamily="34" charset="0"/>
              </a:rPr>
              <a:t>FAN</a:t>
            </a:r>
          </a:p>
          <a:p>
            <a:pPr lvl="0" algn="ctr" eaLnBrk="1" fontAlgn="auto" hangingPunct="1">
              <a:lnSpc>
                <a:spcPct val="130000"/>
              </a:lnSpc>
              <a:spcBef>
                <a:spcPts val="0"/>
              </a:spcBef>
              <a:spcAft>
                <a:spcPts val="0"/>
              </a:spcAft>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BLOWER</a:t>
            </a:r>
            <a:endParaRPr lang="en-US" sz="750" b="0" dirty="0">
              <a:solidFill>
                <a:schemeClr val="tx1">
                  <a:lumMod val="65000"/>
                  <a:lumOff val="35000"/>
                </a:schemeClr>
              </a:solidFill>
              <a:latin typeface="Century Gothic" panose="020B0502020202020204" pitchFamily="34" charset="0"/>
              <a:cs typeface="Segoe UI Light" panose="020B0502040204020203" pitchFamily="34" charset="0"/>
            </a:endParaRPr>
          </a:p>
        </p:txBody>
      </p:sp>
      <p:sp>
        <p:nvSpPr>
          <p:cNvPr id="143" name="Rectangle 142">
            <a:extLst>
              <a:ext uri="{FF2B5EF4-FFF2-40B4-BE49-F238E27FC236}">
                <a16:creationId xmlns:a16="http://schemas.microsoft.com/office/drawing/2014/main" id="{38DACC8A-E057-F944-B1B9-824F6D453BDF}"/>
              </a:ext>
            </a:extLst>
          </p:cNvPr>
          <p:cNvSpPr/>
          <p:nvPr/>
        </p:nvSpPr>
        <p:spPr>
          <a:xfrm>
            <a:off x="9390377" y="2259535"/>
            <a:ext cx="1422559" cy="870944"/>
          </a:xfrm>
          <a:prstGeom prst="rect">
            <a:avLst/>
          </a:prstGeom>
        </p:spPr>
        <p:txBody>
          <a:bodyPr wrap="square">
            <a:spAutoFit/>
          </a:bodyPr>
          <a:lstStyle/>
          <a:p>
            <a:pPr lvl="0" algn="ctr" eaLnBrk="1" fontAlgn="auto" hangingPunct="1">
              <a:lnSpc>
                <a:spcPct val="130000"/>
              </a:lnSpc>
              <a:spcBef>
                <a:spcPts val="0"/>
              </a:spcBef>
              <a:spcAft>
                <a:spcPts val="0"/>
              </a:spcAft>
            </a:pPr>
            <a:r>
              <a:rPr lang="tr-TR" sz="1000" b="0" dirty="0">
                <a:solidFill>
                  <a:prstClr val="black">
                    <a:lumMod val="50000"/>
                    <a:lumOff val="50000"/>
                  </a:prstClr>
                </a:solidFill>
                <a:latin typeface="Century Gothic" panose="020B0502020202020204" pitchFamily="34" charset="0"/>
                <a:cs typeface="Segoe UI Light" panose="020B0502040204020203" pitchFamily="34" charset="0"/>
              </a:rPr>
              <a:t>ROTA</a:t>
            </a:r>
          </a:p>
          <a:p>
            <a:pPr lvl="0" algn="ctr" eaLnBrk="1" fontAlgn="auto" hangingPunct="1">
              <a:lnSpc>
                <a:spcPct val="130000"/>
              </a:lnSpc>
              <a:spcBef>
                <a:spcPts val="0"/>
              </a:spcBef>
              <a:spcAft>
                <a:spcPts val="0"/>
              </a:spcAft>
            </a:pPr>
            <a:r>
              <a:rPr lang="tr-TR" sz="1000" dirty="0">
                <a:solidFill>
                  <a:prstClr val="black">
                    <a:lumMod val="50000"/>
                    <a:lumOff val="50000"/>
                  </a:prstClr>
                </a:solidFill>
                <a:latin typeface="Century Gothic" panose="020B0502020202020204" pitchFamily="34" charset="0"/>
                <a:cs typeface="Segoe UI Light" panose="020B0502040204020203" pitchFamily="34" charset="0"/>
              </a:rPr>
              <a:t>PLANLI KONTROL</a:t>
            </a:r>
          </a:p>
          <a:p>
            <a:pPr lvl="0" algn="ctr" eaLnBrk="1" fontAlgn="auto" hangingPunct="1">
              <a:lnSpc>
                <a:spcPct val="130000"/>
              </a:lnSpc>
              <a:spcBef>
                <a:spcPts val="0"/>
              </a:spcBef>
              <a:spcAft>
                <a:spcPts val="0"/>
              </a:spcAft>
            </a:pPr>
            <a:r>
              <a:rPr lang="tr-TR" sz="1000" b="0" dirty="0">
                <a:solidFill>
                  <a:prstClr val="black">
                    <a:lumMod val="50000"/>
                    <a:lumOff val="50000"/>
                  </a:prstClr>
                </a:solidFill>
                <a:latin typeface="Century Gothic" panose="020B0502020202020204" pitchFamily="34" charset="0"/>
                <a:cs typeface="Segoe UI Light" panose="020B0502040204020203" pitchFamily="34" charset="0"/>
              </a:rPr>
              <a:t>CHECKLIST</a:t>
            </a:r>
          </a:p>
          <a:p>
            <a:pPr lvl="0" algn="ctr" eaLnBrk="1" fontAlgn="auto" hangingPunct="1">
              <a:lnSpc>
                <a:spcPct val="130000"/>
              </a:lnSpc>
              <a:spcBef>
                <a:spcPts val="0"/>
              </a:spcBef>
              <a:spcAft>
                <a:spcPts val="0"/>
              </a:spcAft>
            </a:pPr>
            <a:r>
              <a:rPr lang="tr-TR" sz="1000" dirty="0">
                <a:solidFill>
                  <a:prstClr val="black">
                    <a:lumMod val="50000"/>
                    <a:lumOff val="50000"/>
                  </a:prstClr>
                </a:solidFill>
                <a:latin typeface="Century Gothic" panose="020B0502020202020204" pitchFamily="34" charset="0"/>
                <a:cs typeface="Segoe UI Light" panose="020B0502040204020203" pitchFamily="34" charset="0"/>
              </a:rPr>
              <a:t>SAYAÇ OKUMA</a:t>
            </a:r>
            <a:endParaRPr lang="en-US" sz="1000" b="0" dirty="0">
              <a:solidFill>
                <a:prstClr val="black">
                  <a:lumMod val="50000"/>
                  <a:lumOff val="50000"/>
                </a:prstClr>
              </a:solidFill>
              <a:latin typeface="Century Gothic" panose="020B0502020202020204" pitchFamily="34" charset="0"/>
              <a:cs typeface="Segoe UI Light" panose="020B0502040204020203" pitchFamily="34" charset="0"/>
            </a:endParaRPr>
          </a:p>
        </p:txBody>
      </p:sp>
      <p:sp>
        <p:nvSpPr>
          <p:cNvPr id="144" name="Rectangle 143">
            <a:extLst>
              <a:ext uri="{FF2B5EF4-FFF2-40B4-BE49-F238E27FC236}">
                <a16:creationId xmlns:a16="http://schemas.microsoft.com/office/drawing/2014/main" id="{7E09257E-6CB7-7747-A1CA-EB5E600DA2DD}"/>
              </a:ext>
            </a:extLst>
          </p:cNvPr>
          <p:cNvSpPr/>
          <p:nvPr/>
        </p:nvSpPr>
        <p:spPr>
          <a:xfrm>
            <a:off x="6128700" y="2262352"/>
            <a:ext cx="1545436" cy="1070999"/>
          </a:xfrm>
          <a:prstGeom prst="rect">
            <a:avLst/>
          </a:prstGeom>
        </p:spPr>
        <p:txBody>
          <a:bodyPr wrap="square">
            <a:spAutoFit/>
          </a:bodyPr>
          <a:lstStyle/>
          <a:p>
            <a:pPr lvl="0" algn="ctr" eaLnBrk="1" fontAlgn="auto" hangingPunct="1">
              <a:lnSpc>
                <a:spcPct val="130000"/>
              </a:lnSpc>
              <a:spcBef>
                <a:spcPts val="0"/>
              </a:spcBef>
              <a:spcAft>
                <a:spcPts val="0"/>
              </a:spcAft>
            </a:pPr>
            <a:r>
              <a:rPr lang="tr-TR" sz="1000" b="0" dirty="0">
                <a:solidFill>
                  <a:prstClr val="black">
                    <a:lumMod val="50000"/>
                    <a:lumOff val="50000"/>
                  </a:prstClr>
                </a:solidFill>
                <a:latin typeface="Century Gothic" panose="020B0502020202020204" pitchFamily="34" charset="0"/>
                <a:cs typeface="Segoe UI Light" panose="020B0502040204020203" pitchFamily="34" charset="0"/>
              </a:rPr>
              <a:t>RULMAN</a:t>
            </a:r>
          </a:p>
          <a:p>
            <a:pPr lvl="0" algn="ctr" eaLnBrk="1" fontAlgn="auto" hangingPunct="1">
              <a:lnSpc>
                <a:spcPct val="130000"/>
              </a:lnSpc>
              <a:spcBef>
                <a:spcPts val="0"/>
              </a:spcBef>
              <a:spcAft>
                <a:spcPts val="0"/>
              </a:spcAft>
            </a:pPr>
            <a:r>
              <a:rPr lang="tr-TR" sz="1000" dirty="0">
                <a:solidFill>
                  <a:prstClr val="black">
                    <a:lumMod val="50000"/>
                    <a:lumOff val="50000"/>
                  </a:prstClr>
                </a:solidFill>
                <a:latin typeface="Century Gothic" panose="020B0502020202020204" pitchFamily="34" charset="0"/>
                <a:cs typeface="Segoe UI Light" panose="020B0502040204020203" pitchFamily="34" charset="0"/>
              </a:rPr>
              <a:t>TRAFO</a:t>
            </a:r>
          </a:p>
          <a:p>
            <a:pPr lvl="0" algn="ctr" eaLnBrk="1" fontAlgn="auto" hangingPunct="1">
              <a:lnSpc>
                <a:spcPct val="130000"/>
              </a:lnSpc>
              <a:spcBef>
                <a:spcPts val="0"/>
              </a:spcBef>
              <a:spcAft>
                <a:spcPts val="0"/>
              </a:spcAft>
            </a:pPr>
            <a:r>
              <a:rPr lang="tr-TR" sz="1000" b="0" dirty="0">
                <a:solidFill>
                  <a:prstClr val="black">
                    <a:lumMod val="50000"/>
                    <a:lumOff val="50000"/>
                  </a:prstClr>
                </a:solidFill>
                <a:latin typeface="Century Gothic" panose="020B0502020202020204" pitchFamily="34" charset="0"/>
                <a:cs typeface="Segoe UI Light" panose="020B0502040204020203" pitchFamily="34" charset="0"/>
              </a:rPr>
              <a:t>MCC ODASI</a:t>
            </a:r>
          </a:p>
          <a:p>
            <a:pPr lvl="0" algn="ctr" eaLnBrk="1" fontAlgn="auto" hangingPunct="1">
              <a:lnSpc>
                <a:spcPct val="130000"/>
              </a:lnSpc>
              <a:spcBef>
                <a:spcPts val="0"/>
              </a:spcBef>
              <a:spcAft>
                <a:spcPts val="0"/>
              </a:spcAft>
            </a:pPr>
            <a:r>
              <a:rPr lang="tr-TR" sz="1000" dirty="0">
                <a:solidFill>
                  <a:prstClr val="black">
                    <a:lumMod val="50000"/>
                    <a:lumOff val="50000"/>
                  </a:prstClr>
                </a:solidFill>
                <a:latin typeface="Century Gothic" panose="020B0502020202020204" pitchFamily="34" charset="0"/>
                <a:cs typeface="Segoe UI Light" panose="020B0502040204020203" pitchFamily="34" charset="0"/>
              </a:rPr>
              <a:t>ELEKTRİK PANOSU</a:t>
            </a:r>
          </a:p>
          <a:p>
            <a:pPr lvl="0" algn="ctr" eaLnBrk="1" fontAlgn="auto" hangingPunct="1">
              <a:lnSpc>
                <a:spcPct val="130000"/>
              </a:lnSpc>
              <a:spcBef>
                <a:spcPts val="0"/>
              </a:spcBef>
              <a:spcAft>
                <a:spcPts val="0"/>
              </a:spcAft>
            </a:pPr>
            <a:r>
              <a:rPr lang="tr-TR" sz="1000" b="0" dirty="0">
                <a:solidFill>
                  <a:prstClr val="black">
                    <a:lumMod val="50000"/>
                    <a:lumOff val="50000"/>
                  </a:prstClr>
                </a:solidFill>
                <a:latin typeface="Century Gothic" panose="020B0502020202020204" pitchFamily="34" charset="0"/>
                <a:cs typeface="Segoe UI Light" panose="020B0502040204020203" pitchFamily="34" charset="0"/>
              </a:rPr>
              <a:t>İZOLASYON</a:t>
            </a:r>
            <a:endParaRPr lang="en-US" sz="1000" b="0" dirty="0">
              <a:solidFill>
                <a:prstClr val="black">
                  <a:lumMod val="50000"/>
                  <a:lumOff val="50000"/>
                </a:prstClr>
              </a:solidFill>
              <a:latin typeface="Century Gothic" panose="020B0502020202020204" pitchFamily="34" charset="0"/>
              <a:cs typeface="Segoe UI Light" panose="020B0502040204020203" pitchFamily="34" charset="0"/>
            </a:endParaRPr>
          </a:p>
        </p:txBody>
      </p:sp>
      <p:sp>
        <p:nvSpPr>
          <p:cNvPr id="145" name="Rectangle 144">
            <a:extLst>
              <a:ext uri="{FF2B5EF4-FFF2-40B4-BE49-F238E27FC236}">
                <a16:creationId xmlns:a16="http://schemas.microsoft.com/office/drawing/2014/main" id="{BDD81EEC-20C2-1E49-A2D6-9710B1BBA554}"/>
              </a:ext>
            </a:extLst>
          </p:cNvPr>
          <p:cNvSpPr/>
          <p:nvPr/>
        </p:nvSpPr>
        <p:spPr>
          <a:xfrm>
            <a:off x="2893062" y="2259535"/>
            <a:ext cx="1557771" cy="1070999"/>
          </a:xfrm>
          <a:prstGeom prst="rect">
            <a:avLst/>
          </a:prstGeom>
        </p:spPr>
        <p:txBody>
          <a:bodyPr wrap="square">
            <a:spAutoFit/>
          </a:bodyPr>
          <a:lstStyle/>
          <a:p>
            <a:pPr algn="ctr">
              <a:lnSpc>
                <a:spcPct val="130000"/>
              </a:lnSpc>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REDÜKTÖR</a:t>
            </a:r>
          </a:p>
          <a:p>
            <a:pPr algn="ctr">
              <a:lnSpc>
                <a:spcPct val="130000"/>
              </a:lnSpc>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HİDROLİK ÜNİTE</a:t>
            </a:r>
          </a:p>
          <a:p>
            <a:pPr algn="ctr">
              <a:lnSpc>
                <a:spcPct val="130000"/>
              </a:lnSpc>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KOMPRESÖR</a:t>
            </a:r>
          </a:p>
          <a:p>
            <a:pPr algn="ctr">
              <a:lnSpc>
                <a:spcPct val="130000"/>
              </a:lnSpc>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BLOWER</a:t>
            </a:r>
          </a:p>
          <a:p>
            <a:pPr algn="ctr">
              <a:lnSpc>
                <a:spcPct val="130000"/>
              </a:lnSpc>
            </a:pPr>
            <a:r>
              <a:rPr lang="tr-TR" sz="1000" dirty="0">
                <a:solidFill>
                  <a:schemeClr val="tx1">
                    <a:lumMod val="65000"/>
                    <a:lumOff val="35000"/>
                  </a:schemeClr>
                </a:solidFill>
                <a:latin typeface="Century Gothic" panose="020B0502020202020204" pitchFamily="34" charset="0"/>
                <a:cs typeface="Segoe UI Light" panose="020B0502040204020203" pitchFamily="34" charset="0"/>
              </a:rPr>
              <a:t>THICKENER</a:t>
            </a:r>
          </a:p>
        </p:txBody>
      </p:sp>
      <p:pic>
        <p:nvPicPr>
          <p:cNvPr id="9" name="Resim 4">
            <a:extLst>
              <a:ext uri="{FF2B5EF4-FFF2-40B4-BE49-F238E27FC236}">
                <a16:creationId xmlns:a16="http://schemas.microsoft.com/office/drawing/2014/main" id="{70D5E7EF-AD80-73CC-EA10-0A5A5D846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10" name="Resim 5">
            <a:extLst>
              <a:ext uri="{FF2B5EF4-FFF2-40B4-BE49-F238E27FC236}">
                <a16:creationId xmlns:a16="http://schemas.microsoft.com/office/drawing/2014/main" id="{35408A4E-96BC-D542-D09F-290775B04DBC}"/>
              </a:ext>
            </a:extLst>
          </p:cNvPr>
          <p:cNvPicPr>
            <a:picLocks noChangeAspect="1"/>
          </p:cNvPicPr>
          <p:nvPr/>
        </p:nvPicPr>
        <p:blipFill>
          <a:blip r:embed="rId4"/>
          <a:stretch>
            <a:fillRect/>
          </a:stretch>
        </p:blipFill>
        <p:spPr>
          <a:xfrm>
            <a:off x="10862275" y="197159"/>
            <a:ext cx="1056187" cy="309127"/>
          </a:xfrm>
          <a:prstGeom prst="rect">
            <a:avLst/>
          </a:prstGeom>
        </p:spPr>
      </p:pic>
      <p:sp>
        <p:nvSpPr>
          <p:cNvPr id="11" name="Title 1">
            <a:extLst>
              <a:ext uri="{FF2B5EF4-FFF2-40B4-BE49-F238E27FC236}">
                <a16:creationId xmlns:a16="http://schemas.microsoft.com/office/drawing/2014/main" id="{246985BC-A9CF-999D-EE80-F17945C84279}"/>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KESTİRİMCİ BAKIM TEKNOLOJİLERİ</a:t>
            </a:r>
            <a:endParaRPr lang="en-US" dirty="0">
              <a:latin typeface="Bahnschrift" panose="020B0502040204020203" pitchFamily="34" charset="0"/>
            </a:endParaRPr>
          </a:p>
        </p:txBody>
      </p:sp>
      <p:pic>
        <p:nvPicPr>
          <p:cNvPr id="12" name="Picture 11" descr="Logo&#10;&#10;Description automatically generated">
            <a:extLst>
              <a:ext uri="{FF2B5EF4-FFF2-40B4-BE49-F238E27FC236}">
                <a16:creationId xmlns:a16="http://schemas.microsoft.com/office/drawing/2014/main" id="{1537E164-0DE9-745D-7C0E-B951E8E86D58}"/>
              </a:ext>
            </a:extLst>
          </p:cNvPr>
          <p:cNvPicPr>
            <a:picLocks noChangeAspect="1"/>
          </p:cNvPicPr>
          <p:nvPr/>
        </p:nvPicPr>
        <p:blipFill>
          <a:blip r:embed="rId5"/>
          <a:stretch>
            <a:fillRect/>
          </a:stretch>
        </p:blipFill>
        <p:spPr>
          <a:xfrm>
            <a:off x="10276093" y="6327715"/>
            <a:ext cx="1642369" cy="530285"/>
          </a:xfrm>
          <a:prstGeom prst="rect">
            <a:avLst/>
          </a:prstGeom>
        </p:spPr>
      </p:pic>
    </p:spTree>
    <p:extLst>
      <p:ext uri="{BB962C8B-B14F-4D97-AF65-F5344CB8AC3E}">
        <p14:creationId xmlns:p14="http://schemas.microsoft.com/office/powerpoint/2010/main" val="1368334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1F8DC9F-8A46-B624-85FE-AD2C96F460F1}"/>
              </a:ext>
            </a:extLst>
          </p:cNvPr>
          <p:cNvPicPr>
            <a:picLocks noChangeAspect="1"/>
          </p:cNvPicPr>
          <p:nvPr/>
        </p:nvPicPr>
        <p:blipFill>
          <a:blip r:embed="rId3"/>
          <a:stretch>
            <a:fillRect/>
          </a:stretch>
        </p:blipFill>
        <p:spPr>
          <a:xfrm>
            <a:off x="7732031" y="4655512"/>
            <a:ext cx="2695018" cy="2058608"/>
          </a:xfrm>
          <a:prstGeom prst="rect">
            <a:avLst/>
          </a:prstGeom>
        </p:spPr>
      </p:pic>
      <p:pic>
        <p:nvPicPr>
          <p:cNvPr id="42" name="Picture 41">
            <a:extLst>
              <a:ext uri="{FF2B5EF4-FFF2-40B4-BE49-F238E27FC236}">
                <a16:creationId xmlns:a16="http://schemas.microsoft.com/office/drawing/2014/main" id="{EDD69FDC-2ED3-3134-C677-9D2F56E8E614}"/>
              </a:ext>
            </a:extLst>
          </p:cNvPr>
          <p:cNvPicPr>
            <a:picLocks noChangeAspect="1"/>
          </p:cNvPicPr>
          <p:nvPr/>
        </p:nvPicPr>
        <p:blipFill>
          <a:blip r:embed="rId4"/>
          <a:stretch>
            <a:fillRect/>
          </a:stretch>
        </p:blipFill>
        <p:spPr>
          <a:xfrm>
            <a:off x="2357729" y="1635805"/>
            <a:ext cx="1535026" cy="1554407"/>
          </a:xfrm>
          <a:prstGeom prst="rect">
            <a:avLst/>
          </a:prstGeom>
        </p:spPr>
      </p:pic>
      <p:pic>
        <p:nvPicPr>
          <p:cNvPr id="47" name="Picture 46">
            <a:extLst>
              <a:ext uri="{FF2B5EF4-FFF2-40B4-BE49-F238E27FC236}">
                <a16:creationId xmlns:a16="http://schemas.microsoft.com/office/drawing/2014/main" id="{F634996F-4BB3-290B-0886-92A8D5EF597A}"/>
              </a:ext>
            </a:extLst>
          </p:cNvPr>
          <p:cNvPicPr>
            <a:picLocks noChangeAspect="1"/>
          </p:cNvPicPr>
          <p:nvPr/>
        </p:nvPicPr>
        <p:blipFill>
          <a:blip r:embed="rId5"/>
          <a:stretch>
            <a:fillRect/>
          </a:stretch>
        </p:blipFill>
        <p:spPr>
          <a:xfrm>
            <a:off x="6760528" y="1507828"/>
            <a:ext cx="1473979" cy="1677567"/>
          </a:xfrm>
          <a:prstGeom prst="rect">
            <a:avLst/>
          </a:prstGeom>
        </p:spPr>
      </p:pic>
      <p:grpSp>
        <p:nvGrpSpPr>
          <p:cNvPr id="121" name="Group 120"/>
          <p:cNvGrpSpPr/>
          <p:nvPr/>
        </p:nvGrpSpPr>
        <p:grpSpPr>
          <a:xfrm>
            <a:off x="11322158" y="4267124"/>
            <a:ext cx="184850" cy="184850"/>
            <a:chOff x="8099198" y="1864948"/>
            <a:chExt cx="575514" cy="575514"/>
          </a:xfrm>
        </p:grpSpPr>
        <p:sp>
          <p:nvSpPr>
            <p:cNvPr id="122" name="Oval 121"/>
            <p:cNvSpPr/>
            <p:nvPr/>
          </p:nvSpPr>
          <p:spPr>
            <a:xfrm>
              <a:off x="8099198" y="1864948"/>
              <a:ext cx="575514" cy="575514"/>
            </a:xfrm>
            <a:prstGeom prst="ellipse">
              <a:avLst/>
            </a:prstGeom>
            <a:gradFill>
              <a:gsLst>
                <a:gs pos="100000">
                  <a:schemeClr val="bg1">
                    <a:lumMod val="65000"/>
                  </a:schemeClr>
                </a:gs>
                <a:gs pos="0">
                  <a:schemeClr val="bg1">
                    <a:lumMod val="9500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23" name="Oval 122"/>
            <p:cNvSpPr/>
            <p:nvPr/>
          </p:nvSpPr>
          <p:spPr>
            <a:xfrm rot="18900000">
              <a:off x="8126571" y="1956276"/>
              <a:ext cx="282957" cy="173115"/>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32" name="Group 31"/>
          <p:cNvGrpSpPr/>
          <p:nvPr/>
        </p:nvGrpSpPr>
        <p:grpSpPr>
          <a:xfrm>
            <a:off x="127000" y="1672807"/>
            <a:ext cx="1862144" cy="2126334"/>
            <a:chOff x="127000" y="1672807"/>
            <a:chExt cx="1862144" cy="2126334"/>
          </a:xfrm>
        </p:grpSpPr>
        <p:sp>
          <p:nvSpPr>
            <p:cNvPr id="136" name="TextBox 135"/>
            <p:cNvSpPr txBox="1"/>
            <p:nvPr/>
          </p:nvSpPr>
          <p:spPr>
            <a:xfrm>
              <a:off x="473612" y="1672807"/>
              <a:ext cx="1128113" cy="738664"/>
            </a:xfrm>
            <a:prstGeom prst="rect">
              <a:avLst/>
            </a:prstGeom>
            <a:noFill/>
          </p:spPr>
          <p:txBody>
            <a:bodyPr wrap="square" lIns="0" tIns="0" rIns="0" bIns="0" rtlCol="0" anchor="b">
              <a:spAutoFit/>
            </a:bodyPr>
            <a:lstStyle/>
            <a:p>
              <a:pPr algn="ctr"/>
              <a:r>
                <a:rPr lang="tr-TR" sz="1600" b="1" dirty="0">
                  <a:solidFill>
                    <a:schemeClr val="tx2"/>
                  </a:solidFill>
                  <a:latin typeface="Century Gothic"/>
                  <a:ea typeface="Arial Narrow" charset="0"/>
                  <a:cs typeface="Century Gothic"/>
                </a:rPr>
                <a:t>Vibrasyon Kalemi (2013)</a:t>
              </a:r>
              <a:endParaRPr lang="en-US" sz="1600" b="1" dirty="0">
                <a:solidFill>
                  <a:schemeClr val="tx2"/>
                </a:solidFill>
                <a:latin typeface="Century Gothic"/>
                <a:ea typeface="Arial Narrow" charset="0"/>
                <a:cs typeface="Century Gothic"/>
              </a:endParaRPr>
            </a:p>
          </p:txBody>
        </p:sp>
        <p:sp>
          <p:nvSpPr>
            <p:cNvPr id="158" name="TextBox 157"/>
            <p:cNvSpPr txBox="1"/>
            <p:nvPr/>
          </p:nvSpPr>
          <p:spPr>
            <a:xfrm>
              <a:off x="127000" y="3645253"/>
              <a:ext cx="1862144" cy="153888"/>
            </a:xfrm>
            <a:prstGeom prst="rect">
              <a:avLst/>
            </a:prstGeom>
            <a:noFill/>
          </p:spPr>
          <p:txBody>
            <a:bodyPr wrap="square" lIns="0" tIns="0" rIns="0" bIns="0" rtlCol="0">
              <a:spAutoFit/>
            </a:bodyPr>
            <a:lstStyle/>
            <a:p>
              <a:pPr algn="ctr"/>
              <a:endParaRPr lang="en-US" sz="1000" dirty="0">
                <a:latin typeface="Century Gothic"/>
                <a:ea typeface="Arial Narrow" charset="0"/>
                <a:cs typeface="Century Gothic"/>
              </a:endParaRPr>
            </a:p>
          </p:txBody>
        </p:sp>
      </p:grpSp>
      <p:sp>
        <p:nvSpPr>
          <p:cNvPr id="206" name="Freeform 205"/>
          <p:cNvSpPr/>
          <p:nvPr/>
        </p:nvSpPr>
        <p:spPr>
          <a:xfrm>
            <a:off x="-262193" y="3038683"/>
            <a:ext cx="12423308" cy="1763976"/>
          </a:xfrm>
          <a:custGeom>
            <a:avLst/>
            <a:gdLst>
              <a:gd name="connsiteX0" fmla="*/ 0 w 13254681"/>
              <a:gd name="connsiteY0" fmla="*/ 783674 h 1763976"/>
              <a:gd name="connsiteX1" fmla="*/ 1565189 w 13254681"/>
              <a:gd name="connsiteY1" fmla="*/ 1079 h 1763976"/>
              <a:gd name="connsiteX2" fmla="*/ 4316627 w 13254681"/>
              <a:gd name="connsiteY2" fmla="*/ 931955 h 1763976"/>
              <a:gd name="connsiteX3" fmla="*/ 6763265 w 13254681"/>
              <a:gd name="connsiteY3" fmla="*/ 50506 h 1763976"/>
              <a:gd name="connsiteX4" fmla="*/ 8657968 w 13254681"/>
              <a:gd name="connsiteY4" fmla="*/ 1146139 h 1763976"/>
              <a:gd name="connsiteX5" fmla="*/ 11294076 w 13254681"/>
              <a:gd name="connsiteY5" fmla="*/ 1170852 h 1763976"/>
              <a:gd name="connsiteX6" fmla="*/ 13254681 w 13254681"/>
              <a:gd name="connsiteY6" fmla="*/ 1763976 h 176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4681" h="1763976">
                <a:moveTo>
                  <a:pt x="0" y="783674"/>
                </a:moveTo>
                <a:cubicBezTo>
                  <a:pt x="422875" y="380020"/>
                  <a:pt x="845751" y="-23634"/>
                  <a:pt x="1565189" y="1079"/>
                </a:cubicBezTo>
                <a:cubicBezTo>
                  <a:pt x="2284627" y="25792"/>
                  <a:pt x="3450281" y="923717"/>
                  <a:pt x="4316627" y="931955"/>
                </a:cubicBezTo>
                <a:cubicBezTo>
                  <a:pt x="5182973" y="940193"/>
                  <a:pt x="6039708" y="14809"/>
                  <a:pt x="6763265" y="50506"/>
                </a:cubicBezTo>
                <a:cubicBezTo>
                  <a:pt x="7486822" y="86203"/>
                  <a:pt x="7902833" y="959415"/>
                  <a:pt x="8657968" y="1146139"/>
                </a:cubicBezTo>
                <a:cubicBezTo>
                  <a:pt x="9413103" y="1332863"/>
                  <a:pt x="10527957" y="1067879"/>
                  <a:pt x="11294076" y="1170852"/>
                </a:cubicBezTo>
                <a:cubicBezTo>
                  <a:pt x="12060195" y="1273825"/>
                  <a:pt x="13254681" y="1763976"/>
                  <a:pt x="13254681" y="1763976"/>
                </a:cubicBezTo>
              </a:path>
            </a:pathLst>
          </a:cu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a:cs typeface="Century Gothic"/>
            </a:endParaRPr>
          </a:p>
        </p:txBody>
      </p:sp>
      <p:sp>
        <p:nvSpPr>
          <p:cNvPr id="207" name="Freeform 206"/>
          <p:cNvSpPr/>
          <p:nvPr/>
        </p:nvSpPr>
        <p:spPr>
          <a:xfrm>
            <a:off x="-293077" y="3117967"/>
            <a:ext cx="12485077" cy="1708759"/>
          </a:xfrm>
          <a:custGeom>
            <a:avLst/>
            <a:gdLst>
              <a:gd name="connsiteX0" fmla="*/ 0 w 13254681"/>
              <a:gd name="connsiteY0" fmla="*/ 783674 h 1763976"/>
              <a:gd name="connsiteX1" fmla="*/ 1565189 w 13254681"/>
              <a:gd name="connsiteY1" fmla="*/ 1079 h 1763976"/>
              <a:gd name="connsiteX2" fmla="*/ 4316627 w 13254681"/>
              <a:gd name="connsiteY2" fmla="*/ 931955 h 1763976"/>
              <a:gd name="connsiteX3" fmla="*/ 6763265 w 13254681"/>
              <a:gd name="connsiteY3" fmla="*/ 50506 h 1763976"/>
              <a:gd name="connsiteX4" fmla="*/ 8657968 w 13254681"/>
              <a:gd name="connsiteY4" fmla="*/ 1146139 h 1763976"/>
              <a:gd name="connsiteX5" fmla="*/ 11294076 w 13254681"/>
              <a:gd name="connsiteY5" fmla="*/ 1170852 h 1763976"/>
              <a:gd name="connsiteX6" fmla="*/ 13254681 w 13254681"/>
              <a:gd name="connsiteY6" fmla="*/ 1763976 h 1763976"/>
              <a:gd name="connsiteX0" fmla="*/ 0 w 13287633"/>
              <a:gd name="connsiteY0" fmla="*/ 735253 h 1764982"/>
              <a:gd name="connsiteX1" fmla="*/ 1598141 w 13287633"/>
              <a:gd name="connsiteY1" fmla="*/ 2085 h 1764982"/>
              <a:gd name="connsiteX2" fmla="*/ 4349579 w 13287633"/>
              <a:gd name="connsiteY2" fmla="*/ 932961 h 1764982"/>
              <a:gd name="connsiteX3" fmla="*/ 6796217 w 13287633"/>
              <a:gd name="connsiteY3" fmla="*/ 51512 h 1764982"/>
              <a:gd name="connsiteX4" fmla="*/ 8690920 w 13287633"/>
              <a:gd name="connsiteY4" fmla="*/ 1147145 h 1764982"/>
              <a:gd name="connsiteX5" fmla="*/ 11327028 w 13287633"/>
              <a:gd name="connsiteY5" fmla="*/ 1171858 h 1764982"/>
              <a:gd name="connsiteX6" fmla="*/ 13287633 w 13287633"/>
              <a:gd name="connsiteY6" fmla="*/ 1764982 h 1764982"/>
              <a:gd name="connsiteX0" fmla="*/ 0 w 13287633"/>
              <a:gd name="connsiteY0" fmla="*/ 736695 h 1766424"/>
              <a:gd name="connsiteX1" fmla="*/ 1598141 w 13287633"/>
              <a:gd name="connsiteY1" fmla="*/ 3527 h 1766424"/>
              <a:gd name="connsiteX2" fmla="*/ 4349579 w 13287633"/>
              <a:gd name="connsiteY2" fmla="*/ 1000306 h 1766424"/>
              <a:gd name="connsiteX3" fmla="*/ 6796217 w 13287633"/>
              <a:gd name="connsiteY3" fmla="*/ 52954 h 1766424"/>
              <a:gd name="connsiteX4" fmla="*/ 8690920 w 13287633"/>
              <a:gd name="connsiteY4" fmla="*/ 1148587 h 1766424"/>
              <a:gd name="connsiteX5" fmla="*/ 11327028 w 13287633"/>
              <a:gd name="connsiteY5" fmla="*/ 1173300 h 1766424"/>
              <a:gd name="connsiteX6" fmla="*/ 13287633 w 13287633"/>
              <a:gd name="connsiteY6" fmla="*/ 1766424 h 1766424"/>
              <a:gd name="connsiteX0" fmla="*/ 0 w 13287633"/>
              <a:gd name="connsiteY0" fmla="*/ 736695 h 1766424"/>
              <a:gd name="connsiteX1" fmla="*/ 1598141 w 13287633"/>
              <a:gd name="connsiteY1" fmla="*/ 3527 h 1766424"/>
              <a:gd name="connsiteX2" fmla="*/ 4349579 w 13287633"/>
              <a:gd name="connsiteY2" fmla="*/ 1000306 h 1766424"/>
              <a:gd name="connsiteX3" fmla="*/ 6812692 w 13287633"/>
              <a:gd name="connsiteY3" fmla="*/ 3527 h 1766424"/>
              <a:gd name="connsiteX4" fmla="*/ 8690920 w 13287633"/>
              <a:gd name="connsiteY4" fmla="*/ 1148587 h 1766424"/>
              <a:gd name="connsiteX5" fmla="*/ 11327028 w 13287633"/>
              <a:gd name="connsiteY5" fmla="*/ 1173300 h 1766424"/>
              <a:gd name="connsiteX6" fmla="*/ 13287633 w 13287633"/>
              <a:gd name="connsiteY6" fmla="*/ 1766424 h 1766424"/>
              <a:gd name="connsiteX0" fmla="*/ 0 w 13287633"/>
              <a:gd name="connsiteY0" fmla="*/ 736695 h 1766424"/>
              <a:gd name="connsiteX1" fmla="*/ 1598141 w 13287633"/>
              <a:gd name="connsiteY1" fmla="*/ 3527 h 1766424"/>
              <a:gd name="connsiteX2" fmla="*/ 4349579 w 13287633"/>
              <a:gd name="connsiteY2" fmla="*/ 1000306 h 1766424"/>
              <a:gd name="connsiteX3" fmla="*/ 6812692 w 13287633"/>
              <a:gd name="connsiteY3" fmla="*/ 3527 h 1766424"/>
              <a:gd name="connsiteX4" fmla="*/ 8690920 w 13287633"/>
              <a:gd name="connsiteY4" fmla="*/ 1214490 h 1766424"/>
              <a:gd name="connsiteX5" fmla="*/ 11327028 w 13287633"/>
              <a:gd name="connsiteY5" fmla="*/ 1173300 h 1766424"/>
              <a:gd name="connsiteX6" fmla="*/ 13287633 w 13287633"/>
              <a:gd name="connsiteY6" fmla="*/ 1766424 h 1766424"/>
              <a:gd name="connsiteX0" fmla="*/ 0 w 13320584"/>
              <a:gd name="connsiteY0" fmla="*/ 736695 h 1708759"/>
              <a:gd name="connsiteX1" fmla="*/ 1598141 w 13320584"/>
              <a:gd name="connsiteY1" fmla="*/ 3527 h 1708759"/>
              <a:gd name="connsiteX2" fmla="*/ 4349579 w 13320584"/>
              <a:gd name="connsiteY2" fmla="*/ 1000306 h 1708759"/>
              <a:gd name="connsiteX3" fmla="*/ 6812692 w 13320584"/>
              <a:gd name="connsiteY3" fmla="*/ 3527 h 1708759"/>
              <a:gd name="connsiteX4" fmla="*/ 8690920 w 13320584"/>
              <a:gd name="connsiteY4" fmla="*/ 1214490 h 1708759"/>
              <a:gd name="connsiteX5" fmla="*/ 11327028 w 13320584"/>
              <a:gd name="connsiteY5" fmla="*/ 1173300 h 1708759"/>
              <a:gd name="connsiteX6" fmla="*/ 13320584 w 13320584"/>
              <a:gd name="connsiteY6" fmla="*/ 1708759 h 170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0584" h="1708759">
                <a:moveTo>
                  <a:pt x="0" y="736695"/>
                </a:moveTo>
                <a:cubicBezTo>
                  <a:pt x="422875" y="333041"/>
                  <a:pt x="873211" y="-40408"/>
                  <a:pt x="1598141" y="3527"/>
                </a:cubicBezTo>
                <a:cubicBezTo>
                  <a:pt x="2323071" y="47462"/>
                  <a:pt x="3480487" y="1000306"/>
                  <a:pt x="4349579" y="1000306"/>
                </a:cubicBezTo>
                <a:cubicBezTo>
                  <a:pt x="5218671" y="1000306"/>
                  <a:pt x="6089135" y="-32170"/>
                  <a:pt x="6812692" y="3527"/>
                </a:cubicBezTo>
                <a:cubicBezTo>
                  <a:pt x="7536249" y="39224"/>
                  <a:pt x="7938531" y="1019528"/>
                  <a:pt x="8690920" y="1214490"/>
                </a:cubicBezTo>
                <a:cubicBezTo>
                  <a:pt x="9443309" y="1409452"/>
                  <a:pt x="10555417" y="1090922"/>
                  <a:pt x="11327028" y="1173300"/>
                </a:cubicBezTo>
                <a:cubicBezTo>
                  <a:pt x="12098639" y="1255678"/>
                  <a:pt x="13320584" y="1708759"/>
                  <a:pt x="13320584" y="1708759"/>
                </a:cubicBezTo>
              </a:path>
            </a:pathLst>
          </a:cu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a:cs typeface="Century Gothic"/>
            </a:endParaRPr>
          </a:p>
        </p:txBody>
      </p:sp>
      <p:sp>
        <p:nvSpPr>
          <p:cNvPr id="208" name="Freeform 207"/>
          <p:cNvSpPr/>
          <p:nvPr/>
        </p:nvSpPr>
        <p:spPr>
          <a:xfrm>
            <a:off x="-262193" y="3004979"/>
            <a:ext cx="12423308" cy="1788832"/>
          </a:xfrm>
          <a:custGeom>
            <a:avLst/>
            <a:gdLst>
              <a:gd name="connsiteX0" fmla="*/ 0 w 13254681"/>
              <a:gd name="connsiteY0" fmla="*/ 783674 h 1763976"/>
              <a:gd name="connsiteX1" fmla="*/ 1565189 w 13254681"/>
              <a:gd name="connsiteY1" fmla="*/ 1079 h 1763976"/>
              <a:gd name="connsiteX2" fmla="*/ 4316627 w 13254681"/>
              <a:gd name="connsiteY2" fmla="*/ 931955 h 1763976"/>
              <a:gd name="connsiteX3" fmla="*/ 6763265 w 13254681"/>
              <a:gd name="connsiteY3" fmla="*/ 50506 h 1763976"/>
              <a:gd name="connsiteX4" fmla="*/ 8657968 w 13254681"/>
              <a:gd name="connsiteY4" fmla="*/ 1146139 h 1763976"/>
              <a:gd name="connsiteX5" fmla="*/ 11294076 w 13254681"/>
              <a:gd name="connsiteY5" fmla="*/ 1170852 h 1763976"/>
              <a:gd name="connsiteX6" fmla="*/ 13254681 w 13254681"/>
              <a:gd name="connsiteY6" fmla="*/ 1763976 h 1763976"/>
              <a:gd name="connsiteX0" fmla="*/ 0 w 13254681"/>
              <a:gd name="connsiteY0" fmla="*/ 783674 h 1838117"/>
              <a:gd name="connsiteX1" fmla="*/ 1565189 w 13254681"/>
              <a:gd name="connsiteY1" fmla="*/ 1079 h 1838117"/>
              <a:gd name="connsiteX2" fmla="*/ 4316627 w 13254681"/>
              <a:gd name="connsiteY2" fmla="*/ 931955 h 1838117"/>
              <a:gd name="connsiteX3" fmla="*/ 6763265 w 13254681"/>
              <a:gd name="connsiteY3" fmla="*/ 50506 h 1838117"/>
              <a:gd name="connsiteX4" fmla="*/ 8657968 w 13254681"/>
              <a:gd name="connsiteY4" fmla="*/ 1146139 h 1838117"/>
              <a:gd name="connsiteX5" fmla="*/ 11294076 w 13254681"/>
              <a:gd name="connsiteY5" fmla="*/ 1170852 h 1838117"/>
              <a:gd name="connsiteX6" fmla="*/ 13254681 w 13254681"/>
              <a:gd name="connsiteY6" fmla="*/ 1838117 h 1838117"/>
              <a:gd name="connsiteX0" fmla="*/ 0 w 13254681"/>
              <a:gd name="connsiteY0" fmla="*/ 783674 h 1838117"/>
              <a:gd name="connsiteX1" fmla="*/ 1565189 w 13254681"/>
              <a:gd name="connsiteY1" fmla="*/ 1079 h 1838117"/>
              <a:gd name="connsiteX2" fmla="*/ 4316627 w 13254681"/>
              <a:gd name="connsiteY2" fmla="*/ 931955 h 1838117"/>
              <a:gd name="connsiteX3" fmla="*/ 6771503 w 13254681"/>
              <a:gd name="connsiteY3" fmla="*/ 116409 h 1838117"/>
              <a:gd name="connsiteX4" fmla="*/ 8657968 w 13254681"/>
              <a:gd name="connsiteY4" fmla="*/ 1146139 h 1838117"/>
              <a:gd name="connsiteX5" fmla="*/ 11294076 w 13254681"/>
              <a:gd name="connsiteY5" fmla="*/ 1170852 h 1838117"/>
              <a:gd name="connsiteX6" fmla="*/ 13254681 w 13254681"/>
              <a:gd name="connsiteY6" fmla="*/ 1838117 h 1838117"/>
              <a:gd name="connsiteX0" fmla="*/ 0 w 13254681"/>
              <a:gd name="connsiteY0" fmla="*/ 734389 h 1788832"/>
              <a:gd name="connsiteX1" fmla="*/ 1573427 w 13254681"/>
              <a:gd name="connsiteY1" fmla="*/ 1221 h 1788832"/>
              <a:gd name="connsiteX2" fmla="*/ 4316627 w 13254681"/>
              <a:gd name="connsiteY2" fmla="*/ 882670 h 1788832"/>
              <a:gd name="connsiteX3" fmla="*/ 6771503 w 13254681"/>
              <a:gd name="connsiteY3" fmla="*/ 67124 h 1788832"/>
              <a:gd name="connsiteX4" fmla="*/ 8657968 w 13254681"/>
              <a:gd name="connsiteY4" fmla="*/ 1096854 h 1788832"/>
              <a:gd name="connsiteX5" fmla="*/ 11294076 w 13254681"/>
              <a:gd name="connsiteY5" fmla="*/ 1121567 h 1788832"/>
              <a:gd name="connsiteX6" fmla="*/ 13254681 w 13254681"/>
              <a:gd name="connsiteY6" fmla="*/ 1788832 h 17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4681" h="1788832">
                <a:moveTo>
                  <a:pt x="0" y="734389"/>
                </a:moveTo>
                <a:cubicBezTo>
                  <a:pt x="422875" y="330735"/>
                  <a:pt x="853989" y="-23492"/>
                  <a:pt x="1573427" y="1221"/>
                </a:cubicBezTo>
                <a:cubicBezTo>
                  <a:pt x="2292865" y="25934"/>
                  <a:pt x="3450281" y="871686"/>
                  <a:pt x="4316627" y="882670"/>
                </a:cubicBezTo>
                <a:cubicBezTo>
                  <a:pt x="5182973" y="893654"/>
                  <a:pt x="6047946" y="31427"/>
                  <a:pt x="6771503" y="67124"/>
                </a:cubicBezTo>
                <a:cubicBezTo>
                  <a:pt x="7495060" y="102821"/>
                  <a:pt x="7904206" y="921114"/>
                  <a:pt x="8657968" y="1096854"/>
                </a:cubicBezTo>
                <a:cubicBezTo>
                  <a:pt x="9411730" y="1272594"/>
                  <a:pt x="10527957" y="1006237"/>
                  <a:pt x="11294076" y="1121567"/>
                </a:cubicBezTo>
                <a:cubicBezTo>
                  <a:pt x="12060195" y="1236897"/>
                  <a:pt x="13254681" y="1788832"/>
                  <a:pt x="13254681" y="1788832"/>
                </a:cubicBezTo>
              </a:path>
            </a:pathLst>
          </a:cu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solidFill>
                <a:schemeClr val="tx1"/>
              </a:solidFill>
              <a:latin typeface="Century Gothic"/>
              <a:cs typeface="Century Gothic"/>
            </a:endParaRPr>
          </a:p>
        </p:txBody>
      </p:sp>
      <p:grpSp>
        <p:nvGrpSpPr>
          <p:cNvPr id="36" name="Group 35"/>
          <p:cNvGrpSpPr/>
          <p:nvPr/>
        </p:nvGrpSpPr>
        <p:grpSpPr>
          <a:xfrm>
            <a:off x="8339030" y="3221602"/>
            <a:ext cx="1503470" cy="2212398"/>
            <a:chOff x="8339030" y="3221602"/>
            <a:chExt cx="1503470" cy="2212398"/>
          </a:xfrm>
        </p:grpSpPr>
        <p:sp>
          <p:nvSpPr>
            <p:cNvPr id="160" name="TextBox 159"/>
            <p:cNvSpPr txBox="1"/>
            <p:nvPr/>
          </p:nvSpPr>
          <p:spPr>
            <a:xfrm>
              <a:off x="8350249" y="5280112"/>
              <a:ext cx="1492251" cy="153888"/>
            </a:xfrm>
            <a:prstGeom prst="rect">
              <a:avLst/>
            </a:prstGeom>
            <a:noFill/>
          </p:spPr>
          <p:txBody>
            <a:bodyPr wrap="square" lIns="0" tIns="0" rIns="0" bIns="0" rtlCol="0" anchor="b">
              <a:spAutoFit/>
            </a:bodyPr>
            <a:lstStyle/>
            <a:p>
              <a:pPr algn="ctr"/>
              <a:endParaRPr lang="en-US" sz="1000" dirty="0">
                <a:solidFill>
                  <a:srgbClr val="000000"/>
                </a:solidFill>
                <a:latin typeface="Century Gothic"/>
                <a:ea typeface="Arial Narrow" charset="0"/>
                <a:cs typeface="Century Gothic"/>
              </a:endParaRPr>
            </a:p>
          </p:txBody>
        </p:sp>
        <p:sp>
          <p:nvSpPr>
            <p:cNvPr id="68" name="TextBox 67"/>
            <p:cNvSpPr txBox="1"/>
            <p:nvPr/>
          </p:nvSpPr>
          <p:spPr>
            <a:xfrm>
              <a:off x="8339030" y="3221602"/>
              <a:ext cx="1436247" cy="492443"/>
            </a:xfrm>
            <a:prstGeom prst="rect">
              <a:avLst/>
            </a:prstGeom>
            <a:noFill/>
          </p:spPr>
          <p:txBody>
            <a:bodyPr wrap="square" lIns="0" tIns="0" rIns="0" bIns="0" rtlCol="0" anchor="b">
              <a:spAutoFit/>
            </a:bodyPr>
            <a:lstStyle/>
            <a:p>
              <a:pPr algn="ctr"/>
              <a:r>
                <a:rPr lang="tr-TR" sz="1600" b="1" dirty="0">
                  <a:solidFill>
                    <a:schemeClr val="accent6"/>
                  </a:solidFill>
                  <a:latin typeface="Century Gothic"/>
                  <a:ea typeface="Arial Narrow" charset="0"/>
                  <a:cs typeface="Century Gothic"/>
                </a:rPr>
                <a:t>Online İzleme (2016-2023)</a:t>
              </a:r>
              <a:endParaRPr lang="en-US" sz="1600" b="1" dirty="0">
                <a:solidFill>
                  <a:schemeClr val="accent6"/>
                </a:solidFill>
                <a:latin typeface="Century Gothic"/>
                <a:ea typeface="Arial Narrow" charset="0"/>
                <a:cs typeface="Century Gothic"/>
              </a:endParaRPr>
            </a:p>
          </p:txBody>
        </p:sp>
      </p:grpSp>
      <p:grpSp>
        <p:nvGrpSpPr>
          <p:cNvPr id="9" name="Group 8"/>
          <p:cNvGrpSpPr/>
          <p:nvPr/>
        </p:nvGrpSpPr>
        <p:grpSpPr>
          <a:xfrm>
            <a:off x="568825" y="2500922"/>
            <a:ext cx="937688" cy="937688"/>
            <a:chOff x="3609983" y="951837"/>
            <a:chExt cx="4954323" cy="4954326"/>
          </a:xfrm>
        </p:grpSpPr>
        <p:sp>
          <p:nvSpPr>
            <p:cNvPr id="6" name="Oval 5"/>
            <p:cNvSpPr/>
            <p:nvPr/>
          </p:nvSpPr>
          <p:spPr>
            <a:xfrm>
              <a:off x="3609984" y="951837"/>
              <a:ext cx="4954322" cy="4954326"/>
            </a:xfrm>
            <a:prstGeom prst="ellipse">
              <a:avLst/>
            </a:prstGeom>
            <a:gradFill>
              <a:gsLst>
                <a:gs pos="100000">
                  <a:schemeClr val="bg1">
                    <a:lumMod val="65000"/>
                  </a:schemeClr>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7" name="Oval 6"/>
            <p:cNvSpPr/>
            <p:nvPr/>
          </p:nvSpPr>
          <p:spPr>
            <a:xfrm>
              <a:off x="3609983" y="951837"/>
              <a:ext cx="4954322" cy="4954326"/>
            </a:xfrm>
            <a:prstGeom prst="ellipse">
              <a:avLst/>
            </a:prstGeom>
            <a:gradFill flip="none" rotWithShape="1">
              <a:gsLst>
                <a:gs pos="80000">
                  <a:schemeClr val="tx2"/>
                </a:gs>
                <a:gs pos="21000">
                  <a:schemeClr val="bg1">
                    <a:alpha val="3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8" name="Oval 7"/>
            <p:cNvSpPr/>
            <p:nvPr/>
          </p:nvSpPr>
          <p:spPr>
            <a:xfrm rot="18900000">
              <a:off x="3780150" y="1568428"/>
              <a:ext cx="2435844" cy="1490264"/>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115" name="Group 114"/>
          <p:cNvGrpSpPr/>
          <p:nvPr/>
        </p:nvGrpSpPr>
        <p:grpSpPr>
          <a:xfrm>
            <a:off x="2348909" y="3237784"/>
            <a:ext cx="455200" cy="455200"/>
            <a:chOff x="8099198" y="1864948"/>
            <a:chExt cx="575514" cy="575514"/>
          </a:xfrm>
        </p:grpSpPr>
        <p:sp>
          <p:nvSpPr>
            <p:cNvPr id="116" name="Oval 115"/>
            <p:cNvSpPr/>
            <p:nvPr/>
          </p:nvSpPr>
          <p:spPr>
            <a:xfrm>
              <a:off x="8099198" y="1864948"/>
              <a:ext cx="575514" cy="575514"/>
            </a:xfrm>
            <a:prstGeom prst="ellipse">
              <a:avLst/>
            </a:prstGeom>
            <a:gradFill>
              <a:gsLst>
                <a:gs pos="100000">
                  <a:schemeClr val="accent2"/>
                </a:gs>
                <a:gs pos="0">
                  <a:schemeClr val="bg1">
                    <a:lumMod val="9500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17" name="Oval 116"/>
            <p:cNvSpPr/>
            <p:nvPr/>
          </p:nvSpPr>
          <p:spPr>
            <a:xfrm rot="18900000">
              <a:off x="8126571" y="1956276"/>
              <a:ext cx="282957" cy="173115"/>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10" name="Group 9"/>
          <p:cNvGrpSpPr/>
          <p:nvPr/>
        </p:nvGrpSpPr>
        <p:grpSpPr>
          <a:xfrm>
            <a:off x="2567595" y="3317127"/>
            <a:ext cx="899142" cy="899142"/>
            <a:chOff x="3609983" y="951837"/>
            <a:chExt cx="4954323" cy="4954326"/>
          </a:xfrm>
        </p:grpSpPr>
        <p:sp>
          <p:nvSpPr>
            <p:cNvPr id="11" name="Oval 10"/>
            <p:cNvSpPr/>
            <p:nvPr/>
          </p:nvSpPr>
          <p:spPr>
            <a:xfrm>
              <a:off x="3609984" y="951837"/>
              <a:ext cx="4954322" cy="4954326"/>
            </a:xfrm>
            <a:prstGeom prst="ellipse">
              <a:avLst/>
            </a:prstGeom>
            <a:gradFill>
              <a:gsLst>
                <a:gs pos="100000">
                  <a:schemeClr val="bg1">
                    <a:lumMod val="65000"/>
                  </a:schemeClr>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2" name="Oval 11"/>
            <p:cNvSpPr/>
            <p:nvPr/>
          </p:nvSpPr>
          <p:spPr>
            <a:xfrm>
              <a:off x="3609983" y="951837"/>
              <a:ext cx="4954322" cy="4954326"/>
            </a:xfrm>
            <a:prstGeom prst="ellipse">
              <a:avLst/>
            </a:prstGeom>
            <a:gradFill flip="none" rotWithShape="1">
              <a:gsLst>
                <a:gs pos="75000">
                  <a:schemeClr val="accent2"/>
                </a:gs>
                <a:gs pos="9000">
                  <a:schemeClr val="bg1">
                    <a:alpha val="3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3" name="Oval 12"/>
            <p:cNvSpPr/>
            <p:nvPr/>
          </p:nvSpPr>
          <p:spPr>
            <a:xfrm rot="18900000">
              <a:off x="3780150" y="1568428"/>
              <a:ext cx="2435844" cy="1490264"/>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118" name="Group 117"/>
          <p:cNvGrpSpPr/>
          <p:nvPr/>
        </p:nvGrpSpPr>
        <p:grpSpPr>
          <a:xfrm>
            <a:off x="5457281" y="2535862"/>
            <a:ext cx="238650" cy="238650"/>
            <a:chOff x="8099198" y="1864948"/>
            <a:chExt cx="575514" cy="575514"/>
          </a:xfrm>
        </p:grpSpPr>
        <p:sp>
          <p:nvSpPr>
            <p:cNvPr id="119" name="Oval 118"/>
            <p:cNvSpPr/>
            <p:nvPr/>
          </p:nvSpPr>
          <p:spPr>
            <a:xfrm>
              <a:off x="8099198" y="1864948"/>
              <a:ext cx="575514" cy="575514"/>
            </a:xfrm>
            <a:prstGeom prst="ellipse">
              <a:avLst/>
            </a:prstGeom>
            <a:gradFill>
              <a:gsLst>
                <a:gs pos="100000">
                  <a:schemeClr val="accent5"/>
                </a:gs>
                <a:gs pos="0">
                  <a:schemeClr val="bg1">
                    <a:lumMod val="9500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20" name="Oval 119"/>
            <p:cNvSpPr/>
            <p:nvPr/>
          </p:nvSpPr>
          <p:spPr>
            <a:xfrm rot="18900000">
              <a:off x="8126571" y="1956276"/>
              <a:ext cx="282957" cy="173115"/>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39" name="Group 38"/>
          <p:cNvGrpSpPr/>
          <p:nvPr/>
        </p:nvGrpSpPr>
        <p:grpSpPr>
          <a:xfrm>
            <a:off x="4374286" y="2582874"/>
            <a:ext cx="1368312" cy="1368312"/>
            <a:chOff x="4374286" y="2582874"/>
            <a:chExt cx="1368312" cy="1368312"/>
          </a:xfrm>
        </p:grpSpPr>
        <p:grpSp>
          <p:nvGrpSpPr>
            <p:cNvPr id="59" name="Group 58"/>
            <p:cNvGrpSpPr/>
            <p:nvPr/>
          </p:nvGrpSpPr>
          <p:grpSpPr>
            <a:xfrm>
              <a:off x="4374286" y="2582874"/>
              <a:ext cx="1368312" cy="1368312"/>
              <a:chOff x="3609983" y="951837"/>
              <a:chExt cx="4954323" cy="4954326"/>
            </a:xfrm>
          </p:grpSpPr>
          <p:sp>
            <p:nvSpPr>
              <p:cNvPr id="60" name="Oval 59"/>
              <p:cNvSpPr/>
              <p:nvPr/>
            </p:nvSpPr>
            <p:spPr>
              <a:xfrm>
                <a:off x="3609984" y="951837"/>
                <a:ext cx="4954322" cy="4954326"/>
              </a:xfrm>
              <a:prstGeom prst="ellipse">
                <a:avLst/>
              </a:prstGeom>
              <a:gradFill>
                <a:gsLst>
                  <a:gs pos="100000">
                    <a:schemeClr val="bg1">
                      <a:lumMod val="65000"/>
                    </a:schemeClr>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61" name="Oval 60"/>
              <p:cNvSpPr/>
              <p:nvPr/>
            </p:nvSpPr>
            <p:spPr>
              <a:xfrm>
                <a:off x="3609983" y="951837"/>
                <a:ext cx="4954322" cy="4954326"/>
              </a:xfrm>
              <a:prstGeom prst="ellipse">
                <a:avLst/>
              </a:prstGeom>
              <a:gradFill flip="none" rotWithShape="1">
                <a:gsLst>
                  <a:gs pos="58000">
                    <a:schemeClr val="accent4"/>
                  </a:gs>
                  <a:gs pos="12000">
                    <a:schemeClr val="bg1">
                      <a:alpha val="3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62" name="Oval 61"/>
              <p:cNvSpPr/>
              <p:nvPr/>
            </p:nvSpPr>
            <p:spPr>
              <a:xfrm rot="18900000">
                <a:off x="3780150" y="1568428"/>
                <a:ext cx="2435844" cy="1490264"/>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sp>
          <p:nvSpPr>
            <p:cNvPr id="72" name="TextBox 71"/>
            <p:cNvSpPr txBox="1"/>
            <p:nvPr/>
          </p:nvSpPr>
          <p:spPr>
            <a:xfrm>
              <a:off x="4504667" y="3036197"/>
              <a:ext cx="1133644" cy="461665"/>
            </a:xfrm>
            <a:prstGeom prst="rect">
              <a:avLst/>
            </a:prstGeom>
            <a:noFill/>
          </p:spPr>
          <p:txBody>
            <a:bodyPr wrap="none" rtlCol="0">
              <a:spAutoFit/>
            </a:bodyPr>
            <a:lstStyle/>
            <a:p>
              <a:r>
                <a:rPr lang="tr-TR" sz="1200" b="1" dirty="0">
                  <a:latin typeface="Century Gothic"/>
                  <a:cs typeface="Century Gothic"/>
                </a:rPr>
                <a:t>140 Ekipman</a:t>
              </a:r>
            </a:p>
            <a:p>
              <a:r>
                <a:rPr lang="tr-TR" sz="1200" b="1" dirty="0">
                  <a:latin typeface="Century Gothic"/>
                  <a:cs typeface="Century Gothic"/>
                </a:rPr>
                <a:t>1346 Nokta</a:t>
              </a:r>
              <a:endParaRPr lang="en-US" sz="1200" b="1" dirty="0">
                <a:latin typeface="Century Gothic"/>
                <a:cs typeface="Century Gothic"/>
              </a:endParaRPr>
            </a:p>
          </p:txBody>
        </p:sp>
      </p:grpSp>
      <p:grpSp>
        <p:nvGrpSpPr>
          <p:cNvPr id="29" name="Group 28"/>
          <p:cNvGrpSpPr/>
          <p:nvPr/>
        </p:nvGrpSpPr>
        <p:grpSpPr>
          <a:xfrm>
            <a:off x="6635205" y="3252824"/>
            <a:ext cx="975026" cy="975026"/>
            <a:chOff x="6635205" y="3252824"/>
            <a:chExt cx="975026" cy="975026"/>
          </a:xfrm>
        </p:grpSpPr>
        <p:grpSp>
          <p:nvGrpSpPr>
            <p:cNvPr id="14" name="Group 13"/>
            <p:cNvGrpSpPr/>
            <p:nvPr/>
          </p:nvGrpSpPr>
          <p:grpSpPr>
            <a:xfrm>
              <a:off x="6635205" y="3252824"/>
              <a:ext cx="975026" cy="975026"/>
              <a:chOff x="3609983" y="951837"/>
              <a:chExt cx="4954323" cy="4954326"/>
            </a:xfrm>
          </p:grpSpPr>
          <p:sp>
            <p:nvSpPr>
              <p:cNvPr id="15" name="Oval 14"/>
              <p:cNvSpPr/>
              <p:nvPr/>
            </p:nvSpPr>
            <p:spPr>
              <a:xfrm>
                <a:off x="3609984" y="951837"/>
                <a:ext cx="4954322" cy="4954326"/>
              </a:xfrm>
              <a:prstGeom prst="ellipse">
                <a:avLst/>
              </a:prstGeom>
              <a:gradFill>
                <a:gsLst>
                  <a:gs pos="100000">
                    <a:schemeClr val="bg1">
                      <a:lumMod val="65000"/>
                    </a:schemeClr>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6" name="Oval 15"/>
              <p:cNvSpPr/>
              <p:nvPr/>
            </p:nvSpPr>
            <p:spPr>
              <a:xfrm>
                <a:off x="3609983" y="951837"/>
                <a:ext cx="4954322" cy="4954326"/>
              </a:xfrm>
              <a:prstGeom prst="ellipse">
                <a:avLst/>
              </a:prstGeom>
              <a:gradFill flip="none" rotWithShape="1">
                <a:gsLst>
                  <a:gs pos="73000">
                    <a:schemeClr val="accent3"/>
                  </a:gs>
                  <a:gs pos="12000">
                    <a:schemeClr val="bg1">
                      <a:alpha val="3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7" name="Oval 16"/>
              <p:cNvSpPr/>
              <p:nvPr/>
            </p:nvSpPr>
            <p:spPr>
              <a:xfrm rot="18900000">
                <a:off x="3780150" y="1568428"/>
                <a:ext cx="2435844" cy="1490264"/>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sp>
          <p:nvSpPr>
            <p:cNvPr id="73" name="TextBox 72"/>
            <p:cNvSpPr txBox="1"/>
            <p:nvPr/>
          </p:nvSpPr>
          <p:spPr>
            <a:xfrm>
              <a:off x="6813550" y="3559175"/>
              <a:ext cx="184731" cy="369332"/>
            </a:xfrm>
            <a:prstGeom prst="rect">
              <a:avLst/>
            </a:prstGeom>
            <a:noFill/>
          </p:spPr>
          <p:txBody>
            <a:bodyPr wrap="none" rtlCol="0">
              <a:spAutoFit/>
            </a:bodyPr>
            <a:lstStyle/>
            <a:p>
              <a:endParaRPr lang="en-US" b="1" dirty="0">
                <a:solidFill>
                  <a:schemeClr val="bg1"/>
                </a:solidFill>
                <a:latin typeface="Century Gothic"/>
                <a:cs typeface="Century Gothic"/>
              </a:endParaRPr>
            </a:p>
          </p:txBody>
        </p:sp>
      </p:grpSp>
      <p:grpSp>
        <p:nvGrpSpPr>
          <p:cNvPr id="111" name="Group 110"/>
          <p:cNvGrpSpPr/>
          <p:nvPr/>
        </p:nvGrpSpPr>
        <p:grpSpPr>
          <a:xfrm>
            <a:off x="8629965" y="3789618"/>
            <a:ext cx="299274" cy="299274"/>
            <a:chOff x="8099198" y="1864948"/>
            <a:chExt cx="575514" cy="575514"/>
          </a:xfrm>
        </p:grpSpPr>
        <p:sp>
          <p:nvSpPr>
            <p:cNvPr id="108" name="Oval 107"/>
            <p:cNvSpPr/>
            <p:nvPr/>
          </p:nvSpPr>
          <p:spPr>
            <a:xfrm>
              <a:off x="8099198" y="1864948"/>
              <a:ext cx="575514" cy="575514"/>
            </a:xfrm>
            <a:prstGeom prst="ellipse">
              <a:avLst/>
            </a:prstGeom>
            <a:gradFill>
              <a:gsLst>
                <a:gs pos="100000">
                  <a:schemeClr val="bg1">
                    <a:lumMod val="65000"/>
                  </a:schemeClr>
                </a:gs>
                <a:gs pos="0">
                  <a:schemeClr val="bg1">
                    <a:lumMod val="9500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10" name="Oval 109"/>
            <p:cNvSpPr/>
            <p:nvPr/>
          </p:nvSpPr>
          <p:spPr>
            <a:xfrm rot="18900000">
              <a:off x="8126571" y="1956276"/>
              <a:ext cx="282957" cy="173115"/>
            </a:xfrm>
            <a:prstGeom prst="ellipse">
              <a:avLst/>
            </a:prstGeom>
            <a:gradFill flip="none" rotWithShape="1">
              <a:gsLst>
                <a:gs pos="100000">
                  <a:schemeClr val="accent6">
                    <a:alpha val="0"/>
                  </a:schemeClr>
                </a:gs>
                <a:gs pos="0">
                  <a:schemeClr val="bg1">
                    <a:alpha val="84000"/>
                  </a:schemeClr>
                </a:gs>
              </a:gsLst>
              <a:path path="shape">
                <a:fillToRect l="50000" t="50000" r="50000" b="50000"/>
              </a:path>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40" name="Group 39"/>
          <p:cNvGrpSpPr/>
          <p:nvPr/>
        </p:nvGrpSpPr>
        <p:grpSpPr>
          <a:xfrm>
            <a:off x="8575426" y="3873500"/>
            <a:ext cx="1047082" cy="732945"/>
            <a:chOff x="8575426" y="3873500"/>
            <a:chExt cx="1047082" cy="732945"/>
          </a:xfrm>
        </p:grpSpPr>
        <p:grpSp>
          <p:nvGrpSpPr>
            <p:cNvPr id="18" name="Group 17"/>
            <p:cNvGrpSpPr/>
            <p:nvPr/>
          </p:nvGrpSpPr>
          <p:grpSpPr>
            <a:xfrm>
              <a:off x="8702663" y="3873500"/>
              <a:ext cx="732945" cy="732945"/>
              <a:chOff x="3609983" y="951837"/>
              <a:chExt cx="4954323" cy="4954326"/>
            </a:xfrm>
          </p:grpSpPr>
          <p:sp>
            <p:nvSpPr>
              <p:cNvPr id="19" name="Oval 18"/>
              <p:cNvSpPr/>
              <p:nvPr/>
            </p:nvSpPr>
            <p:spPr>
              <a:xfrm>
                <a:off x="3609984" y="951837"/>
                <a:ext cx="4954322" cy="4954326"/>
              </a:xfrm>
              <a:prstGeom prst="ellipse">
                <a:avLst/>
              </a:prstGeom>
              <a:gradFill>
                <a:gsLst>
                  <a:gs pos="100000">
                    <a:schemeClr val="bg1">
                      <a:lumMod val="65000"/>
                    </a:schemeClr>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20" name="Oval 19"/>
              <p:cNvSpPr/>
              <p:nvPr/>
            </p:nvSpPr>
            <p:spPr>
              <a:xfrm>
                <a:off x="3609983" y="951837"/>
                <a:ext cx="4954322" cy="4954326"/>
              </a:xfrm>
              <a:prstGeom prst="ellipse">
                <a:avLst/>
              </a:prstGeom>
              <a:gradFill flip="none" rotWithShape="1">
                <a:gsLst>
                  <a:gs pos="72000">
                    <a:schemeClr val="accent6"/>
                  </a:gs>
                  <a:gs pos="14000">
                    <a:schemeClr val="bg1">
                      <a:alpha val="3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21" name="Oval 20"/>
              <p:cNvSpPr/>
              <p:nvPr/>
            </p:nvSpPr>
            <p:spPr>
              <a:xfrm rot="18900000">
                <a:off x="3780150" y="1568428"/>
                <a:ext cx="2435844" cy="1490264"/>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sp>
          <p:nvSpPr>
            <p:cNvPr id="74" name="TextBox 73"/>
            <p:cNvSpPr txBox="1"/>
            <p:nvPr/>
          </p:nvSpPr>
          <p:spPr>
            <a:xfrm>
              <a:off x="8575426" y="4045255"/>
              <a:ext cx="1047082" cy="461665"/>
            </a:xfrm>
            <a:prstGeom prst="rect">
              <a:avLst/>
            </a:prstGeom>
            <a:noFill/>
          </p:spPr>
          <p:txBody>
            <a:bodyPr wrap="none" rtlCol="0">
              <a:spAutoFit/>
            </a:bodyPr>
            <a:lstStyle/>
            <a:p>
              <a:r>
                <a:rPr lang="tr-TR" sz="1200" b="1" dirty="0">
                  <a:latin typeface="Century Gothic"/>
                  <a:cs typeface="Century Gothic"/>
                </a:rPr>
                <a:t>26 Ekipman</a:t>
              </a:r>
            </a:p>
            <a:p>
              <a:r>
                <a:rPr lang="tr-TR" sz="1200" b="1" dirty="0">
                  <a:latin typeface="Century Gothic"/>
                  <a:cs typeface="Century Gothic"/>
                </a:rPr>
                <a:t>156 Nokta</a:t>
              </a:r>
              <a:endParaRPr lang="en-US" sz="1200" b="1" dirty="0">
                <a:latin typeface="Century Gothic"/>
                <a:cs typeface="Century Gothic"/>
              </a:endParaRPr>
            </a:p>
          </p:txBody>
        </p:sp>
      </p:grpSp>
      <p:grpSp>
        <p:nvGrpSpPr>
          <p:cNvPr id="112" name="Group 111"/>
          <p:cNvGrpSpPr/>
          <p:nvPr/>
        </p:nvGrpSpPr>
        <p:grpSpPr>
          <a:xfrm>
            <a:off x="11497118" y="3312218"/>
            <a:ext cx="361064" cy="361064"/>
            <a:chOff x="8099198" y="1864948"/>
            <a:chExt cx="575514" cy="575514"/>
          </a:xfrm>
        </p:grpSpPr>
        <p:sp>
          <p:nvSpPr>
            <p:cNvPr id="113" name="Oval 112"/>
            <p:cNvSpPr/>
            <p:nvPr/>
          </p:nvSpPr>
          <p:spPr>
            <a:xfrm>
              <a:off x="8099198" y="1864948"/>
              <a:ext cx="575514" cy="575514"/>
            </a:xfrm>
            <a:prstGeom prst="ellipse">
              <a:avLst/>
            </a:prstGeom>
            <a:gradFill>
              <a:gsLst>
                <a:gs pos="100000">
                  <a:schemeClr val="accent5"/>
                </a:gs>
                <a:gs pos="0">
                  <a:schemeClr val="bg1">
                    <a:lumMod val="9500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114" name="Oval 113"/>
            <p:cNvSpPr/>
            <p:nvPr/>
          </p:nvSpPr>
          <p:spPr>
            <a:xfrm rot="18900000">
              <a:off x="8126571" y="1956276"/>
              <a:ext cx="282957" cy="173115"/>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grpSp>
        <p:nvGrpSpPr>
          <p:cNvPr id="41" name="Group 40"/>
          <p:cNvGrpSpPr/>
          <p:nvPr/>
        </p:nvGrpSpPr>
        <p:grpSpPr>
          <a:xfrm>
            <a:off x="10356963" y="3498984"/>
            <a:ext cx="1368312" cy="1368312"/>
            <a:chOff x="10356963" y="3498984"/>
            <a:chExt cx="1368312" cy="1368312"/>
          </a:xfrm>
        </p:grpSpPr>
        <p:grpSp>
          <p:nvGrpSpPr>
            <p:cNvPr id="22" name="Group 21"/>
            <p:cNvGrpSpPr/>
            <p:nvPr/>
          </p:nvGrpSpPr>
          <p:grpSpPr>
            <a:xfrm>
              <a:off x="10356963" y="3498984"/>
              <a:ext cx="1368312" cy="1368312"/>
              <a:chOff x="3609983" y="951837"/>
              <a:chExt cx="4954322" cy="4954329"/>
            </a:xfrm>
          </p:grpSpPr>
          <p:sp>
            <p:nvSpPr>
              <p:cNvPr id="23" name="Oval 22"/>
              <p:cNvSpPr/>
              <p:nvPr/>
            </p:nvSpPr>
            <p:spPr>
              <a:xfrm>
                <a:off x="3609983" y="951837"/>
                <a:ext cx="4954322" cy="4954329"/>
              </a:xfrm>
              <a:prstGeom prst="ellipse">
                <a:avLst/>
              </a:prstGeom>
              <a:gradFill>
                <a:gsLst>
                  <a:gs pos="100000">
                    <a:schemeClr val="bg1">
                      <a:lumMod val="65000"/>
                    </a:schemeClr>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24" name="Oval 23"/>
              <p:cNvSpPr/>
              <p:nvPr/>
            </p:nvSpPr>
            <p:spPr>
              <a:xfrm>
                <a:off x="3609983" y="951837"/>
                <a:ext cx="4954322" cy="4954329"/>
              </a:xfrm>
              <a:prstGeom prst="ellipse">
                <a:avLst/>
              </a:prstGeom>
              <a:gradFill flip="none" rotWithShape="1">
                <a:gsLst>
                  <a:gs pos="56000">
                    <a:schemeClr val="accent5"/>
                  </a:gs>
                  <a:gs pos="9000">
                    <a:schemeClr val="bg1">
                      <a:alpha val="3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sp>
            <p:nvSpPr>
              <p:cNvPr id="25" name="Oval 24"/>
              <p:cNvSpPr/>
              <p:nvPr/>
            </p:nvSpPr>
            <p:spPr>
              <a:xfrm rot="18900000">
                <a:off x="3780151" y="1568427"/>
                <a:ext cx="2435845" cy="1490265"/>
              </a:xfrm>
              <a:prstGeom prst="ellipse">
                <a:avLst/>
              </a:prstGeom>
              <a:gradFill flip="none" rotWithShape="1">
                <a:gsLst>
                  <a:gs pos="87000">
                    <a:schemeClr val="bg1">
                      <a:lumMod val="95000"/>
                      <a:alpha val="0"/>
                    </a:schemeClr>
                  </a:gs>
                  <a:gs pos="0">
                    <a:schemeClr val="bg1">
                      <a:alpha val="8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a:cs typeface="Century Gothic"/>
                </a:endParaRPr>
              </a:p>
            </p:txBody>
          </p:sp>
        </p:grpSp>
        <p:sp>
          <p:nvSpPr>
            <p:cNvPr id="75" name="TextBox 74"/>
            <p:cNvSpPr txBox="1"/>
            <p:nvPr/>
          </p:nvSpPr>
          <p:spPr>
            <a:xfrm>
              <a:off x="10608854" y="4024151"/>
              <a:ext cx="960519" cy="276999"/>
            </a:xfrm>
            <a:prstGeom prst="rect">
              <a:avLst/>
            </a:prstGeom>
            <a:noFill/>
          </p:spPr>
          <p:txBody>
            <a:bodyPr wrap="none" rtlCol="0">
              <a:spAutoFit/>
            </a:bodyPr>
            <a:lstStyle/>
            <a:p>
              <a:r>
                <a:rPr lang="tr-TR" sz="1200" b="1" dirty="0">
                  <a:latin typeface="Century Gothic"/>
                  <a:cs typeface="Century Gothic"/>
                </a:rPr>
                <a:t>4 Ekipman</a:t>
              </a:r>
              <a:endParaRPr lang="en-US" sz="1200" b="1" dirty="0">
                <a:latin typeface="Century Gothic"/>
                <a:cs typeface="Century Gothic"/>
              </a:endParaRPr>
            </a:p>
          </p:txBody>
        </p:sp>
      </p:grpSp>
      <p:grpSp>
        <p:nvGrpSpPr>
          <p:cNvPr id="33" name="Group 32"/>
          <p:cNvGrpSpPr/>
          <p:nvPr/>
        </p:nvGrpSpPr>
        <p:grpSpPr>
          <a:xfrm>
            <a:off x="2075638" y="4181545"/>
            <a:ext cx="1895475" cy="492443"/>
            <a:chOff x="2073274" y="4191228"/>
            <a:chExt cx="1895475" cy="492443"/>
          </a:xfrm>
        </p:grpSpPr>
        <p:sp>
          <p:nvSpPr>
            <p:cNvPr id="65" name="TextBox 64"/>
            <p:cNvSpPr txBox="1"/>
            <p:nvPr/>
          </p:nvSpPr>
          <p:spPr>
            <a:xfrm>
              <a:off x="2316302" y="4191228"/>
              <a:ext cx="1396999" cy="492443"/>
            </a:xfrm>
            <a:prstGeom prst="rect">
              <a:avLst/>
            </a:prstGeom>
            <a:noFill/>
          </p:spPr>
          <p:txBody>
            <a:bodyPr wrap="square" lIns="0" tIns="0" rIns="0" bIns="0" rtlCol="0" anchor="b">
              <a:spAutoFit/>
            </a:bodyPr>
            <a:lstStyle/>
            <a:p>
              <a:pPr algn="ctr"/>
              <a:r>
                <a:rPr lang="tr-TR" sz="1600" b="1" dirty="0">
                  <a:solidFill>
                    <a:schemeClr val="accent2"/>
                  </a:solidFill>
                  <a:latin typeface="Century Gothic"/>
                  <a:ea typeface="Arial Narrow" charset="0"/>
                  <a:cs typeface="Century Gothic"/>
                </a:rPr>
                <a:t>El Terminali (2016)</a:t>
              </a:r>
              <a:endParaRPr lang="en-US" sz="1600" b="1" dirty="0">
                <a:solidFill>
                  <a:schemeClr val="accent2"/>
                </a:solidFill>
                <a:latin typeface="Century Gothic"/>
                <a:ea typeface="Arial Narrow" charset="0"/>
                <a:cs typeface="Century Gothic"/>
              </a:endParaRPr>
            </a:p>
          </p:txBody>
        </p:sp>
        <p:sp>
          <p:nvSpPr>
            <p:cNvPr id="76" name="TextBox 75"/>
            <p:cNvSpPr txBox="1"/>
            <p:nvPr/>
          </p:nvSpPr>
          <p:spPr>
            <a:xfrm>
              <a:off x="2073274" y="4432653"/>
              <a:ext cx="1895475" cy="153888"/>
            </a:xfrm>
            <a:prstGeom prst="rect">
              <a:avLst/>
            </a:prstGeom>
            <a:noFill/>
          </p:spPr>
          <p:txBody>
            <a:bodyPr wrap="square" lIns="0" tIns="0" rIns="0" bIns="0" rtlCol="0">
              <a:spAutoFit/>
            </a:bodyPr>
            <a:lstStyle/>
            <a:p>
              <a:pPr algn="ctr"/>
              <a:endParaRPr lang="en-US" sz="1000" dirty="0">
                <a:solidFill>
                  <a:srgbClr val="000000"/>
                </a:solidFill>
                <a:latin typeface="Century Gothic"/>
                <a:ea typeface="Arial Narrow" charset="0"/>
                <a:cs typeface="Century Gothic"/>
              </a:endParaRPr>
            </a:p>
          </p:txBody>
        </p:sp>
      </p:grpSp>
      <p:grpSp>
        <p:nvGrpSpPr>
          <p:cNvPr id="34" name="Group 33"/>
          <p:cNvGrpSpPr/>
          <p:nvPr/>
        </p:nvGrpSpPr>
        <p:grpSpPr>
          <a:xfrm>
            <a:off x="4210049" y="1756628"/>
            <a:ext cx="1758951" cy="2601313"/>
            <a:chOff x="4210049" y="1756628"/>
            <a:chExt cx="1758951" cy="2601313"/>
          </a:xfrm>
        </p:grpSpPr>
        <p:sp>
          <p:nvSpPr>
            <p:cNvPr id="66" name="TextBox 65"/>
            <p:cNvSpPr txBox="1"/>
            <p:nvPr/>
          </p:nvSpPr>
          <p:spPr>
            <a:xfrm>
              <a:off x="4253353" y="1756628"/>
              <a:ext cx="1636272" cy="738664"/>
            </a:xfrm>
            <a:prstGeom prst="rect">
              <a:avLst/>
            </a:prstGeom>
            <a:noFill/>
          </p:spPr>
          <p:txBody>
            <a:bodyPr wrap="square" lIns="0" tIns="0" rIns="0" bIns="0" rtlCol="0" anchor="b">
              <a:spAutoFit/>
            </a:bodyPr>
            <a:lstStyle/>
            <a:p>
              <a:pPr algn="ctr"/>
              <a:r>
                <a:rPr lang="tr-TR" sz="1600" b="1" dirty="0">
                  <a:solidFill>
                    <a:schemeClr val="accent4"/>
                  </a:solidFill>
                  <a:latin typeface="Century Gothic"/>
                  <a:ea typeface="Arial Narrow" charset="0"/>
                  <a:cs typeface="Century Gothic"/>
                </a:rPr>
                <a:t>Portatif Titreşim Ölçüm Cihazı (2017)</a:t>
              </a:r>
              <a:endParaRPr lang="en-US" sz="1600" b="1" dirty="0">
                <a:solidFill>
                  <a:schemeClr val="accent4"/>
                </a:solidFill>
                <a:latin typeface="Century Gothic"/>
                <a:ea typeface="Arial Narrow" charset="0"/>
                <a:cs typeface="Century Gothic"/>
              </a:endParaRPr>
            </a:p>
          </p:txBody>
        </p:sp>
        <p:sp>
          <p:nvSpPr>
            <p:cNvPr id="78" name="TextBox 77"/>
            <p:cNvSpPr txBox="1"/>
            <p:nvPr/>
          </p:nvSpPr>
          <p:spPr>
            <a:xfrm>
              <a:off x="4210049" y="4204053"/>
              <a:ext cx="1758951" cy="153888"/>
            </a:xfrm>
            <a:prstGeom prst="rect">
              <a:avLst/>
            </a:prstGeom>
            <a:noFill/>
          </p:spPr>
          <p:txBody>
            <a:bodyPr wrap="square" lIns="0" tIns="0" rIns="0" bIns="0" rtlCol="0">
              <a:spAutoFit/>
            </a:bodyPr>
            <a:lstStyle/>
            <a:p>
              <a:pPr algn="ctr"/>
              <a:endParaRPr lang="en-US" sz="1000" dirty="0">
                <a:solidFill>
                  <a:srgbClr val="000000"/>
                </a:solidFill>
                <a:latin typeface="Century Gothic"/>
                <a:ea typeface="Arial Narrow" charset="0"/>
                <a:cs typeface="Century Gothic"/>
              </a:endParaRPr>
            </a:p>
          </p:txBody>
        </p:sp>
      </p:grpSp>
      <p:grpSp>
        <p:nvGrpSpPr>
          <p:cNvPr id="35" name="Group 34"/>
          <p:cNvGrpSpPr/>
          <p:nvPr/>
        </p:nvGrpSpPr>
        <p:grpSpPr>
          <a:xfrm>
            <a:off x="6177041" y="4237113"/>
            <a:ext cx="1924051" cy="738664"/>
            <a:chOff x="6188074" y="3964329"/>
            <a:chExt cx="1924051" cy="738664"/>
          </a:xfrm>
        </p:grpSpPr>
        <p:sp>
          <p:nvSpPr>
            <p:cNvPr id="67" name="TextBox 66"/>
            <p:cNvSpPr txBox="1"/>
            <p:nvPr/>
          </p:nvSpPr>
          <p:spPr>
            <a:xfrm>
              <a:off x="6576637" y="3964329"/>
              <a:ext cx="1128113" cy="738664"/>
            </a:xfrm>
            <a:prstGeom prst="rect">
              <a:avLst/>
            </a:prstGeom>
            <a:noFill/>
          </p:spPr>
          <p:txBody>
            <a:bodyPr wrap="square" lIns="0" tIns="0" rIns="0" bIns="0" rtlCol="0" anchor="b">
              <a:spAutoFit/>
            </a:bodyPr>
            <a:lstStyle/>
            <a:p>
              <a:pPr algn="ctr"/>
              <a:r>
                <a:rPr lang="tr-TR" sz="1600" b="1" dirty="0">
                  <a:solidFill>
                    <a:schemeClr val="accent3"/>
                  </a:solidFill>
                  <a:latin typeface="Century Gothic"/>
                  <a:ea typeface="Arial Narrow" charset="0"/>
                  <a:cs typeface="Century Gothic"/>
                </a:rPr>
                <a:t>Inline İzleme (2019)</a:t>
              </a:r>
              <a:endParaRPr lang="en-US" sz="1600" b="1" dirty="0">
                <a:solidFill>
                  <a:schemeClr val="accent3"/>
                </a:solidFill>
                <a:latin typeface="Century Gothic"/>
                <a:ea typeface="Arial Narrow" charset="0"/>
                <a:cs typeface="Century Gothic"/>
              </a:endParaRPr>
            </a:p>
          </p:txBody>
        </p:sp>
        <p:sp>
          <p:nvSpPr>
            <p:cNvPr id="79" name="TextBox 78"/>
            <p:cNvSpPr txBox="1"/>
            <p:nvPr/>
          </p:nvSpPr>
          <p:spPr>
            <a:xfrm>
              <a:off x="6188074" y="4515203"/>
              <a:ext cx="1924051" cy="153888"/>
            </a:xfrm>
            <a:prstGeom prst="rect">
              <a:avLst/>
            </a:prstGeom>
            <a:noFill/>
          </p:spPr>
          <p:txBody>
            <a:bodyPr wrap="square" lIns="0" tIns="0" rIns="0" bIns="0" rtlCol="0">
              <a:spAutoFit/>
            </a:bodyPr>
            <a:lstStyle/>
            <a:p>
              <a:pPr algn="ctr"/>
              <a:endParaRPr lang="en-US" sz="1000" dirty="0">
                <a:solidFill>
                  <a:srgbClr val="000000"/>
                </a:solidFill>
                <a:latin typeface="Century Gothic"/>
                <a:ea typeface="Arial Narrow" charset="0"/>
                <a:cs typeface="Century Gothic"/>
              </a:endParaRPr>
            </a:p>
          </p:txBody>
        </p:sp>
      </p:grpSp>
      <p:grpSp>
        <p:nvGrpSpPr>
          <p:cNvPr id="37" name="Group 36"/>
          <p:cNvGrpSpPr/>
          <p:nvPr/>
        </p:nvGrpSpPr>
        <p:grpSpPr>
          <a:xfrm>
            <a:off x="10061128" y="4869838"/>
            <a:ext cx="1990725" cy="738664"/>
            <a:chOff x="10074275" y="4661967"/>
            <a:chExt cx="1990725" cy="738664"/>
          </a:xfrm>
        </p:grpSpPr>
        <p:sp>
          <p:nvSpPr>
            <p:cNvPr id="69" name="TextBox 68"/>
            <p:cNvSpPr txBox="1"/>
            <p:nvPr/>
          </p:nvSpPr>
          <p:spPr>
            <a:xfrm>
              <a:off x="10505580" y="4661967"/>
              <a:ext cx="1128113" cy="738664"/>
            </a:xfrm>
            <a:prstGeom prst="rect">
              <a:avLst/>
            </a:prstGeom>
            <a:noFill/>
          </p:spPr>
          <p:txBody>
            <a:bodyPr wrap="square" lIns="0" tIns="0" rIns="0" bIns="0" rtlCol="0" anchor="b">
              <a:spAutoFit/>
            </a:bodyPr>
            <a:lstStyle/>
            <a:p>
              <a:pPr algn="ctr"/>
              <a:r>
                <a:rPr lang="tr-TR" sz="1600" b="1" dirty="0">
                  <a:solidFill>
                    <a:schemeClr val="accent5"/>
                  </a:solidFill>
                  <a:latin typeface="Century Gothic"/>
                  <a:ea typeface="Arial Narrow" charset="0"/>
                  <a:cs typeface="Century Gothic"/>
                </a:rPr>
                <a:t>Asset Monitor (2023)</a:t>
              </a:r>
              <a:endParaRPr lang="en-US" sz="1600" b="1" dirty="0">
                <a:solidFill>
                  <a:schemeClr val="accent5"/>
                </a:solidFill>
                <a:latin typeface="Century Gothic"/>
                <a:ea typeface="Arial Narrow" charset="0"/>
                <a:cs typeface="Century Gothic"/>
              </a:endParaRPr>
            </a:p>
          </p:txBody>
        </p:sp>
        <p:sp>
          <p:nvSpPr>
            <p:cNvPr id="26" name="Rectangle 25"/>
            <p:cNvSpPr/>
            <p:nvPr/>
          </p:nvSpPr>
          <p:spPr>
            <a:xfrm>
              <a:off x="10074275" y="5137835"/>
              <a:ext cx="1990725" cy="246221"/>
            </a:xfrm>
            <a:prstGeom prst="rect">
              <a:avLst/>
            </a:prstGeom>
          </p:spPr>
          <p:txBody>
            <a:bodyPr wrap="square">
              <a:spAutoFit/>
            </a:bodyPr>
            <a:lstStyle/>
            <a:p>
              <a:pPr algn="ctr"/>
              <a:endParaRPr lang="en-US" sz="1000" dirty="0">
                <a:solidFill>
                  <a:srgbClr val="000000"/>
                </a:solidFill>
                <a:latin typeface="Century Gothic"/>
                <a:cs typeface="Century Gothic"/>
              </a:endParaRPr>
            </a:p>
          </p:txBody>
        </p:sp>
      </p:grpSp>
      <p:pic>
        <p:nvPicPr>
          <p:cNvPr id="2" name="Resim 4">
            <a:extLst>
              <a:ext uri="{FF2B5EF4-FFF2-40B4-BE49-F238E27FC236}">
                <a16:creationId xmlns:a16="http://schemas.microsoft.com/office/drawing/2014/main" id="{E069A6B8-9888-E903-862D-0389074468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3" name="Resim 5">
            <a:extLst>
              <a:ext uri="{FF2B5EF4-FFF2-40B4-BE49-F238E27FC236}">
                <a16:creationId xmlns:a16="http://schemas.microsoft.com/office/drawing/2014/main" id="{A62CDCEC-39B2-5CE5-C8E5-08AD46DB501F}"/>
              </a:ext>
            </a:extLst>
          </p:cNvPr>
          <p:cNvPicPr>
            <a:picLocks noChangeAspect="1"/>
          </p:cNvPicPr>
          <p:nvPr/>
        </p:nvPicPr>
        <p:blipFill>
          <a:blip r:embed="rId7"/>
          <a:stretch>
            <a:fillRect/>
          </a:stretch>
        </p:blipFill>
        <p:spPr>
          <a:xfrm>
            <a:off x="10862275" y="197159"/>
            <a:ext cx="1056187" cy="309127"/>
          </a:xfrm>
          <a:prstGeom prst="rect">
            <a:avLst/>
          </a:prstGeom>
        </p:spPr>
      </p:pic>
      <p:sp>
        <p:nvSpPr>
          <p:cNvPr id="27" name="Title 1">
            <a:extLst>
              <a:ext uri="{FF2B5EF4-FFF2-40B4-BE49-F238E27FC236}">
                <a16:creationId xmlns:a16="http://schemas.microsoft.com/office/drawing/2014/main" id="{BD2B3822-EA9A-9F35-45E7-B2BC12F5EDF0}"/>
              </a:ext>
            </a:extLst>
          </p:cNvPr>
          <p:cNvSpPr txBox="1">
            <a:spLocks/>
          </p:cNvSpPr>
          <p:nvPr/>
        </p:nvSpPr>
        <p:spPr>
          <a:xfrm>
            <a:off x="1925781" y="741406"/>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TİTREŞİM ANALİZİ</a:t>
            </a:r>
            <a:endParaRPr lang="en-US" dirty="0">
              <a:latin typeface="Bahnschrift" panose="020B0502040204020203" pitchFamily="34" charset="0"/>
            </a:endParaRPr>
          </a:p>
        </p:txBody>
      </p:sp>
      <p:pic>
        <p:nvPicPr>
          <p:cNvPr id="28" name="Picture 27" descr="Logo&#10;&#10;Description automatically generated">
            <a:extLst>
              <a:ext uri="{FF2B5EF4-FFF2-40B4-BE49-F238E27FC236}">
                <a16:creationId xmlns:a16="http://schemas.microsoft.com/office/drawing/2014/main" id="{52BB5CB8-430E-DCEA-F237-25A124421829}"/>
              </a:ext>
            </a:extLst>
          </p:cNvPr>
          <p:cNvPicPr>
            <a:picLocks noChangeAspect="1"/>
          </p:cNvPicPr>
          <p:nvPr/>
        </p:nvPicPr>
        <p:blipFill>
          <a:blip r:embed="rId8"/>
          <a:stretch>
            <a:fillRect/>
          </a:stretch>
        </p:blipFill>
        <p:spPr>
          <a:xfrm>
            <a:off x="10276093" y="6327715"/>
            <a:ext cx="1642369" cy="530285"/>
          </a:xfrm>
          <a:prstGeom prst="rect">
            <a:avLst/>
          </a:prstGeom>
        </p:spPr>
      </p:pic>
      <p:pic>
        <p:nvPicPr>
          <p:cNvPr id="30" name="Picture 29">
            <a:extLst>
              <a:ext uri="{FF2B5EF4-FFF2-40B4-BE49-F238E27FC236}">
                <a16:creationId xmlns:a16="http://schemas.microsoft.com/office/drawing/2014/main" id="{83DDBC00-0101-3E92-60A1-AF25A7A522C5}"/>
              </a:ext>
            </a:extLst>
          </p:cNvPr>
          <p:cNvPicPr>
            <a:picLocks noChangeAspect="1"/>
          </p:cNvPicPr>
          <p:nvPr/>
        </p:nvPicPr>
        <p:blipFill>
          <a:blip r:embed="rId9"/>
          <a:stretch>
            <a:fillRect/>
          </a:stretch>
        </p:blipFill>
        <p:spPr>
          <a:xfrm>
            <a:off x="4359344" y="4109991"/>
            <a:ext cx="1627572" cy="1708758"/>
          </a:xfrm>
          <a:prstGeom prst="rect">
            <a:avLst/>
          </a:prstGeom>
        </p:spPr>
      </p:pic>
      <p:pic>
        <p:nvPicPr>
          <p:cNvPr id="44" name="Picture 43">
            <a:extLst>
              <a:ext uri="{FF2B5EF4-FFF2-40B4-BE49-F238E27FC236}">
                <a16:creationId xmlns:a16="http://schemas.microsoft.com/office/drawing/2014/main" id="{90EBACED-CBCA-1B04-8974-DC6950F5D5A2}"/>
              </a:ext>
            </a:extLst>
          </p:cNvPr>
          <p:cNvPicPr>
            <a:picLocks noChangeAspect="1"/>
          </p:cNvPicPr>
          <p:nvPr/>
        </p:nvPicPr>
        <p:blipFill>
          <a:blip r:embed="rId10"/>
          <a:stretch>
            <a:fillRect/>
          </a:stretch>
        </p:blipFill>
        <p:spPr>
          <a:xfrm rot="16200000">
            <a:off x="451957" y="3951501"/>
            <a:ext cx="1330765" cy="730793"/>
          </a:xfrm>
          <a:prstGeom prst="rect">
            <a:avLst/>
          </a:prstGeom>
        </p:spPr>
      </p:pic>
      <p:pic>
        <p:nvPicPr>
          <p:cNvPr id="49" name="Picture 48">
            <a:extLst>
              <a:ext uri="{FF2B5EF4-FFF2-40B4-BE49-F238E27FC236}">
                <a16:creationId xmlns:a16="http://schemas.microsoft.com/office/drawing/2014/main" id="{E78B5E2C-C57D-B021-782B-B17A3F6D313B}"/>
              </a:ext>
            </a:extLst>
          </p:cNvPr>
          <p:cNvPicPr>
            <a:picLocks noChangeAspect="1"/>
          </p:cNvPicPr>
          <p:nvPr/>
        </p:nvPicPr>
        <p:blipFill>
          <a:blip r:embed="rId11"/>
          <a:stretch>
            <a:fillRect/>
          </a:stretch>
        </p:blipFill>
        <p:spPr>
          <a:xfrm>
            <a:off x="9885816" y="1191156"/>
            <a:ext cx="2062446" cy="2086853"/>
          </a:xfrm>
          <a:prstGeom prst="rect">
            <a:avLst/>
          </a:prstGeom>
        </p:spPr>
      </p:pic>
    </p:spTree>
    <p:extLst>
      <p:ext uri="{BB962C8B-B14F-4D97-AF65-F5344CB8AC3E}">
        <p14:creationId xmlns:p14="http://schemas.microsoft.com/office/powerpoint/2010/main" val="259250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3" name="Picture 2">
            <a:extLst>
              <a:ext uri="{FF2B5EF4-FFF2-40B4-BE49-F238E27FC236}">
                <a16:creationId xmlns:a16="http://schemas.microsoft.com/office/drawing/2014/main" id="{D20D2D49-F355-5E46-F5EC-BED21A52E2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574" y="1452568"/>
            <a:ext cx="6737711" cy="4419159"/>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4654556-A33E-DFC4-8ADE-46A9BF8E8811}"/>
              </a:ext>
            </a:extLst>
          </p:cNvPr>
          <p:cNvSpPr txBox="1"/>
          <p:nvPr/>
        </p:nvSpPr>
        <p:spPr>
          <a:xfrm>
            <a:off x="3083923" y="5965007"/>
            <a:ext cx="1535011" cy="253916"/>
          </a:xfrm>
          <a:prstGeom prst="rect">
            <a:avLst/>
          </a:prstGeom>
          <a:noFill/>
        </p:spPr>
        <p:txBody>
          <a:bodyPr wrap="square" rtlCol="0">
            <a:spAutoFit/>
          </a:bodyPr>
          <a:lstStyle/>
          <a:p>
            <a:pPr algn="ctr">
              <a:defRPr/>
            </a:pPr>
            <a:r>
              <a:rPr lang="tr-TR" sz="1050" dirty="0">
                <a:latin typeface="Arial" panose="020B0604020202020204" pitchFamily="34" charset="0"/>
              </a:rPr>
              <a:t>Son 3 Ölçüm</a:t>
            </a:r>
            <a:endParaRPr lang="en-US" sz="1050" dirty="0">
              <a:latin typeface="Arial" panose="020B0604020202020204" pitchFamily="34" charset="0"/>
            </a:endParaRPr>
          </a:p>
        </p:txBody>
      </p:sp>
      <p:sp>
        <p:nvSpPr>
          <p:cNvPr id="11" name="TextBox 10">
            <a:extLst>
              <a:ext uri="{FF2B5EF4-FFF2-40B4-BE49-F238E27FC236}">
                <a16:creationId xmlns:a16="http://schemas.microsoft.com/office/drawing/2014/main" id="{86B6D8B3-0B50-993C-438F-E7633B387A86}"/>
              </a:ext>
            </a:extLst>
          </p:cNvPr>
          <p:cNvSpPr txBox="1"/>
          <p:nvPr/>
        </p:nvSpPr>
        <p:spPr>
          <a:xfrm>
            <a:off x="1148594" y="6416019"/>
            <a:ext cx="2466292" cy="253916"/>
          </a:xfrm>
          <a:prstGeom prst="rect">
            <a:avLst/>
          </a:prstGeom>
          <a:noFill/>
        </p:spPr>
        <p:txBody>
          <a:bodyPr wrap="square" rtlCol="0">
            <a:spAutoFit/>
          </a:bodyPr>
          <a:lstStyle/>
          <a:p>
            <a:pPr algn="ctr">
              <a:defRPr/>
            </a:pPr>
            <a:r>
              <a:rPr lang="tr-TR" sz="1050" dirty="0">
                <a:solidFill>
                  <a:schemeClr val="bg1"/>
                </a:solidFill>
                <a:latin typeface="Arial" panose="020B0604020202020204" pitchFamily="34" charset="0"/>
              </a:rPr>
              <a:t>Spectrum - Outer Race Fault</a:t>
            </a:r>
            <a:endParaRPr lang="en-US" sz="1050" dirty="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4DADC095-72EC-789A-7A36-1C32A6E97203}"/>
              </a:ext>
            </a:extLst>
          </p:cNvPr>
          <p:cNvSpPr txBox="1"/>
          <p:nvPr/>
        </p:nvSpPr>
        <p:spPr>
          <a:xfrm>
            <a:off x="3546627" y="6435321"/>
            <a:ext cx="2466292" cy="253916"/>
          </a:xfrm>
          <a:prstGeom prst="rect">
            <a:avLst/>
          </a:prstGeom>
          <a:noFill/>
        </p:spPr>
        <p:txBody>
          <a:bodyPr wrap="square" rtlCol="0">
            <a:spAutoFit/>
          </a:bodyPr>
          <a:lstStyle/>
          <a:p>
            <a:pPr algn="ctr">
              <a:defRPr/>
            </a:pPr>
            <a:r>
              <a:rPr lang="tr-TR" sz="1050" dirty="0">
                <a:solidFill>
                  <a:schemeClr val="bg1"/>
                </a:solidFill>
                <a:latin typeface="Arial" panose="020B0604020202020204" pitchFamily="34" charset="0"/>
              </a:rPr>
              <a:t>Spectrum - Inner Race Fault</a:t>
            </a:r>
            <a:endParaRPr lang="en-US" sz="1050" dirty="0">
              <a:solidFill>
                <a:schemeClr val="bg1"/>
              </a:solidFill>
              <a:latin typeface="Arial" panose="020B0604020202020204" pitchFamily="34" charset="0"/>
            </a:endParaRPr>
          </a:p>
        </p:txBody>
      </p:sp>
      <p:pic>
        <p:nvPicPr>
          <p:cNvPr id="2" name="Picture 1">
            <a:extLst>
              <a:ext uri="{FF2B5EF4-FFF2-40B4-BE49-F238E27FC236}">
                <a16:creationId xmlns:a16="http://schemas.microsoft.com/office/drawing/2014/main" id="{83752921-3390-F262-7884-F3782FF6BE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2796" y="3215906"/>
            <a:ext cx="2138949" cy="3091261"/>
          </a:xfrm>
          <a:prstGeom prst="rect">
            <a:avLst/>
          </a:prstGeom>
          <a:ln>
            <a:noFill/>
          </a:ln>
          <a:effectLst>
            <a:outerShdw blurRad="190500" algn="tl" rotWithShape="0">
              <a:srgbClr val="000000">
                <a:alpha val="70000"/>
              </a:srgbClr>
            </a:outerShdw>
          </a:effectLst>
        </p:spPr>
      </p:pic>
      <p:sp>
        <p:nvSpPr>
          <p:cNvPr id="14" name="Title 1">
            <a:extLst>
              <a:ext uri="{FF2B5EF4-FFF2-40B4-BE49-F238E27FC236}">
                <a16:creationId xmlns:a16="http://schemas.microsoft.com/office/drawing/2014/main" id="{072E539E-3CC4-B761-42E5-E3B865793AC8}"/>
              </a:ext>
            </a:extLst>
          </p:cNvPr>
          <p:cNvSpPr txBox="1">
            <a:spLocks/>
          </p:cNvSpPr>
          <p:nvPr/>
        </p:nvSpPr>
        <p:spPr>
          <a:xfrm>
            <a:off x="1925781" y="715030"/>
            <a:ext cx="8153400" cy="3903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a:lstStyle>
          <a:p>
            <a:r>
              <a:rPr lang="tr-TR" dirty="0">
                <a:latin typeface="Bahnschrift" panose="020B0502040204020203" pitchFamily="34" charset="0"/>
              </a:rPr>
              <a:t>VİDALI KOMPRESÖR RULMAN ARIZASI</a:t>
            </a:r>
            <a:endParaRPr lang="en-US" dirty="0">
              <a:latin typeface="Bahnschrift" panose="020B0502040204020203" pitchFamily="34" charset="0"/>
            </a:endParaRPr>
          </a:p>
        </p:txBody>
      </p:sp>
      <p:pic>
        <p:nvPicPr>
          <p:cNvPr id="4" name="Picture 3" descr="Logo&#10;&#10;Description automatically generated">
            <a:extLst>
              <a:ext uri="{FF2B5EF4-FFF2-40B4-BE49-F238E27FC236}">
                <a16:creationId xmlns:a16="http://schemas.microsoft.com/office/drawing/2014/main" id="{4243DCCF-26F7-45CC-8EBB-B08C28458D19}"/>
              </a:ext>
            </a:extLst>
          </p:cNvPr>
          <p:cNvPicPr>
            <a:picLocks noChangeAspect="1"/>
          </p:cNvPicPr>
          <p:nvPr/>
        </p:nvPicPr>
        <p:blipFill>
          <a:blip r:embed="rId8"/>
          <a:stretch>
            <a:fillRect/>
          </a:stretch>
        </p:blipFill>
        <p:spPr>
          <a:xfrm>
            <a:off x="10276093" y="6327715"/>
            <a:ext cx="1642369" cy="530285"/>
          </a:xfrm>
          <a:prstGeom prst="rect">
            <a:avLst/>
          </a:prstGeom>
        </p:spPr>
      </p:pic>
      <p:pic>
        <p:nvPicPr>
          <p:cNvPr id="7" name="Resim 7">
            <a:extLst>
              <a:ext uri="{FF2B5EF4-FFF2-40B4-BE49-F238E27FC236}">
                <a16:creationId xmlns:a16="http://schemas.microsoft.com/office/drawing/2014/main" id="{2AEDB39E-A2BF-85FD-DEC3-C50115FD4A12}"/>
              </a:ext>
            </a:extLst>
          </p:cNvPr>
          <p:cNvPicPr>
            <a:picLocks noGrp="1" noChangeAspect="1"/>
          </p:cNvPicPr>
          <p:nvPr>
            <p:ph idx="1"/>
          </p:nvPr>
        </p:nvPicPr>
        <p:blipFill>
          <a:blip r:embed="rId9"/>
          <a:stretch>
            <a:fillRect/>
          </a:stretch>
        </p:blipFill>
        <p:spPr>
          <a:xfrm>
            <a:off x="7451533" y="1309350"/>
            <a:ext cx="4801477" cy="2802035"/>
          </a:xfrm>
          <a:prstGeom prst="rect">
            <a:avLst/>
          </a:prstGeom>
        </p:spPr>
      </p:pic>
    </p:spTree>
    <p:extLst>
      <p:ext uri="{BB962C8B-B14F-4D97-AF65-F5344CB8AC3E}">
        <p14:creationId xmlns:p14="http://schemas.microsoft.com/office/powerpoint/2010/main" val="344315526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5081</TotalTime>
  <Words>2259</Words>
  <Application>Microsoft Office PowerPoint</Application>
  <PresentationFormat>Widescreen</PresentationFormat>
  <Paragraphs>280</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Bahnschrift</vt:lpstr>
      <vt:lpstr>Calibri</vt:lpstr>
      <vt:lpstr>Calibri Light</vt:lpstr>
      <vt:lpstr>Century Gothic</vt:lpstr>
      <vt:lpstr>Segoe UI Light</vt:lpstr>
      <vt:lpstr>Trebuchet MS</vt:lpstr>
      <vt:lpstr>Wingdings</vt:lpstr>
      <vt:lpstr>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Hakan Albayrak (EFM)</cp:lastModifiedBy>
  <cp:revision>99</cp:revision>
  <cp:lastPrinted>2023-05-02T12:52:36Z</cp:lastPrinted>
  <dcterms:created xsi:type="dcterms:W3CDTF">2023-03-08T14:19:06Z</dcterms:created>
  <dcterms:modified xsi:type="dcterms:W3CDTF">2023-05-04T06:18:49Z</dcterms:modified>
</cp:coreProperties>
</file>