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256" r:id="rId3"/>
    <p:sldId id="261" r:id="rId4"/>
    <p:sldId id="272" r:id="rId5"/>
    <p:sldId id="262" r:id="rId6"/>
    <p:sldId id="263" r:id="rId7"/>
    <p:sldId id="264" r:id="rId8"/>
    <p:sldId id="265" r:id="rId9"/>
    <p:sldId id="271" r:id="rId10"/>
    <p:sldId id="268" r:id="rId11"/>
    <p:sldId id="289" r:id="rId12"/>
    <p:sldId id="266" r:id="rId13"/>
    <p:sldId id="287" r:id="rId14"/>
    <p:sldId id="292" r:id="rId15"/>
    <p:sldId id="293" r:id="rId16"/>
    <p:sldId id="273" r:id="rId17"/>
    <p:sldId id="269" r:id="rId18"/>
    <p:sldId id="290" r:id="rId19"/>
    <p:sldId id="275" r:id="rId20"/>
    <p:sldId id="294"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78"/>
    <p:restoredTop sz="94687"/>
  </p:normalViewPr>
  <p:slideViewPr>
    <p:cSldViewPr snapToGrid="0">
      <p:cViewPr varScale="1">
        <p:scale>
          <a:sx n="78" d="100"/>
          <a:sy n="78" d="100"/>
        </p:scale>
        <p:origin x="1075" y="62"/>
      </p:cViewPr>
      <p:guideLst/>
    </p:cSldViewPr>
  </p:slideViewPr>
  <p:notesTextViewPr>
    <p:cViewPr>
      <p:scale>
        <a:sx n="1" d="1"/>
        <a:sy n="1" d="1"/>
      </p:scale>
      <p:origin x="0" y="0"/>
    </p:cViewPr>
  </p:notesTextViewPr>
  <p:notesViewPr>
    <p:cSldViewPr snapToGrid="0">
      <p:cViewPr varScale="1">
        <p:scale>
          <a:sx n="148" d="100"/>
          <a:sy n="148" d="100"/>
        </p:scale>
        <p:origin x="55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100DE4-DAF3-E7C5-D862-06513B51BF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5E6DB0-9A2C-7092-D097-A455A5E575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6D3E1C-26C2-8B49-9934-5F661F43523C}" type="datetimeFigureOut">
              <a:rPr lang="en-US" smtClean="0"/>
              <a:t>5/4/2023</a:t>
            </a:fld>
            <a:endParaRPr lang="en-US"/>
          </a:p>
        </p:txBody>
      </p:sp>
      <p:sp>
        <p:nvSpPr>
          <p:cNvPr id="4" name="Footer Placeholder 3">
            <a:extLst>
              <a:ext uri="{FF2B5EF4-FFF2-40B4-BE49-F238E27FC236}">
                <a16:creationId xmlns:a16="http://schemas.microsoft.com/office/drawing/2014/main" id="{627A00F2-9BF4-4C11-57B1-5E646D444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5729A2-FFB1-305D-E3B1-87F0FA070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587DBA-F22A-D045-9ABF-9AC7ED849C72}" type="slidenum">
              <a:rPr lang="en-US" smtClean="0"/>
              <a:t>‹#›</a:t>
            </a:fld>
            <a:endParaRPr lang="en-US"/>
          </a:p>
        </p:txBody>
      </p:sp>
    </p:spTree>
    <p:extLst>
      <p:ext uri="{BB962C8B-B14F-4D97-AF65-F5344CB8AC3E}">
        <p14:creationId xmlns:p14="http://schemas.microsoft.com/office/powerpoint/2010/main" val="2116703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0FF01-884F-2643-958F-4BBFAAFAF4B3}"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72D65-8599-3F4D-A736-48B084A4239C}" type="slidenum">
              <a:rPr lang="en-US" smtClean="0"/>
              <a:t>‹#›</a:t>
            </a:fld>
            <a:endParaRPr lang="en-US"/>
          </a:p>
        </p:txBody>
      </p:sp>
    </p:spTree>
    <p:extLst>
      <p:ext uri="{BB962C8B-B14F-4D97-AF65-F5344CB8AC3E}">
        <p14:creationId xmlns:p14="http://schemas.microsoft.com/office/powerpoint/2010/main" val="428298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72D65-8599-3F4D-A736-48B084A4239C}" type="slidenum">
              <a:rPr lang="en-US" smtClean="0"/>
              <a:t>1</a:t>
            </a:fld>
            <a:endParaRPr lang="en-US"/>
          </a:p>
        </p:txBody>
      </p:sp>
    </p:spTree>
    <p:extLst>
      <p:ext uri="{BB962C8B-B14F-4D97-AF65-F5344CB8AC3E}">
        <p14:creationId xmlns:p14="http://schemas.microsoft.com/office/powerpoint/2010/main" val="51719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72D65-8599-3F4D-A736-48B084A4239C}" type="slidenum">
              <a:rPr lang="en-US" smtClean="0"/>
              <a:t>18</a:t>
            </a:fld>
            <a:endParaRPr lang="en-US"/>
          </a:p>
        </p:txBody>
      </p:sp>
    </p:spTree>
    <p:extLst>
      <p:ext uri="{BB962C8B-B14F-4D97-AF65-F5344CB8AC3E}">
        <p14:creationId xmlns:p14="http://schemas.microsoft.com/office/powerpoint/2010/main" val="2626471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B364-9E95-582E-15D3-BF65016BFCB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6E31323-6D67-B45A-129E-1A7CD026B9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715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0104-9731-BB06-7D1D-0B746A89E3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BFDC9B-6B19-DE55-9988-92B744FC2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C6B42-E344-7A6E-C966-DD43BFD88E45}"/>
              </a:ext>
            </a:extLst>
          </p:cNvPr>
          <p:cNvSpPr>
            <a:spLocks noGrp="1"/>
          </p:cNvSpPr>
          <p:nvPr>
            <p:ph type="dt" sz="half" idx="10"/>
          </p:nvPr>
        </p:nvSpPr>
        <p:spPr/>
        <p:txBody>
          <a:bodyPr/>
          <a:lstStyle/>
          <a:p>
            <a:fld id="{8D13041B-44B4-DB43-B77B-D1D00E5DA354}" type="datetime1">
              <a:rPr lang="en-US" smtClean="0"/>
              <a:t>5/4/2023</a:t>
            </a:fld>
            <a:endParaRPr lang="en-US"/>
          </a:p>
        </p:txBody>
      </p:sp>
      <p:sp>
        <p:nvSpPr>
          <p:cNvPr id="5" name="Footer Placeholder 4">
            <a:extLst>
              <a:ext uri="{FF2B5EF4-FFF2-40B4-BE49-F238E27FC236}">
                <a16:creationId xmlns:a16="http://schemas.microsoft.com/office/drawing/2014/main" id="{3C64971B-1549-7C55-9716-DB272EC80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04124-0D23-C90F-DF05-247E272B0E47}"/>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10728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59755-3301-0EB5-5893-9017864DE5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F6578-F9B3-05DD-8278-DE82E84FAB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BE2DA-D954-F0EF-8B2E-7369C6CA1A9D}"/>
              </a:ext>
            </a:extLst>
          </p:cNvPr>
          <p:cNvSpPr>
            <a:spLocks noGrp="1"/>
          </p:cNvSpPr>
          <p:nvPr>
            <p:ph type="dt" sz="half" idx="10"/>
          </p:nvPr>
        </p:nvSpPr>
        <p:spPr/>
        <p:txBody>
          <a:bodyPr/>
          <a:lstStyle/>
          <a:p>
            <a:fld id="{4E10A8C6-FA64-A541-8668-F2CDAF2D5D3D}" type="datetime1">
              <a:rPr lang="en-US" smtClean="0"/>
              <a:t>5/4/2023</a:t>
            </a:fld>
            <a:endParaRPr lang="en-US"/>
          </a:p>
        </p:txBody>
      </p:sp>
      <p:sp>
        <p:nvSpPr>
          <p:cNvPr id="5" name="Footer Placeholder 4">
            <a:extLst>
              <a:ext uri="{FF2B5EF4-FFF2-40B4-BE49-F238E27FC236}">
                <a16:creationId xmlns:a16="http://schemas.microsoft.com/office/drawing/2014/main" id="{BABB918E-A05A-8CA8-1928-911A641D9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497AF-841E-6FEB-CA94-703FF0BA49AA}"/>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272779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5865-CDA6-00B6-3532-01545CE36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CD8D29-C969-4066-A099-3FFF639D7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1BAEE6-05AF-5208-BCCF-A6D66C01309D}"/>
              </a:ext>
            </a:extLst>
          </p:cNvPr>
          <p:cNvSpPr>
            <a:spLocks noGrp="1"/>
          </p:cNvSpPr>
          <p:nvPr>
            <p:ph type="dt" sz="half" idx="10"/>
          </p:nvPr>
        </p:nvSpPr>
        <p:spPr/>
        <p:txBody>
          <a:bodyPr/>
          <a:lstStyle/>
          <a:p>
            <a:fld id="{B36EFCEE-5567-7344-B74E-12A877FA17DB}" type="datetime1">
              <a:rPr lang="en-US" smtClean="0"/>
              <a:t>5/4/2023</a:t>
            </a:fld>
            <a:endParaRPr lang="en-US"/>
          </a:p>
        </p:txBody>
      </p:sp>
      <p:sp>
        <p:nvSpPr>
          <p:cNvPr id="5" name="Footer Placeholder 4">
            <a:extLst>
              <a:ext uri="{FF2B5EF4-FFF2-40B4-BE49-F238E27FC236}">
                <a16:creationId xmlns:a16="http://schemas.microsoft.com/office/drawing/2014/main" id="{A6A6FAEA-3C00-7C99-6FDC-145C2A9EB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1BD50-BD82-E620-51AF-001C35B5A9F3}"/>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3783571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0A96-11DF-8930-BB15-EC0DC5CEE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5040D-69D4-6A31-C0F9-561AAF132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3F17F-DEE1-061B-AD7A-6F72E75DC226}"/>
              </a:ext>
            </a:extLst>
          </p:cNvPr>
          <p:cNvSpPr>
            <a:spLocks noGrp="1"/>
          </p:cNvSpPr>
          <p:nvPr>
            <p:ph type="dt" sz="half" idx="10"/>
          </p:nvPr>
        </p:nvSpPr>
        <p:spPr/>
        <p:txBody>
          <a:bodyPr/>
          <a:lstStyle/>
          <a:p>
            <a:fld id="{0410EC7E-3EB6-4442-A974-C3F84B190D3F}" type="datetime1">
              <a:rPr lang="en-US" smtClean="0"/>
              <a:t>5/4/2023</a:t>
            </a:fld>
            <a:endParaRPr lang="en-US"/>
          </a:p>
        </p:txBody>
      </p:sp>
      <p:sp>
        <p:nvSpPr>
          <p:cNvPr id="5" name="Footer Placeholder 4">
            <a:extLst>
              <a:ext uri="{FF2B5EF4-FFF2-40B4-BE49-F238E27FC236}">
                <a16:creationId xmlns:a16="http://schemas.microsoft.com/office/drawing/2014/main" id="{C2A6DCDA-D9AF-A357-E840-E48DABB63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C6093-14BE-240E-9861-2DB8BAD405BF}"/>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253013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8BCA-5059-6EB1-73E2-E0889C51D7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C92A1-B3B6-9FBD-2E43-8148BA9E0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1C2A67-565C-F764-32C3-6C3163E3E9BD}"/>
              </a:ext>
            </a:extLst>
          </p:cNvPr>
          <p:cNvSpPr>
            <a:spLocks noGrp="1"/>
          </p:cNvSpPr>
          <p:nvPr>
            <p:ph type="dt" sz="half" idx="10"/>
          </p:nvPr>
        </p:nvSpPr>
        <p:spPr/>
        <p:txBody>
          <a:bodyPr/>
          <a:lstStyle/>
          <a:p>
            <a:fld id="{795B4792-9759-764C-84AF-CA00056EEB5E}" type="datetime1">
              <a:rPr lang="en-US" smtClean="0"/>
              <a:t>5/4/2023</a:t>
            </a:fld>
            <a:endParaRPr lang="en-US"/>
          </a:p>
        </p:txBody>
      </p:sp>
      <p:sp>
        <p:nvSpPr>
          <p:cNvPr id="5" name="Footer Placeholder 4">
            <a:extLst>
              <a:ext uri="{FF2B5EF4-FFF2-40B4-BE49-F238E27FC236}">
                <a16:creationId xmlns:a16="http://schemas.microsoft.com/office/drawing/2014/main" id="{9A16973D-92CA-1C6E-0CB3-5DEAFC52E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1A4ED-DE4F-02EE-BD5E-D5F157E0D9C8}"/>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3333523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5EDB-6764-CA02-3F82-916D097D1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14F57-63FC-94FD-3005-6D330EDAC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D8CDD0-E1D4-E3D5-57FA-8A167FF98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5D2DCA-9FFA-9D60-FC22-679005B7DAB3}"/>
              </a:ext>
            </a:extLst>
          </p:cNvPr>
          <p:cNvSpPr>
            <a:spLocks noGrp="1"/>
          </p:cNvSpPr>
          <p:nvPr>
            <p:ph type="dt" sz="half" idx="10"/>
          </p:nvPr>
        </p:nvSpPr>
        <p:spPr/>
        <p:txBody>
          <a:bodyPr/>
          <a:lstStyle/>
          <a:p>
            <a:fld id="{91018AFD-D53E-F140-8D94-06A285EF56A8}" type="datetime1">
              <a:rPr lang="en-US" smtClean="0"/>
              <a:t>5/4/2023</a:t>
            </a:fld>
            <a:endParaRPr lang="en-US"/>
          </a:p>
        </p:txBody>
      </p:sp>
      <p:sp>
        <p:nvSpPr>
          <p:cNvPr id="6" name="Footer Placeholder 5">
            <a:extLst>
              <a:ext uri="{FF2B5EF4-FFF2-40B4-BE49-F238E27FC236}">
                <a16:creationId xmlns:a16="http://schemas.microsoft.com/office/drawing/2014/main" id="{5C4BA68E-9EA8-89B7-22A6-A4184B4F5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15F78-9882-1A67-81B6-5EBFEE8A6A2C}"/>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253529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C698-1C1A-549B-3685-BE0B49E97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FC082-DAEB-12CD-9CF9-86F86C120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AC6AB-4F05-878D-058B-4D442A1DA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B08CE8-01CE-DB30-75D8-7D1FF6042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2158B-A034-B859-5C5B-5B8EEE14C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489C6C-51C3-990D-E239-E64F301B0210}"/>
              </a:ext>
            </a:extLst>
          </p:cNvPr>
          <p:cNvSpPr>
            <a:spLocks noGrp="1"/>
          </p:cNvSpPr>
          <p:nvPr>
            <p:ph type="dt" sz="half" idx="10"/>
          </p:nvPr>
        </p:nvSpPr>
        <p:spPr/>
        <p:txBody>
          <a:bodyPr/>
          <a:lstStyle/>
          <a:p>
            <a:fld id="{A09957C9-6D64-074B-907E-ABB9A5BB59F3}" type="datetime1">
              <a:rPr lang="en-US" smtClean="0"/>
              <a:t>5/4/2023</a:t>
            </a:fld>
            <a:endParaRPr lang="en-US"/>
          </a:p>
        </p:txBody>
      </p:sp>
      <p:sp>
        <p:nvSpPr>
          <p:cNvPr id="8" name="Footer Placeholder 7">
            <a:extLst>
              <a:ext uri="{FF2B5EF4-FFF2-40B4-BE49-F238E27FC236}">
                <a16:creationId xmlns:a16="http://schemas.microsoft.com/office/drawing/2014/main" id="{767C80B9-2269-0933-33CF-3E946D8A81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A19B00-8A81-9E58-A083-A308F918D69F}"/>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323532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D8D1-258D-4AE0-2853-E711DF0A47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38B46-665E-5DC0-B519-7BAEC35F9F1E}"/>
              </a:ext>
            </a:extLst>
          </p:cNvPr>
          <p:cNvSpPr>
            <a:spLocks noGrp="1"/>
          </p:cNvSpPr>
          <p:nvPr>
            <p:ph type="dt" sz="half" idx="10"/>
          </p:nvPr>
        </p:nvSpPr>
        <p:spPr/>
        <p:txBody>
          <a:bodyPr/>
          <a:lstStyle/>
          <a:p>
            <a:fld id="{13A62CF6-71FD-834C-93FF-016EA4792C76}" type="datetime1">
              <a:rPr lang="en-US" smtClean="0"/>
              <a:t>5/4/2023</a:t>
            </a:fld>
            <a:endParaRPr lang="en-US"/>
          </a:p>
        </p:txBody>
      </p:sp>
      <p:sp>
        <p:nvSpPr>
          <p:cNvPr id="4" name="Footer Placeholder 3">
            <a:extLst>
              <a:ext uri="{FF2B5EF4-FFF2-40B4-BE49-F238E27FC236}">
                <a16:creationId xmlns:a16="http://schemas.microsoft.com/office/drawing/2014/main" id="{E942C379-5BE7-1236-28A9-128B7B278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9FC09-4166-C1FD-0DAF-492D395D9D5E}"/>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331409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F13B2-818F-0ECB-1AD6-77615B6FE8EE}"/>
              </a:ext>
            </a:extLst>
          </p:cNvPr>
          <p:cNvSpPr>
            <a:spLocks noGrp="1"/>
          </p:cNvSpPr>
          <p:nvPr>
            <p:ph type="dt" sz="half" idx="10"/>
          </p:nvPr>
        </p:nvSpPr>
        <p:spPr/>
        <p:txBody>
          <a:bodyPr/>
          <a:lstStyle/>
          <a:p>
            <a:fld id="{DE0DBFB4-8FC1-B34C-A069-A32091BDB17B}" type="datetime1">
              <a:rPr lang="en-US" smtClean="0"/>
              <a:t>5/4/2023</a:t>
            </a:fld>
            <a:endParaRPr lang="en-US"/>
          </a:p>
        </p:txBody>
      </p:sp>
      <p:sp>
        <p:nvSpPr>
          <p:cNvPr id="3" name="Footer Placeholder 2">
            <a:extLst>
              <a:ext uri="{FF2B5EF4-FFF2-40B4-BE49-F238E27FC236}">
                <a16:creationId xmlns:a16="http://schemas.microsoft.com/office/drawing/2014/main" id="{3AA1A39A-29B3-BFA0-BC7A-E4E884A26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1B936-41FB-6A89-5754-36ECC7FC2255}"/>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35448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C78A-1F38-6E2E-0E9B-7B208C0A9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63A8-912C-1181-DEBD-2A29C2A3C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70D3EC-DAD5-F1C4-C769-560D5DC7B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AC6CC-8268-8E69-439B-E5D7C70D1065}"/>
              </a:ext>
            </a:extLst>
          </p:cNvPr>
          <p:cNvSpPr>
            <a:spLocks noGrp="1"/>
          </p:cNvSpPr>
          <p:nvPr>
            <p:ph type="dt" sz="half" idx="10"/>
          </p:nvPr>
        </p:nvSpPr>
        <p:spPr/>
        <p:txBody>
          <a:bodyPr/>
          <a:lstStyle/>
          <a:p>
            <a:fld id="{45AC1A47-4243-884A-A56F-B355D31D5715}" type="datetime1">
              <a:rPr lang="en-US" smtClean="0"/>
              <a:t>5/4/2023</a:t>
            </a:fld>
            <a:endParaRPr lang="en-US"/>
          </a:p>
        </p:txBody>
      </p:sp>
      <p:sp>
        <p:nvSpPr>
          <p:cNvPr id="6" name="Footer Placeholder 5">
            <a:extLst>
              <a:ext uri="{FF2B5EF4-FFF2-40B4-BE49-F238E27FC236}">
                <a16:creationId xmlns:a16="http://schemas.microsoft.com/office/drawing/2014/main" id="{70F62E19-9E5D-DACF-AB5B-A6BB50A3D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B78A5-B41F-6896-171A-3C1DE88D1FA7}"/>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413667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6145A-2964-2B33-1962-D6780A0871E3}"/>
              </a:ext>
            </a:extLst>
          </p:cNvPr>
          <p:cNvSpPr>
            <a:spLocks noGrp="1"/>
          </p:cNvSpPr>
          <p:nvPr>
            <p:ph type="title"/>
          </p:nvPr>
        </p:nvSpPr>
        <p:spPr>
          <a:xfrm>
            <a:off x="838200" y="136525"/>
            <a:ext cx="10515600" cy="1325563"/>
          </a:xfrm>
        </p:spPr>
        <p:txBody>
          <a:bodyPr/>
          <a:lstStyle>
            <a:lvl1pPr>
              <a:defRPr>
                <a:solidFill>
                  <a:schemeClr val="tx1">
                    <a:lumMod val="85000"/>
                    <a:lumOff val="1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ACEFD89-E9AC-F332-91B7-461F189CF045}"/>
              </a:ext>
            </a:extLst>
          </p:cNvPr>
          <p:cNvSpPr>
            <a:spLocks noGrp="1"/>
          </p:cNvSpPr>
          <p:nvPr>
            <p:ph idx="1"/>
          </p:nvPr>
        </p:nvSpPr>
        <p:spPr>
          <a:xfrm>
            <a:off x="838200" y="1185062"/>
            <a:ext cx="10515600" cy="45892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7738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C55A-1B6A-CA2E-6010-5B75896D6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CE9488-2BB1-4E98-AF0B-A675941D8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99433F-5588-75A2-4FCE-6ED0D2512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0CD04-D928-3247-5CE9-6E72CE4032DF}"/>
              </a:ext>
            </a:extLst>
          </p:cNvPr>
          <p:cNvSpPr>
            <a:spLocks noGrp="1"/>
          </p:cNvSpPr>
          <p:nvPr>
            <p:ph type="dt" sz="half" idx="10"/>
          </p:nvPr>
        </p:nvSpPr>
        <p:spPr/>
        <p:txBody>
          <a:bodyPr/>
          <a:lstStyle/>
          <a:p>
            <a:fld id="{6B6EF5B9-9E69-F34C-A8A7-40DDDB10EB7D}" type="datetime1">
              <a:rPr lang="en-US" smtClean="0"/>
              <a:t>5/4/2023</a:t>
            </a:fld>
            <a:endParaRPr lang="en-US"/>
          </a:p>
        </p:txBody>
      </p:sp>
      <p:sp>
        <p:nvSpPr>
          <p:cNvPr id="6" name="Footer Placeholder 5">
            <a:extLst>
              <a:ext uri="{FF2B5EF4-FFF2-40B4-BE49-F238E27FC236}">
                <a16:creationId xmlns:a16="http://schemas.microsoft.com/office/drawing/2014/main" id="{038A8D2B-58A9-9F7C-3E7A-16A8F267E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867C6-DFB3-A910-1CD9-5200090C8BBB}"/>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2025484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0893-AF8B-6107-86B7-B7F469CE0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25030-3310-8287-B7F9-67D4AEB04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A5C-8A33-0AD4-C1F2-E820EBCF38D3}"/>
              </a:ext>
            </a:extLst>
          </p:cNvPr>
          <p:cNvSpPr>
            <a:spLocks noGrp="1"/>
          </p:cNvSpPr>
          <p:nvPr>
            <p:ph type="dt" sz="half" idx="10"/>
          </p:nvPr>
        </p:nvSpPr>
        <p:spPr/>
        <p:txBody>
          <a:bodyPr/>
          <a:lstStyle/>
          <a:p>
            <a:fld id="{C6E7635E-F4D5-9041-AF02-94BE5F4233E8}" type="datetime1">
              <a:rPr lang="en-US" smtClean="0"/>
              <a:t>5/4/2023</a:t>
            </a:fld>
            <a:endParaRPr lang="en-US"/>
          </a:p>
        </p:txBody>
      </p:sp>
      <p:sp>
        <p:nvSpPr>
          <p:cNvPr id="5" name="Footer Placeholder 4">
            <a:extLst>
              <a:ext uri="{FF2B5EF4-FFF2-40B4-BE49-F238E27FC236}">
                <a16:creationId xmlns:a16="http://schemas.microsoft.com/office/drawing/2014/main" id="{ADD601B9-64D1-B9EA-4A76-16B1E4F1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30F0C-E07C-C076-DAC3-69410D6CCDF0}"/>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120833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0107B-4458-5DCE-F986-FC1261525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9F49D-748D-7CCB-E5E7-7BF6323534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06D7A-7BF8-6756-6532-B86C367B9CC1}"/>
              </a:ext>
            </a:extLst>
          </p:cNvPr>
          <p:cNvSpPr>
            <a:spLocks noGrp="1"/>
          </p:cNvSpPr>
          <p:nvPr>
            <p:ph type="dt" sz="half" idx="10"/>
          </p:nvPr>
        </p:nvSpPr>
        <p:spPr/>
        <p:txBody>
          <a:bodyPr/>
          <a:lstStyle/>
          <a:p>
            <a:fld id="{3873F39C-A456-7141-80B5-F99EE0B118AC}" type="datetime1">
              <a:rPr lang="en-US" smtClean="0"/>
              <a:t>5/4/2023</a:t>
            </a:fld>
            <a:endParaRPr lang="en-US"/>
          </a:p>
        </p:txBody>
      </p:sp>
      <p:sp>
        <p:nvSpPr>
          <p:cNvPr id="5" name="Footer Placeholder 4">
            <a:extLst>
              <a:ext uri="{FF2B5EF4-FFF2-40B4-BE49-F238E27FC236}">
                <a16:creationId xmlns:a16="http://schemas.microsoft.com/office/drawing/2014/main" id="{F001A9C9-7307-B075-45BE-CD0083968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3269-DF9B-0457-3756-70903C2CC5CE}"/>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2179798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CB45-87B0-6B65-9590-3E5B16CB9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DAF7E-9B63-2A7F-6730-9E8ADCBCD459}"/>
              </a:ext>
            </a:extLst>
          </p:cNvPr>
          <p:cNvSpPr>
            <a:spLocks noGrp="1"/>
          </p:cNvSpPr>
          <p:nvPr>
            <p:ph type="dt" sz="half" idx="10"/>
          </p:nvPr>
        </p:nvSpPr>
        <p:spPr/>
        <p:txBody>
          <a:bodyPr/>
          <a:lstStyle/>
          <a:p>
            <a:fld id="{EFD9EA6C-5812-7444-B45E-E42243C7526E}" type="datetime1">
              <a:rPr lang="en-US" smtClean="0"/>
              <a:t>5/4/2023</a:t>
            </a:fld>
            <a:endParaRPr lang="en-US"/>
          </a:p>
        </p:txBody>
      </p:sp>
      <p:sp>
        <p:nvSpPr>
          <p:cNvPr id="4" name="Footer Placeholder 3">
            <a:extLst>
              <a:ext uri="{FF2B5EF4-FFF2-40B4-BE49-F238E27FC236}">
                <a16:creationId xmlns:a16="http://schemas.microsoft.com/office/drawing/2014/main" id="{BABBF603-259F-EF5C-F617-726B55E2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54012-42FB-16B7-7A10-2EDA5ABEDC29}"/>
              </a:ext>
            </a:extLst>
          </p:cNvPr>
          <p:cNvSpPr>
            <a:spLocks noGrp="1"/>
          </p:cNvSpPr>
          <p:nvPr>
            <p:ph type="sldNum" sz="quarter" idx="12"/>
          </p:nvPr>
        </p:nvSpPr>
        <p:spPr/>
        <p:txBody>
          <a:bodyPr/>
          <a:lstStyle/>
          <a:p>
            <a:fld id="{96990414-F95C-B94B-A4C6-CABEB1630CD8}" type="slidenum">
              <a:rPr lang="en-US" smtClean="0"/>
              <a:t>‹#›</a:t>
            </a:fld>
            <a:endParaRPr lang="en-US"/>
          </a:p>
        </p:txBody>
      </p:sp>
    </p:spTree>
    <p:extLst>
      <p:ext uri="{BB962C8B-B14F-4D97-AF65-F5344CB8AC3E}">
        <p14:creationId xmlns:p14="http://schemas.microsoft.com/office/powerpoint/2010/main" val="4939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FA4E-F75F-3E66-3375-A41F053E702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3270CEF-FC51-51E6-E602-76E625563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E6197-1C0A-1C12-8891-9B37EB38E7B0}"/>
              </a:ext>
            </a:extLst>
          </p:cNvPr>
          <p:cNvSpPr>
            <a:spLocks noGrp="1"/>
          </p:cNvSpPr>
          <p:nvPr>
            <p:ph type="dt" sz="half" idx="10"/>
          </p:nvPr>
        </p:nvSpPr>
        <p:spPr/>
        <p:txBody>
          <a:bodyPr/>
          <a:lstStyle/>
          <a:p>
            <a:fld id="{2D34E7E7-F429-9B42-985A-5180B67E77D6}" type="datetime1">
              <a:rPr lang="en-US" smtClean="0"/>
              <a:t>5/4/2023</a:t>
            </a:fld>
            <a:endParaRPr lang="en-US"/>
          </a:p>
        </p:txBody>
      </p:sp>
      <p:sp>
        <p:nvSpPr>
          <p:cNvPr id="5" name="Footer Placeholder 4">
            <a:extLst>
              <a:ext uri="{FF2B5EF4-FFF2-40B4-BE49-F238E27FC236}">
                <a16:creationId xmlns:a16="http://schemas.microsoft.com/office/drawing/2014/main" id="{88B7B377-969A-4E46-5C06-DF84F1482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465F-C97D-0C11-68DB-96217C22D305}"/>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3993983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2A5F-7428-1821-22D5-0C7D253C4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2111D-4C5B-022F-7FFC-80A5F649C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8A603-3D1F-AF19-8689-EB94EE3DD4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3D7A59-13A3-A48D-C03D-C7656320B385}"/>
              </a:ext>
            </a:extLst>
          </p:cNvPr>
          <p:cNvSpPr>
            <a:spLocks noGrp="1"/>
          </p:cNvSpPr>
          <p:nvPr>
            <p:ph type="dt" sz="half" idx="10"/>
          </p:nvPr>
        </p:nvSpPr>
        <p:spPr/>
        <p:txBody>
          <a:bodyPr/>
          <a:lstStyle/>
          <a:p>
            <a:fld id="{085D226E-C017-9942-9AFF-222DA00F54FF}" type="datetime1">
              <a:rPr lang="en-US" smtClean="0"/>
              <a:t>5/4/2023</a:t>
            </a:fld>
            <a:endParaRPr lang="en-US"/>
          </a:p>
        </p:txBody>
      </p:sp>
      <p:sp>
        <p:nvSpPr>
          <p:cNvPr id="6" name="Footer Placeholder 5">
            <a:extLst>
              <a:ext uri="{FF2B5EF4-FFF2-40B4-BE49-F238E27FC236}">
                <a16:creationId xmlns:a16="http://schemas.microsoft.com/office/drawing/2014/main" id="{1815D2A0-ABAA-4098-D62A-D50BBD616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ECAF6-036C-D824-6D2B-C9DB4B35C10D}"/>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312847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6A93-DE8B-FE38-66F0-DA1FB294DB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A41596-CE98-2239-955F-CF62188EB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7D959-7E6E-DDC8-7CBF-BBD7998367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C0A7A0-1638-B54F-0A49-76B52DD397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F5D485-87CB-60F5-6D60-19FBD80F4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15E55B-ED0E-0CE1-4135-A35BCE6B9C8E}"/>
              </a:ext>
            </a:extLst>
          </p:cNvPr>
          <p:cNvSpPr>
            <a:spLocks noGrp="1"/>
          </p:cNvSpPr>
          <p:nvPr>
            <p:ph type="dt" sz="half" idx="10"/>
          </p:nvPr>
        </p:nvSpPr>
        <p:spPr/>
        <p:txBody>
          <a:bodyPr/>
          <a:lstStyle/>
          <a:p>
            <a:fld id="{8085EF09-A603-2947-B44C-DCDB7AD03B60}" type="datetime1">
              <a:rPr lang="en-US" smtClean="0"/>
              <a:t>5/4/2023</a:t>
            </a:fld>
            <a:endParaRPr lang="en-US"/>
          </a:p>
        </p:txBody>
      </p:sp>
      <p:sp>
        <p:nvSpPr>
          <p:cNvPr id="8" name="Footer Placeholder 7">
            <a:extLst>
              <a:ext uri="{FF2B5EF4-FFF2-40B4-BE49-F238E27FC236}">
                <a16:creationId xmlns:a16="http://schemas.microsoft.com/office/drawing/2014/main" id="{CAC32ABF-D727-842C-4A3D-AACE97E65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817A1D-FB3B-1B1F-E212-4DCE9A1D06E5}"/>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117720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C2EF-33DB-BF09-C540-6A121094E1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875E74-161C-C77D-7C1F-1C727DDCE1C3}"/>
              </a:ext>
            </a:extLst>
          </p:cNvPr>
          <p:cNvSpPr>
            <a:spLocks noGrp="1"/>
          </p:cNvSpPr>
          <p:nvPr>
            <p:ph type="dt" sz="half" idx="10"/>
          </p:nvPr>
        </p:nvSpPr>
        <p:spPr/>
        <p:txBody>
          <a:bodyPr/>
          <a:lstStyle/>
          <a:p>
            <a:fld id="{556A3236-5BF0-0A41-89FF-218DEEDDA640}" type="datetime1">
              <a:rPr lang="en-US" smtClean="0"/>
              <a:t>5/4/2023</a:t>
            </a:fld>
            <a:endParaRPr lang="en-US"/>
          </a:p>
        </p:txBody>
      </p:sp>
      <p:sp>
        <p:nvSpPr>
          <p:cNvPr id="4" name="Footer Placeholder 3">
            <a:extLst>
              <a:ext uri="{FF2B5EF4-FFF2-40B4-BE49-F238E27FC236}">
                <a16:creationId xmlns:a16="http://schemas.microsoft.com/office/drawing/2014/main" id="{4EB7AA6B-6E34-F804-AB15-DB16C36774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9EE9A9-6145-F4B4-B361-9AD2579D9DAD}"/>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368639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FECFC-BF5D-48E9-1F66-8214D29F8EB1}"/>
              </a:ext>
            </a:extLst>
          </p:cNvPr>
          <p:cNvSpPr>
            <a:spLocks noGrp="1"/>
          </p:cNvSpPr>
          <p:nvPr>
            <p:ph type="dt" sz="half" idx="10"/>
          </p:nvPr>
        </p:nvSpPr>
        <p:spPr/>
        <p:txBody>
          <a:bodyPr/>
          <a:lstStyle/>
          <a:p>
            <a:fld id="{A8892C10-F025-8B4F-8F3C-B8771D5BE802}" type="datetime1">
              <a:rPr lang="en-US" smtClean="0"/>
              <a:t>5/4/2023</a:t>
            </a:fld>
            <a:endParaRPr lang="en-US"/>
          </a:p>
        </p:txBody>
      </p:sp>
      <p:sp>
        <p:nvSpPr>
          <p:cNvPr id="3" name="Footer Placeholder 2">
            <a:extLst>
              <a:ext uri="{FF2B5EF4-FFF2-40B4-BE49-F238E27FC236}">
                <a16:creationId xmlns:a16="http://schemas.microsoft.com/office/drawing/2014/main" id="{EBAC7E81-C037-B990-34CB-D225FC4931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F8AA7-5918-DF8C-102C-A2A07C338C54}"/>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112470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8DF29-D7C0-FEAF-2195-A80FF8E27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C85FFD-4E57-2A35-9CD8-E27396D61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F084F0-275D-C626-F6B3-A6BE65A11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5F79B3-E847-1669-769A-7C4EB04D0C30}"/>
              </a:ext>
            </a:extLst>
          </p:cNvPr>
          <p:cNvSpPr>
            <a:spLocks noGrp="1"/>
          </p:cNvSpPr>
          <p:nvPr>
            <p:ph type="dt" sz="half" idx="10"/>
          </p:nvPr>
        </p:nvSpPr>
        <p:spPr/>
        <p:txBody>
          <a:bodyPr/>
          <a:lstStyle/>
          <a:p>
            <a:fld id="{55DCD018-8AFA-0E46-A283-1D242831DC7F}" type="datetime1">
              <a:rPr lang="en-US" smtClean="0"/>
              <a:t>5/4/2023</a:t>
            </a:fld>
            <a:endParaRPr lang="en-US"/>
          </a:p>
        </p:txBody>
      </p:sp>
      <p:sp>
        <p:nvSpPr>
          <p:cNvPr id="6" name="Footer Placeholder 5">
            <a:extLst>
              <a:ext uri="{FF2B5EF4-FFF2-40B4-BE49-F238E27FC236}">
                <a16:creationId xmlns:a16="http://schemas.microsoft.com/office/drawing/2014/main" id="{F1601E0A-1FB3-538A-0815-9C39345A3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9CDE4-7B74-D77D-490D-E450C14740AE}"/>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353508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6C08-5F84-5686-50B8-8B5C9B54F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6B8F-7940-1926-1BC8-1CC40F3C5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CF8042-66A6-8BD5-D051-CE935A6AA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B986F-4EDC-5906-B618-440A1DE38AE7}"/>
              </a:ext>
            </a:extLst>
          </p:cNvPr>
          <p:cNvSpPr>
            <a:spLocks noGrp="1"/>
          </p:cNvSpPr>
          <p:nvPr>
            <p:ph type="dt" sz="half" idx="10"/>
          </p:nvPr>
        </p:nvSpPr>
        <p:spPr/>
        <p:txBody>
          <a:bodyPr/>
          <a:lstStyle/>
          <a:p>
            <a:fld id="{D9A4D112-6703-8945-BC1E-8CE4BD4E69DB}" type="datetime1">
              <a:rPr lang="en-US" smtClean="0"/>
              <a:t>5/4/2023</a:t>
            </a:fld>
            <a:endParaRPr lang="en-US"/>
          </a:p>
        </p:txBody>
      </p:sp>
      <p:sp>
        <p:nvSpPr>
          <p:cNvPr id="6" name="Footer Placeholder 5">
            <a:extLst>
              <a:ext uri="{FF2B5EF4-FFF2-40B4-BE49-F238E27FC236}">
                <a16:creationId xmlns:a16="http://schemas.microsoft.com/office/drawing/2014/main" id="{01DAB694-AC9A-0B6B-0380-8B0AD90CA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FBF08-6E4F-20B8-5D15-004A636472CA}"/>
              </a:ext>
            </a:extLst>
          </p:cNvPr>
          <p:cNvSpPr>
            <a:spLocks noGrp="1"/>
          </p:cNvSpPr>
          <p:nvPr>
            <p:ph type="sldNum" sz="quarter" idx="12"/>
          </p:nvPr>
        </p:nvSpPr>
        <p:spPr/>
        <p:txBody>
          <a:bodyPr/>
          <a:lstStyle/>
          <a:p>
            <a:fld id="{C70649DD-5D94-E649-96E2-142B23222209}" type="slidenum">
              <a:rPr lang="en-US" smtClean="0"/>
              <a:t>‹#›</a:t>
            </a:fld>
            <a:endParaRPr lang="en-US"/>
          </a:p>
        </p:txBody>
      </p:sp>
    </p:spTree>
    <p:extLst>
      <p:ext uri="{BB962C8B-B14F-4D97-AF65-F5344CB8AC3E}">
        <p14:creationId xmlns:p14="http://schemas.microsoft.com/office/powerpoint/2010/main" val="213695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4C642-A9A3-E267-F261-534ABFBF4FE8}"/>
              </a:ext>
            </a:extLst>
          </p:cNvPr>
          <p:cNvSpPr>
            <a:spLocks noGrp="1"/>
          </p:cNvSpPr>
          <p:nvPr>
            <p:ph type="title"/>
          </p:nvPr>
        </p:nvSpPr>
        <p:spPr>
          <a:xfrm>
            <a:off x="838200" y="13169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9E3D50-B7B2-EDC9-0EBF-20330E45A66A}"/>
              </a:ext>
            </a:extLst>
          </p:cNvPr>
          <p:cNvSpPr>
            <a:spLocks noGrp="1"/>
          </p:cNvSpPr>
          <p:nvPr>
            <p:ph type="body" idx="1"/>
          </p:nvPr>
        </p:nvSpPr>
        <p:spPr>
          <a:xfrm>
            <a:off x="838200" y="884172"/>
            <a:ext cx="10515600" cy="52927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D4DE0C-2DAC-FC1E-10E8-398EE7BF2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49B41-07EF-5D46-BF20-B0326B3EF7CE}" type="datetime1">
              <a:rPr lang="en-US" smtClean="0"/>
              <a:t>5/4/2023</a:t>
            </a:fld>
            <a:endParaRPr lang="en-US"/>
          </a:p>
        </p:txBody>
      </p:sp>
      <p:sp>
        <p:nvSpPr>
          <p:cNvPr id="5" name="Footer Placeholder 4">
            <a:extLst>
              <a:ext uri="{FF2B5EF4-FFF2-40B4-BE49-F238E27FC236}">
                <a16:creationId xmlns:a16="http://schemas.microsoft.com/office/drawing/2014/main" id="{502A344C-BA04-0ADE-A2E8-62EA455EF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78A980-E73A-5244-6340-951A6950A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649DD-5D94-E649-96E2-142B23222209}" type="slidenum">
              <a:rPr lang="en-US" smtClean="0"/>
              <a:t>‹#›</a:t>
            </a:fld>
            <a:endParaRPr lang="en-US"/>
          </a:p>
        </p:txBody>
      </p:sp>
      <p:pic>
        <p:nvPicPr>
          <p:cNvPr id="8" name="Picture 7">
            <a:extLst>
              <a:ext uri="{FF2B5EF4-FFF2-40B4-BE49-F238E27FC236}">
                <a16:creationId xmlns:a16="http://schemas.microsoft.com/office/drawing/2014/main" id="{8F7DC864-3D37-DDEA-56A6-0583EDF01BDC}"/>
              </a:ext>
            </a:extLst>
          </p:cNvPr>
          <p:cNvPicPr>
            <a:picLocks noChangeAspect="1"/>
          </p:cNvPicPr>
          <p:nvPr userDrawn="1"/>
        </p:nvPicPr>
        <p:blipFill>
          <a:blip r:embed="rId13"/>
          <a:srcRect/>
          <a:stretch/>
        </p:blipFill>
        <p:spPr>
          <a:xfrm>
            <a:off x="48769" y="6120098"/>
            <a:ext cx="12094461" cy="756282"/>
          </a:xfrm>
          <a:prstGeom prst="rect">
            <a:avLst/>
          </a:prstGeom>
        </p:spPr>
      </p:pic>
      <p:sp>
        <p:nvSpPr>
          <p:cNvPr id="7" name="TextBox 6">
            <a:extLst>
              <a:ext uri="{FF2B5EF4-FFF2-40B4-BE49-F238E27FC236}">
                <a16:creationId xmlns:a16="http://schemas.microsoft.com/office/drawing/2014/main" id="{77E20987-3F7E-B3CF-0899-1D11DE068950}"/>
              </a:ext>
            </a:extLst>
          </p:cNvPr>
          <p:cNvSpPr txBox="1"/>
          <p:nvPr userDrawn="1"/>
        </p:nvSpPr>
        <p:spPr>
          <a:xfrm>
            <a:off x="11282363" y="6356350"/>
            <a:ext cx="528637" cy="338554"/>
          </a:xfrm>
          <a:prstGeom prst="rect">
            <a:avLst/>
          </a:prstGeom>
          <a:noFill/>
        </p:spPr>
        <p:txBody>
          <a:bodyPr wrap="square" rtlCol="0">
            <a:spAutoFit/>
          </a:bodyPr>
          <a:lstStyle/>
          <a:p>
            <a:fld id="{162D26F1-65F0-454B-A610-41A5F5ACD039}" type="slidenum">
              <a:rPr lang="en-US" sz="1600" smtClean="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t>
            </a:fld>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4" name="Rectangle 13">
            <a:extLst>
              <a:ext uri="{FF2B5EF4-FFF2-40B4-BE49-F238E27FC236}">
                <a16:creationId xmlns:a16="http://schemas.microsoft.com/office/drawing/2014/main" id="{1AF0934F-21C6-CC0F-7118-7688D2D69EA7}"/>
              </a:ext>
            </a:extLst>
          </p:cNvPr>
          <p:cNvSpPr/>
          <p:nvPr userDrawn="1"/>
        </p:nvSpPr>
        <p:spPr>
          <a:xfrm>
            <a:off x="0" y="526192"/>
            <a:ext cx="114300" cy="4000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230EB8-C0B9-9148-B49B-993877A40CA4}"/>
              </a:ext>
            </a:extLst>
          </p:cNvPr>
          <p:cNvSpPr/>
          <p:nvPr userDrawn="1"/>
        </p:nvSpPr>
        <p:spPr>
          <a:xfrm>
            <a:off x="186267" y="526192"/>
            <a:ext cx="114300" cy="4000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E70731-0354-B87C-913C-545CE57CEF2C}"/>
              </a:ext>
            </a:extLst>
          </p:cNvPr>
          <p:cNvSpPr/>
          <p:nvPr userDrawn="1"/>
        </p:nvSpPr>
        <p:spPr>
          <a:xfrm>
            <a:off x="372534" y="526192"/>
            <a:ext cx="114300" cy="400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7" name="Rectangle 16">
            <a:extLst>
              <a:ext uri="{FF2B5EF4-FFF2-40B4-BE49-F238E27FC236}">
                <a16:creationId xmlns:a16="http://schemas.microsoft.com/office/drawing/2014/main" id="{D910BB36-8709-E958-9396-ECBFE0D55084}"/>
              </a:ext>
            </a:extLst>
          </p:cNvPr>
          <p:cNvSpPr/>
          <p:nvPr userDrawn="1"/>
        </p:nvSpPr>
        <p:spPr>
          <a:xfrm>
            <a:off x="558801" y="526192"/>
            <a:ext cx="114300" cy="4000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1787530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2800" b="1" kern="1200">
          <a:solidFill>
            <a:schemeClr val="tx1">
              <a:lumMod val="85000"/>
              <a:lumOff val="15000"/>
            </a:schemeClr>
          </a:solidFill>
          <a:latin typeface="Aktiv Grotesk" panose="020B0504020202020204" pitchFamily="34" charset="0"/>
          <a:ea typeface="Aktiv Grotesk" panose="020B0504020202020204" pitchFamily="34" charset="0"/>
          <a:cs typeface="Aktiv Grotesk" panose="020B05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E83BB-1A9A-6E94-D1E8-F7AEC7B4A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3081C-E33A-BAC8-C846-77BE4C7DE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5982F-DAF8-ADE1-68E4-228E6C68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E92BE-5DAE-6542-87A3-FCD964149EAE}" type="datetime1">
              <a:rPr lang="en-US" smtClean="0"/>
              <a:t>5/4/2023</a:t>
            </a:fld>
            <a:endParaRPr lang="en-US"/>
          </a:p>
        </p:txBody>
      </p:sp>
      <p:sp>
        <p:nvSpPr>
          <p:cNvPr id="5" name="Footer Placeholder 4">
            <a:extLst>
              <a:ext uri="{FF2B5EF4-FFF2-40B4-BE49-F238E27FC236}">
                <a16:creationId xmlns:a16="http://schemas.microsoft.com/office/drawing/2014/main" id="{AE469DE6-4A30-2011-B82B-0AB5CAEEF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F47587-98E9-E076-77F4-2ABC4AC90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90414-F95C-B94B-A4C6-CABEB1630CD8}" type="slidenum">
              <a:rPr lang="en-US" smtClean="0"/>
              <a:t>‹#›</a:t>
            </a:fld>
            <a:endParaRPr lang="en-US"/>
          </a:p>
        </p:txBody>
      </p:sp>
    </p:spTree>
    <p:extLst>
      <p:ext uri="{BB962C8B-B14F-4D97-AF65-F5344CB8AC3E}">
        <p14:creationId xmlns:p14="http://schemas.microsoft.com/office/powerpoint/2010/main" val="872450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A35CFDBA-E1BD-9929-188D-D0276AAC79F2}"/>
              </a:ext>
            </a:extLst>
          </p:cNvPr>
          <p:cNvPicPr>
            <a:picLocks noChangeAspect="1"/>
          </p:cNvPicPr>
          <p:nvPr/>
        </p:nvPicPr>
        <p:blipFill>
          <a:blip r:embed="rId3"/>
          <a:stretch>
            <a:fillRect/>
          </a:stretch>
        </p:blipFill>
        <p:spPr>
          <a:xfrm>
            <a:off x="6350" y="0"/>
            <a:ext cx="12179302" cy="6858000"/>
          </a:xfrm>
          <a:prstGeom prst="rect">
            <a:avLst/>
          </a:prstGeom>
        </p:spPr>
      </p:pic>
    </p:spTree>
    <p:extLst>
      <p:ext uri="{BB962C8B-B14F-4D97-AF65-F5344CB8AC3E}">
        <p14:creationId xmlns:p14="http://schemas.microsoft.com/office/powerpoint/2010/main" val="347078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5CDB-49BE-BC4F-13D4-89F33E7DD926}"/>
              </a:ext>
            </a:extLst>
          </p:cNvPr>
          <p:cNvSpPr>
            <a:spLocks noGrp="1"/>
          </p:cNvSpPr>
          <p:nvPr>
            <p:ph type="title"/>
          </p:nvPr>
        </p:nvSpPr>
        <p:spPr/>
        <p:txBody>
          <a:bodyPr/>
          <a:lstStyle/>
          <a:p>
            <a:pPr algn="ctr"/>
            <a:r>
              <a:rPr lang="en-US" dirty="0"/>
              <a:t>Proximity Probes for Orbital Analysis </a:t>
            </a:r>
          </a:p>
        </p:txBody>
      </p:sp>
      <p:sp>
        <p:nvSpPr>
          <p:cNvPr id="3" name="Content Placeholder 2">
            <a:extLst>
              <a:ext uri="{FF2B5EF4-FFF2-40B4-BE49-F238E27FC236}">
                <a16:creationId xmlns:a16="http://schemas.microsoft.com/office/drawing/2014/main" id="{8E22C4BF-B966-F176-FF73-7CA29518C35E}"/>
              </a:ext>
            </a:extLst>
          </p:cNvPr>
          <p:cNvSpPr>
            <a:spLocks noGrp="1"/>
          </p:cNvSpPr>
          <p:nvPr>
            <p:ph idx="1"/>
          </p:nvPr>
        </p:nvSpPr>
        <p:spPr/>
        <p:txBody>
          <a:bodyPr/>
          <a:lstStyle/>
          <a:p>
            <a:endParaRPr lang="en-US" sz="2800" dirty="0"/>
          </a:p>
          <a:p>
            <a:r>
              <a:rPr lang="en-US" sz="2800" dirty="0"/>
              <a:t>Orbital Analysis involves plotting the orbit of the shaft’s centerline as it rotates in it’s bearing, which can help identify any misalignment or imbalance that may be causing excessive vibration or wear</a:t>
            </a:r>
          </a:p>
          <a:p>
            <a:endParaRPr lang="en-US" sz="2800" dirty="0"/>
          </a:p>
          <a:p>
            <a:r>
              <a:rPr lang="en-US" sz="2800" dirty="0"/>
              <a:t>By analyzing a shaft’s orbit, it is possible to identify the </a:t>
            </a:r>
            <a:r>
              <a:rPr lang="en-US" sz="2800" b="1" dirty="0"/>
              <a:t>frequency</a:t>
            </a:r>
            <a:r>
              <a:rPr lang="en-US" sz="2800" dirty="0"/>
              <a:t> and </a:t>
            </a:r>
            <a:r>
              <a:rPr lang="en-US" sz="2800" b="1" dirty="0"/>
              <a:t>amplitude</a:t>
            </a:r>
            <a:r>
              <a:rPr lang="en-US" sz="2800" dirty="0"/>
              <a:t> of any vibration or change in position which can indicate potential issues with the bearing or surrounding machinery </a:t>
            </a:r>
          </a:p>
          <a:p>
            <a:endParaRPr lang="en-US" dirty="0"/>
          </a:p>
          <a:p>
            <a:endParaRPr lang="en-US" dirty="0"/>
          </a:p>
        </p:txBody>
      </p:sp>
    </p:spTree>
    <p:extLst>
      <p:ext uri="{BB962C8B-B14F-4D97-AF65-F5344CB8AC3E}">
        <p14:creationId xmlns:p14="http://schemas.microsoft.com/office/powerpoint/2010/main" val="71565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2110-32B1-12BF-0B1B-D0C7673EE1DD}"/>
              </a:ext>
            </a:extLst>
          </p:cNvPr>
          <p:cNvSpPr>
            <a:spLocks noGrp="1"/>
          </p:cNvSpPr>
          <p:nvPr>
            <p:ph type="title"/>
          </p:nvPr>
        </p:nvSpPr>
        <p:spPr/>
        <p:txBody>
          <a:bodyPr/>
          <a:lstStyle/>
          <a:p>
            <a:pPr algn="ctr"/>
            <a:r>
              <a:rPr lang="en-US" dirty="0"/>
              <a:t>Orbital Analysis</a:t>
            </a:r>
          </a:p>
        </p:txBody>
      </p:sp>
      <p:pic>
        <p:nvPicPr>
          <p:cNvPr id="4" name="Picture 3">
            <a:extLst>
              <a:ext uri="{FF2B5EF4-FFF2-40B4-BE49-F238E27FC236}">
                <a16:creationId xmlns:a16="http://schemas.microsoft.com/office/drawing/2014/main" id="{38BA578F-D6DC-2A50-B3C1-CDAA15A85F56}"/>
              </a:ext>
            </a:extLst>
          </p:cNvPr>
          <p:cNvPicPr>
            <a:picLocks noChangeAspect="1"/>
          </p:cNvPicPr>
          <p:nvPr/>
        </p:nvPicPr>
        <p:blipFill>
          <a:blip r:embed="rId2"/>
          <a:stretch>
            <a:fillRect/>
          </a:stretch>
        </p:blipFill>
        <p:spPr>
          <a:xfrm>
            <a:off x="5240594" y="1940332"/>
            <a:ext cx="6604130" cy="3909862"/>
          </a:xfrm>
          <a:prstGeom prst="rect">
            <a:avLst/>
          </a:prstGeom>
        </p:spPr>
      </p:pic>
      <p:sp>
        <p:nvSpPr>
          <p:cNvPr id="7" name="TextBox 6">
            <a:extLst>
              <a:ext uri="{FF2B5EF4-FFF2-40B4-BE49-F238E27FC236}">
                <a16:creationId xmlns:a16="http://schemas.microsoft.com/office/drawing/2014/main" id="{DEA590DC-8D2F-0CE3-D8DA-9DCAE65D10E6}"/>
              </a:ext>
            </a:extLst>
          </p:cNvPr>
          <p:cNvSpPr txBox="1"/>
          <p:nvPr/>
        </p:nvSpPr>
        <p:spPr>
          <a:xfrm>
            <a:off x="196645" y="1248697"/>
            <a:ext cx="5574890" cy="3970318"/>
          </a:xfrm>
          <a:prstGeom prst="rect">
            <a:avLst/>
          </a:prstGeom>
          <a:noFill/>
        </p:spPr>
        <p:txBody>
          <a:bodyPr wrap="square" rtlCol="0">
            <a:spAutoFit/>
          </a:bodyPr>
          <a:lstStyle/>
          <a:p>
            <a:r>
              <a:rPr lang="en-US" dirty="0"/>
              <a:t>Orbital Analysis can be used identify many issues such as:</a:t>
            </a:r>
          </a:p>
          <a:p>
            <a:endParaRPr lang="en-US" dirty="0"/>
          </a:p>
          <a:p>
            <a:pPr marL="285750" indent="-285750">
              <a:buFont typeface="Arial" panose="020B0604020202020204" pitchFamily="34" charset="0"/>
              <a:buChar char="•"/>
            </a:pPr>
            <a:r>
              <a:rPr lang="en-US" dirty="0"/>
              <a:t>Misalignment between the rotor and bearing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Journal Eccentricity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Oil Whirl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Oil Whip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Bearing Wear or Rubs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Hydrodynamic Instability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8182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871F2EF-3D7A-C45C-0FBA-00A583A7D3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1157" y="847427"/>
            <a:ext cx="8189686" cy="500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34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33EC-1F1D-A394-90DB-06D3EB180318}"/>
              </a:ext>
            </a:extLst>
          </p:cNvPr>
          <p:cNvSpPr>
            <a:spLocks noGrp="1"/>
          </p:cNvSpPr>
          <p:nvPr>
            <p:ph type="title"/>
          </p:nvPr>
        </p:nvSpPr>
        <p:spPr/>
        <p:txBody>
          <a:bodyPr/>
          <a:lstStyle/>
          <a:p>
            <a:pPr algn="ctr"/>
            <a:r>
              <a:rPr lang="en-US" dirty="0"/>
              <a:t>4-20mA Shaft Vibration Monitoring </a:t>
            </a:r>
          </a:p>
        </p:txBody>
      </p:sp>
      <p:sp>
        <p:nvSpPr>
          <p:cNvPr id="3" name="Content Placeholder 2">
            <a:extLst>
              <a:ext uri="{FF2B5EF4-FFF2-40B4-BE49-F238E27FC236}">
                <a16:creationId xmlns:a16="http://schemas.microsoft.com/office/drawing/2014/main" id="{BE839355-4B8B-88B5-A54F-4CB54CBFFE12}"/>
              </a:ext>
            </a:extLst>
          </p:cNvPr>
          <p:cNvSpPr>
            <a:spLocks noGrp="1"/>
          </p:cNvSpPr>
          <p:nvPr>
            <p:ph idx="1"/>
          </p:nvPr>
        </p:nvSpPr>
        <p:spPr>
          <a:xfrm>
            <a:off x="838200" y="1185062"/>
            <a:ext cx="5257800" cy="4589206"/>
          </a:xfrm>
        </p:spPr>
        <p:txBody>
          <a:bodyPr/>
          <a:lstStyle/>
          <a:p>
            <a:r>
              <a:rPr lang="en-US" dirty="0"/>
              <a:t>Another cost-effective way to monitor the vibration of a shaft in a journal bearing is by using a </a:t>
            </a:r>
            <a:r>
              <a:rPr lang="en-US" b="1" dirty="0"/>
              <a:t>4-20mA Radial Probe Driver</a:t>
            </a:r>
          </a:p>
          <a:p>
            <a:endParaRPr lang="en-US" b="1" dirty="0"/>
          </a:p>
          <a:p>
            <a:r>
              <a:rPr lang="en-US" dirty="0"/>
              <a:t>These Drivers have a 4-20mA output that is proportional to the overall peak-to-peak vibration occurring in the shaft relative to it’s bearing housing</a:t>
            </a:r>
          </a:p>
          <a:p>
            <a:endParaRPr lang="en-US" dirty="0"/>
          </a:p>
          <a:p>
            <a:r>
              <a:rPr lang="en-US" dirty="0"/>
              <a:t>This is an easy way to monitor the condition of a journal bearing without the need for an expensive rack or MPS system </a:t>
            </a:r>
          </a:p>
        </p:txBody>
      </p:sp>
      <p:pic>
        <p:nvPicPr>
          <p:cNvPr id="8" name="Picture 7">
            <a:extLst>
              <a:ext uri="{FF2B5EF4-FFF2-40B4-BE49-F238E27FC236}">
                <a16:creationId xmlns:a16="http://schemas.microsoft.com/office/drawing/2014/main" id="{6C715347-EF50-F502-00E9-C0DC9FD3ED80}"/>
              </a:ext>
            </a:extLst>
          </p:cNvPr>
          <p:cNvPicPr>
            <a:picLocks noChangeAspect="1"/>
          </p:cNvPicPr>
          <p:nvPr/>
        </p:nvPicPr>
        <p:blipFill>
          <a:blip r:embed="rId2"/>
          <a:stretch>
            <a:fillRect/>
          </a:stretch>
        </p:blipFill>
        <p:spPr>
          <a:xfrm>
            <a:off x="6096000" y="1852078"/>
            <a:ext cx="6630013" cy="3153843"/>
          </a:xfrm>
          <a:prstGeom prst="rect">
            <a:avLst/>
          </a:prstGeom>
        </p:spPr>
      </p:pic>
    </p:spTree>
    <p:extLst>
      <p:ext uri="{BB962C8B-B14F-4D97-AF65-F5344CB8AC3E}">
        <p14:creationId xmlns:p14="http://schemas.microsoft.com/office/powerpoint/2010/main" val="36338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FA8F8A0-F492-3B3B-255E-41D2B1DE2D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325" b="24231"/>
          <a:stretch/>
        </p:blipFill>
        <p:spPr bwMode="auto">
          <a:xfrm>
            <a:off x="1909750" y="0"/>
            <a:ext cx="8698651" cy="620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810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33AB-9746-08EE-11B8-1EC8E61A8366}"/>
              </a:ext>
            </a:extLst>
          </p:cNvPr>
          <p:cNvSpPr>
            <a:spLocks noGrp="1"/>
          </p:cNvSpPr>
          <p:nvPr>
            <p:ph type="title"/>
          </p:nvPr>
        </p:nvSpPr>
        <p:spPr/>
        <p:txBody>
          <a:bodyPr/>
          <a:lstStyle/>
          <a:p>
            <a:pPr algn="ctr"/>
            <a:r>
              <a:rPr lang="en-US" dirty="0"/>
              <a:t>Axial Monitoring Proximity Probe Applications </a:t>
            </a:r>
          </a:p>
        </p:txBody>
      </p:sp>
      <p:pic>
        <p:nvPicPr>
          <p:cNvPr id="11" name="Picture 10">
            <a:extLst>
              <a:ext uri="{FF2B5EF4-FFF2-40B4-BE49-F238E27FC236}">
                <a16:creationId xmlns:a16="http://schemas.microsoft.com/office/drawing/2014/main" id="{5127DE05-5817-9E7C-5041-8D1C2A146283}"/>
              </a:ext>
            </a:extLst>
          </p:cNvPr>
          <p:cNvPicPr>
            <a:picLocks noChangeAspect="1"/>
          </p:cNvPicPr>
          <p:nvPr/>
        </p:nvPicPr>
        <p:blipFill>
          <a:blip r:embed="rId2"/>
          <a:stretch>
            <a:fillRect/>
          </a:stretch>
        </p:blipFill>
        <p:spPr>
          <a:xfrm>
            <a:off x="4771248" y="1610433"/>
            <a:ext cx="6582552" cy="1458093"/>
          </a:xfrm>
          <a:prstGeom prst="rect">
            <a:avLst/>
          </a:prstGeom>
        </p:spPr>
      </p:pic>
      <p:pic>
        <p:nvPicPr>
          <p:cNvPr id="13" name="Picture 12">
            <a:extLst>
              <a:ext uri="{FF2B5EF4-FFF2-40B4-BE49-F238E27FC236}">
                <a16:creationId xmlns:a16="http://schemas.microsoft.com/office/drawing/2014/main" id="{39329F1B-8373-02AE-9584-133015D52252}"/>
              </a:ext>
            </a:extLst>
          </p:cNvPr>
          <p:cNvPicPr>
            <a:picLocks noChangeAspect="1"/>
          </p:cNvPicPr>
          <p:nvPr/>
        </p:nvPicPr>
        <p:blipFill>
          <a:blip r:embed="rId3"/>
          <a:stretch>
            <a:fillRect/>
          </a:stretch>
        </p:blipFill>
        <p:spPr>
          <a:xfrm>
            <a:off x="5165258" y="3216871"/>
            <a:ext cx="6567498" cy="1790206"/>
          </a:xfrm>
          <a:prstGeom prst="rect">
            <a:avLst/>
          </a:prstGeom>
        </p:spPr>
      </p:pic>
      <p:sp>
        <p:nvSpPr>
          <p:cNvPr id="15" name="Content Placeholder 14">
            <a:extLst>
              <a:ext uri="{FF2B5EF4-FFF2-40B4-BE49-F238E27FC236}">
                <a16:creationId xmlns:a16="http://schemas.microsoft.com/office/drawing/2014/main" id="{616D41F6-3F32-6338-E68B-0051E048DE56}"/>
              </a:ext>
            </a:extLst>
          </p:cNvPr>
          <p:cNvSpPr>
            <a:spLocks noGrp="1"/>
          </p:cNvSpPr>
          <p:nvPr>
            <p:ph idx="1"/>
          </p:nvPr>
        </p:nvSpPr>
        <p:spPr>
          <a:xfrm>
            <a:off x="255638" y="1610433"/>
            <a:ext cx="4424517" cy="4589206"/>
          </a:xfrm>
        </p:spPr>
        <p:txBody>
          <a:bodyPr/>
          <a:lstStyle/>
          <a:p>
            <a:r>
              <a:rPr lang="en-US" dirty="0"/>
              <a:t>Axial monitoring is important because excessive axial movement or displacement can case damage to bearings, seals, and other components of the machinery</a:t>
            </a:r>
          </a:p>
          <a:p>
            <a:endParaRPr lang="en-US" dirty="0"/>
          </a:p>
          <a:p>
            <a:r>
              <a:rPr lang="en-US" dirty="0"/>
              <a:t>Proximity Probes used for axial monitoring are often used to trigger alarm or shutdown thresholds to protect machinery from catastrophic failures </a:t>
            </a:r>
          </a:p>
        </p:txBody>
      </p:sp>
    </p:spTree>
    <p:extLst>
      <p:ext uri="{BB962C8B-B14F-4D97-AF65-F5344CB8AC3E}">
        <p14:creationId xmlns:p14="http://schemas.microsoft.com/office/powerpoint/2010/main" val="319863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49C3-0F9D-5321-5B16-7574F50F6CE8}"/>
              </a:ext>
            </a:extLst>
          </p:cNvPr>
          <p:cNvSpPr>
            <a:spLocks noGrp="1"/>
          </p:cNvSpPr>
          <p:nvPr>
            <p:ph type="title"/>
          </p:nvPr>
        </p:nvSpPr>
        <p:spPr/>
        <p:txBody>
          <a:bodyPr/>
          <a:lstStyle/>
          <a:p>
            <a:pPr algn="ctr"/>
            <a:r>
              <a:rPr lang="en-US" dirty="0"/>
              <a:t>4-20mA Axial Probe Applications</a:t>
            </a:r>
          </a:p>
        </p:txBody>
      </p:sp>
      <p:pic>
        <p:nvPicPr>
          <p:cNvPr id="5" name="Picture 4">
            <a:extLst>
              <a:ext uri="{FF2B5EF4-FFF2-40B4-BE49-F238E27FC236}">
                <a16:creationId xmlns:a16="http://schemas.microsoft.com/office/drawing/2014/main" id="{C63EDF41-59FD-85CF-BD56-5CF83A59095A}"/>
              </a:ext>
            </a:extLst>
          </p:cNvPr>
          <p:cNvPicPr>
            <a:picLocks noChangeAspect="1"/>
          </p:cNvPicPr>
          <p:nvPr/>
        </p:nvPicPr>
        <p:blipFill>
          <a:blip r:embed="rId2"/>
          <a:srcRect/>
          <a:stretch/>
        </p:blipFill>
        <p:spPr>
          <a:xfrm>
            <a:off x="232622" y="1393688"/>
            <a:ext cx="7357881" cy="4290099"/>
          </a:xfrm>
          <a:prstGeom prst="rect">
            <a:avLst/>
          </a:prstGeom>
        </p:spPr>
      </p:pic>
      <p:sp>
        <p:nvSpPr>
          <p:cNvPr id="3" name="TextBox 2">
            <a:extLst>
              <a:ext uri="{FF2B5EF4-FFF2-40B4-BE49-F238E27FC236}">
                <a16:creationId xmlns:a16="http://schemas.microsoft.com/office/drawing/2014/main" id="{2D72EC36-7A8C-640D-923B-9F801BA6A6DE}"/>
              </a:ext>
            </a:extLst>
          </p:cNvPr>
          <p:cNvSpPr txBox="1"/>
          <p:nvPr/>
        </p:nvSpPr>
        <p:spPr>
          <a:xfrm>
            <a:off x="7344697" y="1849387"/>
            <a:ext cx="4614681"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a:t>A </a:t>
            </a:r>
            <a:r>
              <a:rPr lang="en-US" sz="2000" b="1" dirty="0"/>
              <a:t>4-20mA Axial Probe Driver </a:t>
            </a:r>
            <a:r>
              <a:rPr lang="en-US" sz="2000" dirty="0"/>
              <a:t>will provide an output signal that is proportional to the displacement between the probe tip and the target material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type of probe driver filters out the AC component of the probe’s dynamic signal and provides a process signal output proportional to the DC gap</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9367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DSCN5522">
            <a:extLst>
              <a:ext uri="{FF2B5EF4-FFF2-40B4-BE49-F238E27FC236}">
                <a16:creationId xmlns:a16="http://schemas.microsoft.com/office/drawing/2014/main" id="{AF060C02-7C32-8C2A-256F-57BAA6762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203" y="0"/>
            <a:ext cx="8164509" cy="612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2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8F8F-2B07-CCFC-5BED-D3EF1FA7BEF2}"/>
              </a:ext>
            </a:extLst>
          </p:cNvPr>
          <p:cNvSpPr>
            <a:spLocks noGrp="1"/>
          </p:cNvSpPr>
          <p:nvPr>
            <p:ph type="title"/>
          </p:nvPr>
        </p:nvSpPr>
        <p:spPr/>
        <p:txBody>
          <a:bodyPr/>
          <a:lstStyle/>
          <a:p>
            <a:pPr algn="ctr"/>
            <a:r>
              <a:rPr lang="en-US" dirty="0"/>
              <a:t>Rod Drop Monitoring for Reciprocating Compressors</a:t>
            </a:r>
          </a:p>
        </p:txBody>
      </p:sp>
      <p:sp>
        <p:nvSpPr>
          <p:cNvPr id="7" name="Content Placeholder 6">
            <a:extLst>
              <a:ext uri="{FF2B5EF4-FFF2-40B4-BE49-F238E27FC236}">
                <a16:creationId xmlns:a16="http://schemas.microsoft.com/office/drawing/2014/main" id="{1F6C1FE8-7771-EA8C-65BA-B7A7190053AE}"/>
              </a:ext>
            </a:extLst>
          </p:cNvPr>
          <p:cNvSpPr>
            <a:spLocks noGrp="1"/>
          </p:cNvSpPr>
          <p:nvPr>
            <p:ph idx="1"/>
          </p:nvPr>
        </p:nvSpPr>
        <p:spPr>
          <a:xfrm>
            <a:off x="838200" y="1185062"/>
            <a:ext cx="5897880" cy="4589206"/>
          </a:xfrm>
        </p:spPr>
        <p:txBody>
          <a:bodyPr/>
          <a:lstStyle/>
          <a:p>
            <a:r>
              <a:rPr lang="en-US" dirty="0"/>
              <a:t>Another common application that utilizes Proximity Probes is measuring the wear of the rider bands that hold the pistons in place as they move in the cylinder</a:t>
            </a:r>
          </a:p>
          <a:p>
            <a:endParaRPr lang="en-US" dirty="0"/>
          </a:p>
          <a:p>
            <a:r>
              <a:rPr lang="en-US" dirty="0"/>
              <a:t>Rider bands are a critical part of a reciprocating compressor; they carry the full weight of the piston as  while it is moving inside the cylinder </a:t>
            </a:r>
          </a:p>
          <a:p>
            <a:endParaRPr lang="en-US" dirty="0"/>
          </a:p>
          <a:p>
            <a:r>
              <a:rPr lang="en-US" dirty="0"/>
              <a:t>This is done by monitoring the change in position of the piston rod with a proximity probe system that is mounted 90</a:t>
            </a:r>
            <a:r>
              <a:rPr lang="en-US" b="0" i="0" dirty="0">
                <a:solidFill>
                  <a:srgbClr val="212529"/>
                </a:solidFill>
                <a:effectLst/>
                <a:latin typeface="-apple-system"/>
              </a:rPr>
              <a:t>° above or below the rod and using that measurement to extrapolate the absolute position of the piston itself</a:t>
            </a:r>
            <a:endParaRPr lang="en-US" dirty="0"/>
          </a:p>
          <a:p>
            <a:endParaRPr lang="en-US" dirty="0"/>
          </a:p>
        </p:txBody>
      </p:sp>
      <p:pic>
        <p:nvPicPr>
          <p:cNvPr id="9" name="Picture 8">
            <a:extLst>
              <a:ext uri="{FF2B5EF4-FFF2-40B4-BE49-F238E27FC236}">
                <a16:creationId xmlns:a16="http://schemas.microsoft.com/office/drawing/2014/main" id="{AA2CA3C6-B3BE-85A9-F04D-9AC808F82879}"/>
              </a:ext>
            </a:extLst>
          </p:cNvPr>
          <p:cNvPicPr>
            <a:picLocks noChangeAspect="1"/>
          </p:cNvPicPr>
          <p:nvPr/>
        </p:nvPicPr>
        <p:blipFill>
          <a:blip r:embed="rId3"/>
          <a:stretch>
            <a:fillRect/>
          </a:stretch>
        </p:blipFill>
        <p:spPr>
          <a:xfrm>
            <a:off x="7856214" y="1303326"/>
            <a:ext cx="3779524" cy="4251348"/>
          </a:xfrm>
          <a:prstGeom prst="rect">
            <a:avLst/>
          </a:prstGeom>
        </p:spPr>
      </p:pic>
    </p:spTree>
    <p:extLst>
      <p:ext uri="{BB962C8B-B14F-4D97-AF65-F5344CB8AC3E}">
        <p14:creationId xmlns:p14="http://schemas.microsoft.com/office/powerpoint/2010/main" val="2664216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D4A0665-3C31-BA27-B0B7-B6FA676E7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125"/>
            <a:ext cx="12192000" cy="4441248"/>
          </a:xfrm>
          <a:prstGeom prst="rect">
            <a:avLst/>
          </a:prstGeom>
        </p:spPr>
      </p:pic>
    </p:spTree>
    <p:extLst>
      <p:ext uri="{BB962C8B-B14F-4D97-AF65-F5344CB8AC3E}">
        <p14:creationId xmlns:p14="http://schemas.microsoft.com/office/powerpoint/2010/main" val="414257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788F-8591-7AC8-18B8-39D98B9FD8C3}"/>
              </a:ext>
            </a:extLst>
          </p:cNvPr>
          <p:cNvSpPr>
            <a:spLocks noGrp="1"/>
          </p:cNvSpPr>
          <p:nvPr>
            <p:ph type="title"/>
          </p:nvPr>
        </p:nvSpPr>
        <p:spPr/>
        <p:txBody>
          <a:bodyPr/>
          <a:lstStyle/>
          <a:p>
            <a:pPr algn="ctr"/>
            <a:r>
              <a:rPr lang="en-US" dirty="0"/>
              <a:t>Accelerometers vs. Proximity Probes</a:t>
            </a:r>
          </a:p>
        </p:txBody>
      </p:sp>
      <p:sp>
        <p:nvSpPr>
          <p:cNvPr id="3" name="Content Placeholder 2">
            <a:extLst>
              <a:ext uri="{FF2B5EF4-FFF2-40B4-BE49-F238E27FC236}">
                <a16:creationId xmlns:a16="http://schemas.microsoft.com/office/drawing/2014/main" id="{ED44AFC2-5CEB-0913-F458-93E628A5EA9B}"/>
              </a:ext>
            </a:extLst>
          </p:cNvPr>
          <p:cNvSpPr>
            <a:spLocks noGrp="1"/>
          </p:cNvSpPr>
          <p:nvPr>
            <p:ph idx="1"/>
          </p:nvPr>
        </p:nvSpPr>
        <p:spPr>
          <a:xfrm>
            <a:off x="258097" y="2148228"/>
            <a:ext cx="5474109" cy="3043203"/>
          </a:xfrm>
        </p:spPr>
        <p:txBody>
          <a:bodyPr>
            <a:normAutofit lnSpcReduction="10000"/>
          </a:bodyPr>
          <a:lstStyle/>
          <a:p>
            <a:pPr marL="0" indent="0" algn="ctr">
              <a:buNone/>
            </a:pPr>
            <a:r>
              <a:rPr lang="en-US" sz="2400" dirty="0"/>
              <a:t>Vibration analysis is one of the most helpful tools technicians use to diagnose machine faults and to observe the condition of the machinery. Analysts need to be able to identify the frequencies and amplitudes of the various vibrations occurring in the machine or order to detect and analyze the cause of the machine fault.</a:t>
            </a:r>
            <a:br>
              <a:rPr lang="en-US" dirty="0"/>
            </a:br>
            <a:endParaRPr lang="en-US" dirty="0"/>
          </a:p>
        </p:txBody>
      </p:sp>
      <p:pic>
        <p:nvPicPr>
          <p:cNvPr id="6" name="Content Placeholder 3">
            <a:extLst>
              <a:ext uri="{FF2B5EF4-FFF2-40B4-BE49-F238E27FC236}">
                <a16:creationId xmlns:a16="http://schemas.microsoft.com/office/drawing/2014/main" id="{0F72EED7-61A2-6DCD-E625-B510F6450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891" y="1274276"/>
            <a:ext cx="6099634" cy="4309447"/>
          </a:xfrm>
          <a:prstGeom prst="rect">
            <a:avLst/>
          </a:prstGeom>
        </p:spPr>
      </p:pic>
    </p:spTree>
    <p:extLst>
      <p:ext uri="{BB962C8B-B14F-4D97-AF65-F5344CB8AC3E}">
        <p14:creationId xmlns:p14="http://schemas.microsoft.com/office/powerpoint/2010/main" val="1222261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C5CA-6E25-9BAD-7363-DEC3A06840F1}"/>
              </a:ext>
            </a:extLst>
          </p:cNvPr>
          <p:cNvSpPr>
            <a:spLocks noGrp="1"/>
          </p:cNvSpPr>
          <p:nvPr>
            <p:ph type="title"/>
          </p:nvPr>
        </p:nvSpPr>
        <p:spPr/>
        <p:txBody>
          <a:bodyPr>
            <a:normAutofit/>
          </a:bodyPr>
          <a:lstStyle/>
          <a:p>
            <a:pPr algn="ctr"/>
            <a:r>
              <a:rPr lang="en-US" sz="4800" dirty="0"/>
              <a:t>OEM Partnerships </a:t>
            </a:r>
          </a:p>
        </p:txBody>
      </p:sp>
      <p:pic>
        <p:nvPicPr>
          <p:cNvPr id="5" name="Content Placeholder 4">
            <a:extLst>
              <a:ext uri="{FF2B5EF4-FFF2-40B4-BE49-F238E27FC236}">
                <a16:creationId xmlns:a16="http://schemas.microsoft.com/office/drawing/2014/main" id="{5C8D51A3-A58D-8CC2-3B40-5AC0ABE2ECFB}"/>
              </a:ext>
            </a:extLst>
          </p:cNvPr>
          <p:cNvPicPr>
            <a:picLocks noGrp="1" noChangeAspect="1"/>
          </p:cNvPicPr>
          <p:nvPr>
            <p:ph idx="1"/>
          </p:nvPr>
        </p:nvPicPr>
        <p:blipFill>
          <a:blip r:embed="rId2"/>
          <a:stretch>
            <a:fillRect/>
          </a:stretch>
        </p:blipFill>
        <p:spPr>
          <a:xfrm>
            <a:off x="838200" y="1720044"/>
            <a:ext cx="2868338" cy="1262069"/>
          </a:xfrm>
        </p:spPr>
      </p:pic>
      <p:pic>
        <p:nvPicPr>
          <p:cNvPr id="7" name="Picture 6">
            <a:extLst>
              <a:ext uri="{FF2B5EF4-FFF2-40B4-BE49-F238E27FC236}">
                <a16:creationId xmlns:a16="http://schemas.microsoft.com/office/drawing/2014/main" id="{97323644-9C01-77C2-CA33-8C2BA2636D6D}"/>
              </a:ext>
            </a:extLst>
          </p:cNvPr>
          <p:cNvPicPr>
            <a:picLocks noChangeAspect="1"/>
          </p:cNvPicPr>
          <p:nvPr/>
        </p:nvPicPr>
        <p:blipFill>
          <a:blip r:embed="rId3"/>
          <a:stretch>
            <a:fillRect/>
          </a:stretch>
        </p:blipFill>
        <p:spPr>
          <a:xfrm>
            <a:off x="4237098" y="1944194"/>
            <a:ext cx="2672651" cy="1484806"/>
          </a:xfrm>
          <a:prstGeom prst="rect">
            <a:avLst/>
          </a:prstGeom>
        </p:spPr>
      </p:pic>
      <p:pic>
        <p:nvPicPr>
          <p:cNvPr id="9" name="Picture 8">
            <a:extLst>
              <a:ext uri="{FF2B5EF4-FFF2-40B4-BE49-F238E27FC236}">
                <a16:creationId xmlns:a16="http://schemas.microsoft.com/office/drawing/2014/main" id="{84230F3C-14F8-A017-8D35-452A3AB69DB8}"/>
              </a:ext>
            </a:extLst>
          </p:cNvPr>
          <p:cNvPicPr>
            <a:picLocks noChangeAspect="1"/>
          </p:cNvPicPr>
          <p:nvPr/>
        </p:nvPicPr>
        <p:blipFill>
          <a:blip r:embed="rId4"/>
          <a:stretch>
            <a:fillRect/>
          </a:stretch>
        </p:blipFill>
        <p:spPr>
          <a:xfrm>
            <a:off x="7516273" y="1720044"/>
            <a:ext cx="3126704" cy="644509"/>
          </a:xfrm>
          <a:prstGeom prst="rect">
            <a:avLst/>
          </a:prstGeom>
        </p:spPr>
      </p:pic>
      <p:pic>
        <p:nvPicPr>
          <p:cNvPr id="11" name="Picture 10">
            <a:extLst>
              <a:ext uri="{FF2B5EF4-FFF2-40B4-BE49-F238E27FC236}">
                <a16:creationId xmlns:a16="http://schemas.microsoft.com/office/drawing/2014/main" id="{5C0EACF4-0E53-6B0F-E5B9-15FDF7F8454C}"/>
              </a:ext>
            </a:extLst>
          </p:cNvPr>
          <p:cNvPicPr>
            <a:picLocks noChangeAspect="1"/>
          </p:cNvPicPr>
          <p:nvPr/>
        </p:nvPicPr>
        <p:blipFill>
          <a:blip r:embed="rId5"/>
          <a:stretch>
            <a:fillRect/>
          </a:stretch>
        </p:blipFill>
        <p:spPr>
          <a:xfrm>
            <a:off x="7477583" y="2364553"/>
            <a:ext cx="3086045" cy="964389"/>
          </a:xfrm>
          <a:prstGeom prst="rect">
            <a:avLst/>
          </a:prstGeom>
        </p:spPr>
      </p:pic>
      <p:pic>
        <p:nvPicPr>
          <p:cNvPr id="13" name="Picture 12">
            <a:extLst>
              <a:ext uri="{FF2B5EF4-FFF2-40B4-BE49-F238E27FC236}">
                <a16:creationId xmlns:a16="http://schemas.microsoft.com/office/drawing/2014/main" id="{07B25093-3C95-082D-6461-174CFAB65CB0}"/>
              </a:ext>
            </a:extLst>
          </p:cNvPr>
          <p:cNvPicPr>
            <a:picLocks noChangeAspect="1"/>
          </p:cNvPicPr>
          <p:nvPr/>
        </p:nvPicPr>
        <p:blipFill>
          <a:blip r:embed="rId6"/>
          <a:stretch>
            <a:fillRect/>
          </a:stretch>
        </p:blipFill>
        <p:spPr>
          <a:xfrm>
            <a:off x="548049" y="3460033"/>
            <a:ext cx="3448640" cy="831710"/>
          </a:xfrm>
          <a:prstGeom prst="rect">
            <a:avLst/>
          </a:prstGeom>
        </p:spPr>
      </p:pic>
      <p:pic>
        <p:nvPicPr>
          <p:cNvPr id="15" name="Picture 14">
            <a:extLst>
              <a:ext uri="{FF2B5EF4-FFF2-40B4-BE49-F238E27FC236}">
                <a16:creationId xmlns:a16="http://schemas.microsoft.com/office/drawing/2014/main" id="{A623DF08-3379-C289-A571-E4AAAEFB05BE}"/>
              </a:ext>
            </a:extLst>
          </p:cNvPr>
          <p:cNvPicPr>
            <a:picLocks noChangeAspect="1"/>
          </p:cNvPicPr>
          <p:nvPr/>
        </p:nvPicPr>
        <p:blipFill>
          <a:blip r:embed="rId7"/>
          <a:stretch>
            <a:fillRect/>
          </a:stretch>
        </p:blipFill>
        <p:spPr>
          <a:xfrm>
            <a:off x="4105928" y="3043320"/>
            <a:ext cx="4553541" cy="1450128"/>
          </a:xfrm>
          <a:prstGeom prst="rect">
            <a:avLst/>
          </a:prstGeom>
        </p:spPr>
      </p:pic>
      <p:pic>
        <p:nvPicPr>
          <p:cNvPr id="17" name="Picture 16">
            <a:extLst>
              <a:ext uri="{FF2B5EF4-FFF2-40B4-BE49-F238E27FC236}">
                <a16:creationId xmlns:a16="http://schemas.microsoft.com/office/drawing/2014/main" id="{6A39D9B7-76AA-B278-79ED-1D8483358D5B}"/>
              </a:ext>
            </a:extLst>
          </p:cNvPr>
          <p:cNvPicPr>
            <a:picLocks noChangeAspect="1"/>
          </p:cNvPicPr>
          <p:nvPr/>
        </p:nvPicPr>
        <p:blipFill>
          <a:blip r:embed="rId8"/>
          <a:stretch>
            <a:fillRect/>
          </a:stretch>
        </p:blipFill>
        <p:spPr>
          <a:xfrm>
            <a:off x="2846999" y="4513897"/>
            <a:ext cx="1390099" cy="1390099"/>
          </a:xfrm>
          <a:prstGeom prst="rect">
            <a:avLst/>
          </a:prstGeom>
        </p:spPr>
      </p:pic>
      <p:pic>
        <p:nvPicPr>
          <p:cNvPr id="19" name="Picture 18">
            <a:extLst>
              <a:ext uri="{FF2B5EF4-FFF2-40B4-BE49-F238E27FC236}">
                <a16:creationId xmlns:a16="http://schemas.microsoft.com/office/drawing/2014/main" id="{68EBED67-8A07-0CCC-0561-F73D47FC4E4D}"/>
              </a:ext>
            </a:extLst>
          </p:cNvPr>
          <p:cNvPicPr>
            <a:picLocks noChangeAspect="1"/>
          </p:cNvPicPr>
          <p:nvPr/>
        </p:nvPicPr>
        <p:blipFill>
          <a:blip r:embed="rId9"/>
          <a:stretch>
            <a:fillRect/>
          </a:stretch>
        </p:blipFill>
        <p:spPr>
          <a:xfrm>
            <a:off x="8768708" y="3647234"/>
            <a:ext cx="2617648" cy="667905"/>
          </a:xfrm>
          <a:prstGeom prst="rect">
            <a:avLst/>
          </a:prstGeom>
        </p:spPr>
      </p:pic>
      <p:pic>
        <p:nvPicPr>
          <p:cNvPr id="21" name="Picture 20">
            <a:extLst>
              <a:ext uri="{FF2B5EF4-FFF2-40B4-BE49-F238E27FC236}">
                <a16:creationId xmlns:a16="http://schemas.microsoft.com/office/drawing/2014/main" id="{4A0B21EE-A132-CDED-7C58-879F1F7A6DD7}"/>
              </a:ext>
            </a:extLst>
          </p:cNvPr>
          <p:cNvPicPr>
            <a:picLocks noChangeAspect="1"/>
          </p:cNvPicPr>
          <p:nvPr/>
        </p:nvPicPr>
        <p:blipFill>
          <a:blip r:embed="rId10"/>
          <a:stretch>
            <a:fillRect/>
          </a:stretch>
        </p:blipFill>
        <p:spPr>
          <a:xfrm>
            <a:off x="4690424" y="4291743"/>
            <a:ext cx="4438650" cy="1581150"/>
          </a:xfrm>
          <a:prstGeom prst="rect">
            <a:avLst/>
          </a:prstGeom>
        </p:spPr>
      </p:pic>
    </p:spTree>
    <p:extLst>
      <p:ext uri="{BB962C8B-B14F-4D97-AF65-F5344CB8AC3E}">
        <p14:creationId xmlns:p14="http://schemas.microsoft.com/office/powerpoint/2010/main" val="338732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D90D-B2B3-4B26-D25B-82040632F50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661FA6F-3544-A2DA-D3FE-9533C9049C72}"/>
              </a:ext>
            </a:extLst>
          </p:cNvPr>
          <p:cNvPicPr>
            <a:picLocks noChangeAspect="1"/>
          </p:cNvPicPr>
          <p:nvPr/>
        </p:nvPicPr>
        <p:blipFill>
          <a:blip r:embed="rId2"/>
          <a:stretch>
            <a:fillRect/>
          </a:stretch>
        </p:blipFill>
        <p:spPr>
          <a:xfrm>
            <a:off x="18659" y="136525"/>
            <a:ext cx="12154682" cy="5939811"/>
          </a:xfrm>
          <a:prstGeom prst="rect">
            <a:avLst/>
          </a:prstGeom>
        </p:spPr>
      </p:pic>
    </p:spTree>
    <p:extLst>
      <p:ext uri="{BB962C8B-B14F-4D97-AF65-F5344CB8AC3E}">
        <p14:creationId xmlns:p14="http://schemas.microsoft.com/office/powerpoint/2010/main" val="417092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58DE-1CD1-C631-4B0E-A3A13633FA7F}"/>
              </a:ext>
            </a:extLst>
          </p:cNvPr>
          <p:cNvSpPr>
            <a:spLocks noGrp="1"/>
          </p:cNvSpPr>
          <p:nvPr>
            <p:ph type="title"/>
          </p:nvPr>
        </p:nvSpPr>
        <p:spPr/>
        <p:txBody>
          <a:bodyPr/>
          <a:lstStyle/>
          <a:p>
            <a:pPr algn="ctr"/>
            <a:r>
              <a:rPr lang="en-US" dirty="0"/>
              <a:t>Accelerometers vs. Proximity Probes</a:t>
            </a:r>
          </a:p>
        </p:txBody>
      </p:sp>
      <p:sp>
        <p:nvSpPr>
          <p:cNvPr id="5" name="TextBox 4">
            <a:extLst>
              <a:ext uri="{FF2B5EF4-FFF2-40B4-BE49-F238E27FC236}">
                <a16:creationId xmlns:a16="http://schemas.microsoft.com/office/drawing/2014/main" id="{39462F8F-75F4-A447-76E0-F608CFED18F6}"/>
              </a:ext>
            </a:extLst>
          </p:cNvPr>
          <p:cNvSpPr txBox="1"/>
          <p:nvPr/>
        </p:nvSpPr>
        <p:spPr>
          <a:xfrm>
            <a:off x="275302" y="1997839"/>
            <a:ext cx="5093109" cy="2862322"/>
          </a:xfrm>
          <a:prstGeom prst="rect">
            <a:avLst/>
          </a:prstGeom>
          <a:noFill/>
        </p:spPr>
        <p:txBody>
          <a:bodyPr wrap="square" rtlCol="0">
            <a:spAutoFit/>
          </a:bodyPr>
          <a:lstStyle/>
          <a:p>
            <a:pPr algn="ctr"/>
            <a:r>
              <a:rPr lang="en-US" dirty="0"/>
              <a:t>Accelerometers are helpful tools used to</a:t>
            </a:r>
            <a:br>
              <a:rPr lang="en-US" dirty="0"/>
            </a:br>
            <a:r>
              <a:rPr lang="en-US" dirty="0"/>
              <a:t>measure mechanical vibrations in machines. </a:t>
            </a:r>
            <a:br>
              <a:rPr lang="en-US" dirty="0"/>
            </a:br>
            <a:r>
              <a:rPr lang="en-US" dirty="0"/>
              <a:t>They are typically used in applications </a:t>
            </a:r>
            <a:br>
              <a:rPr lang="en-US" dirty="0"/>
            </a:br>
            <a:r>
              <a:rPr lang="en-US" dirty="0"/>
              <a:t>utilizing rolling element bearings. Since these </a:t>
            </a:r>
            <a:br>
              <a:rPr lang="en-US" dirty="0"/>
            </a:br>
            <a:r>
              <a:rPr lang="en-US" dirty="0"/>
              <a:t>bearings have rolling elements that are in </a:t>
            </a:r>
            <a:br>
              <a:rPr lang="en-US" dirty="0"/>
            </a:br>
            <a:r>
              <a:rPr lang="en-US" dirty="0"/>
              <a:t>contact with both the inner and outer race </a:t>
            </a:r>
            <a:br>
              <a:rPr lang="en-US" dirty="0"/>
            </a:br>
            <a:r>
              <a:rPr lang="en-US" dirty="0"/>
              <a:t>of the bearing, they do a good job of </a:t>
            </a:r>
            <a:br>
              <a:rPr lang="en-US" dirty="0"/>
            </a:br>
            <a:r>
              <a:rPr lang="en-US" dirty="0"/>
              <a:t>transmitting vibration to the machine housing </a:t>
            </a:r>
            <a:br>
              <a:rPr lang="en-US" dirty="0"/>
            </a:br>
            <a:r>
              <a:rPr lang="en-US" dirty="0"/>
              <a:t>which is easily monitored by accelerometers.</a:t>
            </a:r>
          </a:p>
          <a:p>
            <a:endParaRPr lang="en-US" dirty="0"/>
          </a:p>
        </p:txBody>
      </p:sp>
      <p:pic>
        <p:nvPicPr>
          <p:cNvPr id="6" name="Picture 5">
            <a:extLst>
              <a:ext uri="{FF2B5EF4-FFF2-40B4-BE49-F238E27FC236}">
                <a16:creationId xmlns:a16="http://schemas.microsoft.com/office/drawing/2014/main" id="{77A917E7-796B-BEDB-A896-F72EE48AB8F5}"/>
              </a:ext>
            </a:extLst>
          </p:cNvPr>
          <p:cNvPicPr>
            <a:picLocks noChangeAspect="1"/>
          </p:cNvPicPr>
          <p:nvPr/>
        </p:nvPicPr>
        <p:blipFill>
          <a:blip r:embed="rId2"/>
          <a:srcRect/>
          <a:stretch/>
        </p:blipFill>
        <p:spPr>
          <a:xfrm>
            <a:off x="6187021" y="1854930"/>
            <a:ext cx="5166779" cy="3136973"/>
          </a:xfrm>
          <a:prstGeom prst="rect">
            <a:avLst/>
          </a:prstGeom>
        </p:spPr>
      </p:pic>
      <p:sp>
        <p:nvSpPr>
          <p:cNvPr id="9" name="TextBox 8">
            <a:extLst>
              <a:ext uri="{FF2B5EF4-FFF2-40B4-BE49-F238E27FC236}">
                <a16:creationId xmlns:a16="http://schemas.microsoft.com/office/drawing/2014/main" id="{42E3228F-3BEE-8574-913D-FB1DB3910A01}"/>
              </a:ext>
            </a:extLst>
          </p:cNvPr>
          <p:cNvSpPr txBox="1"/>
          <p:nvPr/>
        </p:nvSpPr>
        <p:spPr>
          <a:xfrm>
            <a:off x="6594259" y="5149718"/>
            <a:ext cx="4519749" cy="523220"/>
          </a:xfrm>
          <a:prstGeom prst="rect">
            <a:avLst/>
          </a:prstGeom>
          <a:noFill/>
        </p:spPr>
        <p:txBody>
          <a:bodyPr wrap="square" rtlCol="0">
            <a:spAutoFit/>
          </a:bodyPr>
          <a:lstStyle/>
          <a:p>
            <a:pPr algn="ctr"/>
            <a:r>
              <a:rPr lang="en-US" sz="1400" i="1" dirty="0">
                <a:latin typeface="Aktiv Grotesk" panose="020B0504020202020204" pitchFamily="34" charset="0"/>
                <a:ea typeface="Aktiv Grotesk" panose="020B0504020202020204" pitchFamily="34" charset="0"/>
                <a:cs typeface="Aktiv Grotesk" panose="020B0504020202020204" pitchFamily="34" charset="0"/>
              </a:rPr>
              <a:t>Cross Section View of an Accelerometer Mounted on a Machine Above a Rolling Element Bearing</a:t>
            </a:r>
          </a:p>
        </p:txBody>
      </p:sp>
    </p:spTree>
    <p:extLst>
      <p:ext uri="{BB962C8B-B14F-4D97-AF65-F5344CB8AC3E}">
        <p14:creationId xmlns:p14="http://schemas.microsoft.com/office/powerpoint/2010/main" val="32881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2FCE-21A8-4071-6587-15550E0F29ED}"/>
              </a:ext>
            </a:extLst>
          </p:cNvPr>
          <p:cNvSpPr>
            <a:spLocks noGrp="1"/>
          </p:cNvSpPr>
          <p:nvPr>
            <p:ph type="title"/>
          </p:nvPr>
        </p:nvSpPr>
        <p:spPr>
          <a:xfrm>
            <a:off x="947202" y="1608274"/>
            <a:ext cx="10515600" cy="2946310"/>
          </a:xfrm>
        </p:spPr>
        <p:txBody>
          <a:bodyPr/>
          <a:lstStyle/>
          <a:p>
            <a:r>
              <a:rPr lang="en-US" dirty="0"/>
              <a:t>What if the machine</a:t>
            </a:r>
            <a:br>
              <a:rPr lang="en-US" dirty="0"/>
            </a:br>
            <a:r>
              <a:rPr lang="en-US" dirty="0"/>
              <a:t> being monitored </a:t>
            </a:r>
            <a:br>
              <a:rPr lang="en-US" dirty="0"/>
            </a:br>
            <a:r>
              <a:rPr lang="en-US" dirty="0"/>
              <a:t>is not using rolling </a:t>
            </a:r>
            <a:br>
              <a:rPr lang="en-US" dirty="0"/>
            </a:br>
            <a:r>
              <a:rPr lang="en-US" dirty="0"/>
              <a:t>element bearings?</a:t>
            </a:r>
          </a:p>
        </p:txBody>
      </p:sp>
      <p:sp>
        <p:nvSpPr>
          <p:cNvPr id="5" name="Rectangle 4">
            <a:extLst>
              <a:ext uri="{FF2B5EF4-FFF2-40B4-BE49-F238E27FC236}">
                <a16:creationId xmlns:a16="http://schemas.microsoft.com/office/drawing/2014/main" id="{5CF962CC-92CE-FA68-A554-3C1A811863A1}"/>
              </a:ext>
            </a:extLst>
          </p:cNvPr>
          <p:cNvSpPr/>
          <p:nvPr/>
        </p:nvSpPr>
        <p:spPr>
          <a:xfrm>
            <a:off x="0" y="233273"/>
            <a:ext cx="1454331" cy="940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23697-6FCB-7DEF-6BBD-B17D480F2558}"/>
              </a:ext>
            </a:extLst>
          </p:cNvPr>
          <p:cNvPicPr>
            <a:picLocks noChangeAspect="1"/>
          </p:cNvPicPr>
          <p:nvPr/>
        </p:nvPicPr>
        <p:blipFill>
          <a:blip r:embed="rId2"/>
          <a:srcRect/>
          <a:stretch/>
        </p:blipFill>
        <p:spPr>
          <a:xfrm>
            <a:off x="5741023" y="478019"/>
            <a:ext cx="5721779" cy="5451566"/>
          </a:xfrm>
          <a:prstGeom prst="rect">
            <a:avLst/>
          </a:prstGeom>
        </p:spPr>
      </p:pic>
    </p:spTree>
    <p:extLst>
      <p:ext uri="{BB962C8B-B14F-4D97-AF65-F5344CB8AC3E}">
        <p14:creationId xmlns:p14="http://schemas.microsoft.com/office/powerpoint/2010/main" val="265630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1AAC-45B7-77F2-C6A1-67250693A417}"/>
              </a:ext>
            </a:extLst>
          </p:cNvPr>
          <p:cNvSpPr>
            <a:spLocks noGrp="1"/>
          </p:cNvSpPr>
          <p:nvPr>
            <p:ph type="title"/>
          </p:nvPr>
        </p:nvSpPr>
        <p:spPr/>
        <p:txBody>
          <a:bodyPr/>
          <a:lstStyle/>
          <a:p>
            <a:pPr algn="ctr"/>
            <a:r>
              <a:rPr lang="en-US" dirty="0"/>
              <a:t>Journal Bearings</a:t>
            </a:r>
          </a:p>
        </p:txBody>
      </p:sp>
      <p:sp>
        <p:nvSpPr>
          <p:cNvPr id="3" name="Content Placeholder 2">
            <a:extLst>
              <a:ext uri="{FF2B5EF4-FFF2-40B4-BE49-F238E27FC236}">
                <a16:creationId xmlns:a16="http://schemas.microsoft.com/office/drawing/2014/main" id="{DD6E29A6-D016-385A-F1E8-580EBB4436B5}"/>
              </a:ext>
            </a:extLst>
          </p:cNvPr>
          <p:cNvSpPr>
            <a:spLocks noGrp="1"/>
          </p:cNvSpPr>
          <p:nvPr>
            <p:ph idx="1"/>
          </p:nvPr>
        </p:nvSpPr>
        <p:spPr/>
        <p:txBody>
          <a:bodyPr/>
          <a:lstStyle/>
          <a:p>
            <a:pPr marL="0" indent="0">
              <a:buNone/>
            </a:pPr>
            <a:r>
              <a:rPr lang="en-US" dirty="0"/>
              <a:t>A </a:t>
            </a:r>
            <a:r>
              <a:rPr lang="en-US" b="1" i="1" dirty="0">
                <a:solidFill>
                  <a:schemeClr val="tx1">
                    <a:lumMod val="75000"/>
                    <a:lumOff val="25000"/>
                  </a:schemeClr>
                </a:solidFill>
              </a:rPr>
              <a:t>journal bearing</a:t>
            </a:r>
            <a:r>
              <a:rPr lang="en-US" dirty="0"/>
              <a:t>, also known as a </a:t>
            </a:r>
            <a:r>
              <a:rPr lang="en-US" b="1" i="1" dirty="0">
                <a:solidFill>
                  <a:schemeClr val="tx1">
                    <a:lumMod val="75000"/>
                    <a:lumOff val="25000"/>
                  </a:schemeClr>
                </a:solidFill>
              </a:rPr>
              <a:t>sleeve bearing</a:t>
            </a:r>
            <a:r>
              <a:rPr lang="en-US" dirty="0"/>
              <a:t>, is a type of bearing in where the shaft is suspended in a pressurized regime of oil. </a:t>
            </a:r>
          </a:p>
          <a:p>
            <a:pPr marL="0" indent="0">
              <a:buNone/>
            </a:pPr>
            <a:endParaRPr lang="en-US" dirty="0"/>
          </a:p>
          <a:p>
            <a:pPr marL="0" indent="0">
              <a:buNone/>
            </a:pPr>
            <a:r>
              <a:rPr lang="en-US" dirty="0"/>
              <a:t>These are used on very large or powerful rotating machines in order to provide damping of vibration in order to pass through critical speeds and suppress instabilities. This damping of vibration makes it difficult for a regular accelerometer to get accurate vibration data from the machine housing.</a:t>
            </a:r>
          </a:p>
        </p:txBody>
      </p:sp>
      <p:pic>
        <p:nvPicPr>
          <p:cNvPr id="7" name="Picture 6" descr="Diagram, schematic&#10;&#10;Description automatically generated">
            <a:extLst>
              <a:ext uri="{FF2B5EF4-FFF2-40B4-BE49-F238E27FC236}">
                <a16:creationId xmlns:a16="http://schemas.microsoft.com/office/drawing/2014/main" id="{067E5C59-3A97-6A85-8445-058AD22C21A2}"/>
              </a:ext>
            </a:extLst>
          </p:cNvPr>
          <p:cNvPicPr>
            <a:picLocks noChangeAspect="1"/>
          </p:cNvPicPr>
          <p:nvPr/>
        </p:nvPicPr>
        <p:blipFill>
          <a:blip r:embed="rId2"/>
          <a:stretch>
            <a:fillRect/>
          </a:stretch>
        </p:blipFill>
        <p:spPr>
          <a:xfrm>
            <a:off x="2821577" y="3683817"/>
            <a:ext cx="6360521" cy="2090451"/>
          </a:xfrm>
          <a:prstGeom prst="rect">
            <a:avLst/>
          </a:prstGeom>
        </p:spPr>
      </p:pic>
    </p:spTree>
    <p:extLst>
      <p:ext uri="{BB962C8B-B14F-4D97-AF65-F5344CB8AC3E}">
        <p14:creationId xmlns:p14="http://schemas.microsoft.com/office/powerpoint/2010/main" val="22670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2FCE-21A8-4071-6587-15550E0F29ED}"/>
              </a:ext>
            </a:extLst>
          </p:cNvPr>
          <p:cNvSpPr>
            <a:spLocks noGrp="1"/>
          </p:cNvSpPr>
          <p:nvPr>
            <p:ph type="title"/>
          </p:nvPr>
        </p:nvSpPr>
        <p:spPr>
          <a:xfrm>
            <a:off x="947202" y="919706"/>
            <a:ext cx="10515600" cy="4771707"/>
          </a:xfrm>
        </p:spPr>
        <p:txBody>
          <a:bodyPr/>
          <a:lstStyle/>
          <a:p>
            <a:r>
              <a:rPr lang="en-US" dirty="0"/>
              <a:t>So, if the oil in a journal </a:t>
            </a:r>
            <a:br>
              <a:rPr lang="en-US" dirty="0"/>
            </a:br>
            <a:r>
              <a:rPr lang="en-US" dirty="0"/>
              <a:t>bearing dampens the</a:t>
            </a:r>
            <a:br>
              <a:rPr lang="en-US" dirty="0"/>
            </a:br>
            <a:r>
              <a:rPr lang="en-US" dirty="0"/>
              <a:t>vibration of its shaft…</a:t>
            </a:r>
            <a:br>
              <a:rPr lang="en-US" dirty="0"/>
            </a:br>
            <a:br>
              <a:rPr lang="en-US" dirty="0"/>
            </a:br>
            <a:r>
              <a:rPr lang="en-US" dirty="0"/>
              <a:t>How can we get accurate</a:t>
            </a:r>
            <a:br>
              <a:rPr lang="en-US" dirty="0"/>
            </a:br>
            <a:r>
              <a:rPr lang="en-US" dirty="0"/>
              <a:t>data on the shaft’s </a:t>
            </a:r>
            <a:r>
              <a:rPr lang="en-US" i="1" dirty="0"/>
              <a:t>position</a:t>
            </a:r>
            <a:br>
              <a:rPr lang="en-US" dirty="0"/>
            </a:br>
            <a:r>
              <a:rPr lang="en-US" dirty="0"/>
              <a:t>and </a:t>
            </a:r>
            <a:r>
              <a:rPr lang="en-US" i="1" dirty="0"/>
              <a:t>vibration</a:t>
            </a:r>
            <a:r>
              <a:rPr lang="en-US" dirty="0"/>
              <a:t> relative to </a:t>
            </a:r>
            <a:br>
              <a:rPr lang="en-US" dirty="0"/>
            </a:br>
            <a:r>
              <a:rPr lang="en-US" dirty="0"/>
              <a:t>its housing without direct</a:t>
            </a:r>
            <a:br>
              <a:rPr lang="en-US" dirty="0"/>
            </a:br>
            <a:r>
              <a:rPr lang="en-US" dirty="0"/>
              <a:t>contact?</a:t>
            </a:r>
          </a:p>
        </p:txBody>
      </p:sp>
      <p:sp>
        <p:nvSpPr>
          <p:cNvPr id="5" name="Rectangle 4">
            <a:extLst>
              <a:ext uri="{FF2B5EF4-FFF2-40B4-BE49-F238E27FC236}">
                <a16:creationId xmlns:a16="http://schemas.microsoft.com/office/drawing/2014/main" id="{5CF962CC-92CE-FA68-A554-3C1A811863A1}"/>
              </a:ext>
            </a:extLst>
          </p:cNvPr>
          <p:cNvSpPr/>
          <p:nvPr/>
        </p:nvSpPr>
        <p:spPr>
          <a:xfrm>
            <a:off x="0" y="217714"/>
            <a:ext cx="1454331" cy="940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23697-6FCB-7DEF-6BBD-B17D480F2558}"/>
              </a:ext>
            </a:extLst>
          </p:cNvPr>
          <p:cNvPicPr>
            <a:picLocks noChangeAspect="1"/>
          </p:cNvPicPr>
          <p:nvPr/>
        </p:nvPicPr>
        <p:blipFill>
          <a:blip r:embed="rId2"/>
          <a:srcRect/>
          <a:stretch/>
        </p:blipFill>
        <p:spPr>
          <a:xfrm>
            <a:off x="5741023" y="478019"/>
            <a:ext cx="5721779" cy="5451566"/>
          </a:xfrm>
          <a:prstGeom prst="rect">
            <a:avLst/>
          </a:prstGeom>
        </p:spPr>
      </p:pic>
    </p:spTree>
    <p:extLst>
      <p:ext uri="{BB962C8B-B14F-4D97-AF65-F5344CB8AC3E}">
        <p14:creationId xmlns:p14="http://schemas.microsoft.com/office/powerpoint/2010/main" val="355155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1AAC-45B7-77F2-C6A1-67250693A417}"/>
              </a:ext>
            </a:extLst>
          </p:cNvPr>
          <p:cNvSpPr>
            <a:spLocks noGrp="1"/>
          </p:cNvSpPr>
          <p:nvPr>
            <p:ph type="title"/>
          </p:nvPr>
        </p:nvSpPr>
        <p:spPr/>
        <p:txBody>
          <a:bodyPr/>
          <a:lstStyle/>
          <a:p>
            <a:pPr algn="ctr"/>
            <a:r>
              <a:rPr lang="en-US" dirty="0"/>
              <a:t>Proximity Probe Functionality</a:t>
            </a:r>
          </a:p>
        </p:txBody>
      </p:sp>
      <p:sp>
        <p:nvSpPr>
          <p:cNvPr id="3" name="Content Placeholder 2">
            <a:extLst>
              <a:ext uri="{FF2B5EF4-FFF2-40B4-BE49-F238E27FC236}">
                <a16:creationId xmlns:a16="http://schemas.microsoft.com/office/drawing/2014/main" id="{DD6E29A6-D016-385A-F1E8-580EBB4436B5}"/>
              </a:ext>
            </a:extLst>
          </p:cNvPr>
          <p:cNvSpPr>
            <a:spLocks noGrp="1"/>
          </p:cNvSpPr>
          <p:nvPr>
            <p:ph idx="1"/>
          </p:nvPr>
        </p:nvSpPr>
        <p:spPr>
          <a:xfrm>
            <a:off x="838200" y="1656443"/>
            <a:ext cx="7905206" cy="3545114"/>
          </a:xfrm>
        </p:spPr>
        <p:txBody>
          <a:bodyPr>
            <a:normAutofit/>
          </a:bodyPr>
          <a:lstStyle/>
          <a:p>
            <a:pPr marL="0" indent="0">
              <a:buNone/>
            </a:pPr>
            <a:r>
              <a:rPr lang="en-US" sz="2400" dirty="0"/>
              <a:t>Proximity Probes are categorized as non-contact displacement sensors. This means that their signal output is proportional to the amount of displacement between the probe tip and the conductive target material.</a:t>
            </a:r>
          </a:p>
          <a:p>
            <a:pPr marL="0" indent="0">
              <a:buNone/>
            </a:pPr>
            <a:endParaRPr lang="en-US" sz="2400" dirty="0"/>
          </a:p>
          <a:p>
            <a:pPr marL="0" indent="0">
              <a:buNone/>
            </a:pPr>
            <a:r>
              <a:rPr lang="en-US" sz="2400" dirty="0"/>
              <a:t>Proximity Probes use Eddy Current principles to generate a primary and secondary magnetic field that cause the output signal voltage of a Proximity Probe system to drop as the probe tip gets closer to the material being monitored.</a:t>
            </a:r>
          </a:p>
        </p:txBody>
      </p:sp>
      <p:pic>
        <p:nvPicPr>
          <p:cNvPr id="6" name="Picture 5" descr="A picture containing text, metalware&#10;&#10;Description automatically generated">
            <a:extLst>
              <a:ext uri="{FF2B5EF4-FFF2-40B4-BE49-F238E27FC236}">
                <a16:creationId xmlns:a16="http://schemas.microsoft.com/office/drawing/2014/main" id="{13B70B18-3A94-034A-61ED-BD12E0B2704D}"/>
              </a:ext>
            </a:extLst>
          </p:cNvPr>
          <p:cNvPicPr>
            <a:picLocks noChangeAspect="1"/>
          </p:cNvPicPr>
          <p:nvPr/>
        </p:nvPicPr>
        <p:blipFill>
          <a:blip r:embed="rId2"/>
          <a:stretch>
            <a:fillRect/>
          </a:stretch>
        </p:blipFill>
        <p:spPr>
          <a:xfrm>
            <a:off x="9146823" y="445837"/>
            <a:ext cx="2081615" cy="5534049"/>
          </a:xfrm>
          <a:prstGeom prst="rect">
            <a:avLst/>
          </a:prstGeom>
        </p:spPr>
      </p:pic>
    </p:spTree>
    <p:extLst>
      <p:ext uri="{BB962C8B-B14F-4D97-AF65-F5344CB8AC3E}">
        <p14:creationId xmlns:p14="http://schemas.microsoft.com/office/powerpoint/2010/main" val="2892130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1022-77C7-7C62-1AB6-980239106E2F}"/>
              </a:ext>
            </a:extLst>
          </p:cNvPr>
          <p:cNvSpPr>
            <a:spLocks noGrp="1"/>
          </p:cNvSpPr>
          <p:nvPr>
            <p:ph type="title"/>
          </p:nvPr>
        </p:nvSpPr>
        <p:spPr/>
        <p:txBody>
          <a:bodyPr/>
          <a:lstStyle/>
          <a:p>
            <a:pPr algn="ctr"/>
            <a:r>
              <a:rPr lang="en-US" dirty="0"/>
              <a:t>What is a Complete Proximity Probe System?</a:t>
            </a:r>
          </a:p>
        </p:txBody>
      </p:sp>
      <p:sp>
        <p:nvSpPr>
          <p:cNvPr id="3" name="Content Placeholder 2">
            <a:extLst>
              <a:ext uri="{FF2B5EF4-FFF2-40B4-BE49-F238E27FC236}">
                <a16:creationId xmlns:a16="http://schemas.microsoft.com/office/drawing/2014/main" id="{FD354B91-BA03-EE6F-A654-4B2F9F5A0775}"/>
              </a:ext>
            </a:extLst>
          </p:cNvPr>
          <p:cNvSpPr>
            <a:spLocks noGrp="1"/>
          </p:cNvSpPr>
          <p:nvPr>
            <p:ph idx="1"/>
          </p:nvPr>
        </p:nvSpPr>
        <p:spPr>
          <a:xfrm>
            <a:off x="838200" y="1194894"/>
            <a:ext cx="10515600" cy="4589206"/>
          </a:xfrm>
        </p:spPr>
        <p:txBody>
          <a:bodyPr/>
          <a:lstStyle/>
          <a:p>
            <a:pPr marL="0" indent="0" algn="ctr">
              <a:buNone/>
            </a:pPr>
            <a:r>
              <a:rPr lang="en-US" dirty="0"/>
              <a:t>A complete Proximity Probe System consists of a </a:t>
            </a:r>
            <a:r>
              <a:rPr lang="en-US" b="1" dirty="0"/>
              <a:t>Probe</a:t>
            </a:r>
            <a:r>
              <a:rPr lang="en-US" dirty="0"/>
              <a:t>, an </a:t>
            </a:r>
            <a:r>
              <a:rPr lang="en-US" b="1" dirty="0"/>
              <a:t>Extension Cable</a:t>
            </a:r>
            <a:r>
              <a:rPr lang="en-US" dirty="0"/>
              <a:t>, and a </a:t>
            </a:r>
            <a:r>
              <a:rPr lang="en-US" b="1" dirty="0"/>
              <a:t>Driver</a:t>
            </a:r>
          </a:p>
          <a:p>
            <a:pPr marL="0" indent="0" algn="ctr">
              <a:buNone/>
            </a:pPr>
            <a:endParaRPr lang="en-US" dirty="0"/>
          </a:p>
          <a:p>
            <a:pPr marL="0" indent="0" algn="ctr">
              <a:buNone/>
            </a:pPr>
            <a:r>
              <a:rPr lang="en-US" dirty="0"/>
              <a:t>Proximity Probe Systems are typically 5 or 9 meters in length </a:t>
            </a:r>
          </a:p>
        </p:txBody>
      </p:sp>
      <p:pic>
        <p:nvPicPr>
          <p:cNvPr id="9" name="Picture 8" descr="A screenshot of a video game&#10;&#10;Description automatically generated with medium confidence">
            <a:extLst>
              <a:ext uri="{FF2B5EF4-FFF2-40B4-BE49-F238E27FC236}">
                <a16:creationId xmlns:a16="http://schemas.microsoft.com/office/drawing/2014/main" id="{6C5C3809-00EE-CE0A-AD5B-9CB03695FD71}"/>
              </a:ext>
            </a:extLst>
          </p:cNvPr>
          <p:cNvPicPr>
            <a:picLocks noChangeAspect="1"/>
          </p:cNvPicPr>
          <p:nvPr/>
        </p:nvPicPr>
        <p:blipFill>
          <a:blip r:embed="rId2"/>
          <a:stretch>
            <a:fillRect/>
          </a:stretch>
        </p:blipFill>
        <p:spPr>
          <a:xfrm>
            <a:off x="-452847" y="2080292"/>
            <a:ext cx="14213297" cy="3693976"/>
          </a:xfrm>
          <a:prstGeom prst="rect">
            <a:avLst/>
          </a:prstGeom>
        </p:spPr>
      </p:pic>
      <p:sp>
        <p:nvSpPr>
          <p:cNvPr id="4" name="TextBox 3">
            <a:extLst>
              <a:ext uri="{FF2B5EF4-FFF2-40B4-BE49-F238E27FC236}">
                <a16:creationId xmlns:a16="http://schemas.microsoft.com/office/drawing/2014/main" id="{0BE26A01-5346-A128-7483-7487D556F971}"/>
              </a:ext>
            </a:extLst>
          </p:cNvPr>
          <p:cNvSpPr txBox="1"/>
          <p:nvPr/>
        </p:nvSpPr>
        <p:spPr>
          <a:xfrm>
            <a:off x="2396613" y="5272828"/>
            <a:ext cx="7398774" cy="400110"/>
          </a:xfrm>
          <a:prstGeom prst="rect">
            <a:avLst/>
          </a:prstGeom>
          <a:noFill/>
        </p:spPr>
        <p:txBody>
          <a:bodyPr wrap="square" rtlCol="0">
            <a:spAutoFit/>
          </a:bodyPr>
          <a:lstStyle/>
          <a:p>
            <a:r>
              <a:rPr lang="en-US" sz="2000" dirty="0">
                <a:latin typeface="Aktiv Grotesk" panose="020B0504020202020204"/>
              </a:rPr>
              <a:t>A standard Proximity</a:t>
            </a:r>
            <a:r>
              <a:rPr lang="en-US" dirty="0"/>
              <a:t> Probe System will have a signal output of </a:t>
            </a:r>
            <a:r>
              <a:rPr lang="en-US" b="1" dirty="0"/>
              <a:t>-7.87 V/mm</a:t>
            </a:r>
          </a:p>
        </p:txBody>
      </p:sp>
    </p:spTree>
    <p:extLst>
      <p:ext uri="{BB962C8B-B14F-4D97-AF65-F5344CB8AC3E}">
        <p14:creationId xmlns:p14="http://schemas.microsoft.com/office/powerpoint/2010/main" val="404497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8DA4-8010-36A5-3F27-70255EDCC10E}"/>
              </a:ext>
            </a:extLst>
          </p:cNvPr>
          <p:cNvSpPr>
            <a:spLocks noGrp="1"/>
          </p:cNvSpPr>
          <p:nvPr>
            <p:ph type="title"/>
          </p:nvPr>
        </p:nvSpPr>
        <p:spPr/>
        <p:txBody>
          <a:bodyPr/>
          <a:lstStyle/>
          <a:p>
            <a:pPr algn="ctr"/>
            <a:r>
              <a:rPr lang="en-US" dirty="0"/>
              <a:t>Radial Proximity Probe Applications</a:t>
            </a:r>
          </a:p>
        </p:txBody>
      </p:sp>
      <p:pic>
        <p:nvPicPr>
          <p:cNvPr id="4" name="Picture 3">
            <a:extLst>
              <a:ext uri="{FF2B5EF4-FFF2-40B4-BE49-F238E27FC236}">
                <a16:creationId xmlns:a16="http://schemas.microsoft.com/office/drawing/2014/main" id="{8EB9723F-4577-B1C7-FFCE-E87F3EC7C3F1}"/>
              </a:ext>
            </a:extLst>
          </p:cNvPr>
          <p:cNvPicPr>
            <a:picLocks noChangeAspect="1"/>
          </p:cNvPicPr>
          <p:nvPr/>
        </p:nvPicPr>
        <p:blipFill>
          <a:blip r:embed="rId2"/>
          <a:srcRect l="35" r="35"/>
          <a:stretch/>
        </p:blipFill>
        <p:spPr>
          <a:xfrm>
            <a:off x="576261" y="2010542"/>
            <a:ext cx="5947910" cy="3586534"/>
          </a:xfrm>
          <a:prstGeom prst="rect">
            <a:avLst/>
          </a:prstGeom>
        </p:spPr>
      </p:pic>
      <p:sp>
        <p:nvSpPr>
          <p:cNvPr id="5" name="Text Box 23">
            <a:extLst>
              <a:ext uri="{FF2B5EF4-FFF2-40B4-BE49-F238E27FC236}">
                <a16:creationId xmlns:a16="http://schemas.microsoft.com/office/drawing/2014/main" id="{55C468B1-2E36-E0FF-138C-175FA1E9A738}"/>
              </a:ext>
            </a:extLst>
          </p:cNvPr>
          <p:cNvSpPr txBox="1">
            <a:spLocks noChangeArrowheads="1"/>
          </p:cNvSpPr>
          <p:nvPr/>
        </p:nvSpPr>
        <p:spPr bwMode="auto">
          <a:xfrm>
            <a:off x="1527756" y="1655896"/>
            <a:ext cx="703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i="1" dirty="0"/>
              <a:t> </a:t>
            </a:r>
            <a:r>
              <a:rPr lang="en-US" sz="2400" b="1" dirty="0"/>
              <a:t>Y</a:t>
            </a:r>
          </a:p>
        </p:txBody>
      </p:sp>
      <p:sp>
        <p:nvSpPr>
          <p:cNvPr id="6" name="Text Box 24">
            <a:extLst>
              <a:ext uri="{FF2B5EF4-FFF2-40B4-BE49-F238E27FC236}">
                <a16:creationId xmlns:a16="http://schemas.microsoft.com/office/drawing/2014/main" id="{F4DE9FA3-4210-2950-C798-876CECD717D5}"/>
              </a:ext>
            </a:extLst>
          </p:cNvPr>
          <p:cNvSpPr txBox="1">
            <a:spLocks noChangeArrowheads="1"/>
          </p:cNvSpPr>
          <p:nvPr/>
        </p:nvSpPr>
        <p:spPr bwMode="auto">
          <a:xfrm>
            <a:off x="5014160" y="1640021"/>
            <a:ext cx="488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t>X</a:t>
            </a:r>
          </a:p>
        </p:txBody>
      </p:sp>
      <p:sp>
        <p:nvSpPr>
          <p:cNvPr id="7" name="Arc 42">
            <a:extLst>
              <a:ext uri="{FF2B5EF4-FFF2-40B4-BE49-F238E27FC236}">
                <a16:creationId xmlns:a16="http://schemas.microsoft.com/office/drawing/2014/main" id="{BA82B88B-4A5E-2402-2CA3-92A5A3F35F6F}"/>
              </a:ext>
            </a:extLst>
          </p:cNvPr>
          <p:cNvSpPr>
            <a:spLocks/>
          </p:cNvSpPr>
          <p:nvPr/>
        </p:nvSpPr>
        <p:spPr bwMode="auto">
          <a:xfrm rot="13457973" flipV="1">
            <a:off x="2711285" y="1476697"/>
            <a:ext cx="1561750" cy="1620416"/>
          </a:xfrm>
          <a:custGeom>
            <a:avLst/>
            <a:gdLst>
              <a:gd name="T0" fmla="*/ 0 w 21600"/>
              <a:gd name="T1" fmla="*/ 0 h 21600"/>
              <a:gd name="T2" fmla="*/ 87096600 w 21600"/>
              <a:gd name="T3" fmla="*/ 87096600 h 21600"/>
              <a:gd name="T4" fmla="*/ 0 w 21600"/>
              <a:gd name="T5" fmla="*/ 87096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43">
            <a:extLst>
              <a:ext uri="{FF2B5EF4-FFF2-40B4-BE49-F238E27FC236}">
                <a16:creationId xmlns:a16="http://schemas.microsoft.com/office/drawing/2014/main" id="{19070180-5B95-71DE-72ED-D2A8F0A2268A}"/>
              </a:ext>
            </a:extLst>
          </p:cNvPr>
          <p:cNvSpPr txBox="1">
            <a:spLocks noChangeArrowheads="1"/>
          </p:cNvSpPr>
          <p:nvPr/>
        </p:nvSpPr>
        <p:spPr bwMode="auto">
          <a:xfrm>
            <a:off x="3256417" y="1485643"/>
            <a:ext cx="795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Abril Display Regular "/>
              </a:rPr>
              <a:t>90</a:t>
            </a:r>
            <a:r>
              <a:rPr lang="en-US" b="0" i="0" dirty="0">
                <a:effectLst/>
                <a:latin typeface="Abril Display Regular "/>
              </a:rPr>
              <a:t>°</a:t>
            </a:r>
            <a:endParaRPr lang="en-US" dirty="0">
              <a:latin typeface="Abril Display Regular "/>
            </a:endParaRPr>
          </a:p>
        </p:txBody>
      </p:sp>
      <p:pic>
        <p:nvPicPr>
          <p:cNvPr id="9" name="Picture 8">
            <a:extLst>
              <a:ext uri="{FF2B5EF4-FFF2-40B4-BE49-F238E27FC236}">
                <a16:creationId xmlns:a16="http://schemas.microsoft.com/office/drawing/2014/main" id="{45647BAF-04A2-47F7-F607-BAB40EAD52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813344">
            <a:off x="7484659" y="1531532"/>
            <a:ext cx="3427678" cy="346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998254"/>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9716</TotalTime>
  <Words>812</Words>
  <Application>Microsoft Office PowerPoint</Application>
  <PresentationFormat>Widescreen</PresentationFormat>
  <Paragraphs>66</Paragraphs>
  <Slides>21</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Abril Display Regular </vt:lpstr>
      <vt:lpstr>Aktiv Grotesk</vt:lpstr>
      <vt:lpstr>-apple-system</vt:lpstr>
      <vt:lpstr>Arial</vt:lpstr>
      <vt:lpstr>Calibri</vt:lpstr>
      <vt:lpstr>Calibri Light</vt:lpstr>
      <vt:lpstr>Office Theme 2013 - 2022</vt:lpstr>
      <vt:lpstr>Custom Design</vt:lpstr>
      <vt:lpstr>PowerPoint Presentation</vt:lpstr>
      <vt:lpstr>Accelerometers vs. Proximity Probes</vt:lpstr>
      <vt:lpstr>Accelerometers vs. Proximity Probes</vt:lpstr>
      <vt:lpstr>What if the machine  being monitored  is not using rolling  element bearings?</vt:lpstr>
      <vt:lpstr>Journal Bearings</vt:lpstr>
      <vt:lpstr>So, if the oil in a journal  bearing dampens the vibration of its shaft…  How can we get accurate data on the shaft’s position and vibration relative to  its housing without direct contact?</vt:lpstr>
      <vt:lpstr>Proximity Probe Functionality</vt:lpstr>
      <vt:lpstr>What is a Complete Proximity Probe System?</vt:lpstr>
      <vt:lpstr>Radial Proximity Probe Applications</vt:lpstr>
      <vt:lpstr>Proximity Probes for Orbital Analysis </vt:lpstr>
      <vt:lpstr>Orbital Analysis</vt:lpstr>
      <vt:lpstr>PowerPoint Presentation</vt:lpstr>
      <vt:lpstr>4-20mA Shaft Vibration Monitoring </vt:lpstr>
      <vt:lpstr>PowerPoint Presentation</vt:lpstr>
      <vt:lpstr>Axial Monitoring Proximity Probe Applications </vt:lpstr>
      <vt:lpstr>4-20mA Axial Probe Applications</vt:lpstr>
      <vt:lpstr>PowerPoint Presentation</vt:lpstr>
      <vt:lpstr>Rod Drop Monitoring for Reciprocating Compressors</vt:lpstr>
      <vt:lpstr>PowerPoint Presentation</vt:lpstr>
      <vt:lpstr>OEM Partnerships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Morgan</dc:creator>
  <cp:lastModifiedBy>O'Leary, Tim</cp:lastModifiedBy>
  <cp:revision>35</cp:revision>
  <cp:lastPrinted>2022-12-28T16:17:07Z</cp:lastPrinted>
  <dcterms:created xsi:type="dcterms:W3CDTF">2022-12-19T17:16:11Z</dcterms:created>
  <dcterms:modified xsi:type="dcterms:W3CDTF">2023-05-04T10:17:28Z</dcterms:modified>
</cp:coreProperties>
</file>