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9" r:id="rId2"/>
    <p:sldId id="257" r:id="rId3"/>
    <p:sldId id="258"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56" r:id="rId2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8CBD"/>
    <a:srgbClr val="F6FBE4"/>
    <a:srgbClr val="A191D4"/>
    <a:srgbClr val="FFFFFF"/>
    <a:srgbClr val="7893D0"/>
    <a:srgbClr val="B1A4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8"/>
    <p:restoredTop sz="75391" autoAdjust="0"/>
  </p:normalViewPr>
  <p:slideViewPr>
    <p:cSldViewPr snapToGrid="0">
      <p:cViewPr varScale="1">
        <p:scale>
          <a:sx n="49" d="100"/>
          <a:sy n="49" d="100"/>
        </p:scale>
        <p:origin x="110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90151D-8535-403C-87E5-CF469DFE8C36}" type="datetimeFigureOut">
              <a:rPr lang="en-US" smtClean="0"/>
              <a:t>5/4/2023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2333ED-1D6E-4062-BF1E-642A5030359F}" type="slidenum">
              <a:rPr lang="en-US" smtClean="0"/>
              <a:t>‹#›</a:t>
            </a:fld>
            <a:endParaRPr lang="en-US"/>
          </a:p>
        </p:txBody>
      </p:sp>
    </p:spTree>
    <p:extLst>
      <p:ext uri="{BB962C8B-B14F-4D97-AF65-F5344CB8AC3E}">
        <p14:creationId xmlns:p14="http://schemas.microsoft.com/office/powerpoint/2010/main" val="2973585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Sunumum çimento döner fırınlarına özel geliştirilmiş bir durum izleme ve arıza teşhis çözümü hakkında olacak. İzleme çözümü, bu uygulama için özel olarak özelleştirilmiş bir izleme sistemi ile birlikte arıza teşhis tabanlı bir izleme hizmetine dayanıyor. İzleme çözümü zaten başarıyla uygulandı ve başarının, projede özel uzmanlıklarını paylaşan FLSmidth ve Brüel &amp; Kjær Vibro'nun ortak çabalarından kaynaklandığına inanıyoruz.</a:t>
            </a:r>
          </a:p>
          <a:p>
            <a:endParaRPr lang="en-US"/>
          </a:p>
        </p:txBody>
      </p:sp>
      <p:sp>
        <p:nvSpPr>
          <p:cNvPr id="4" name="Slide Number Placeholder 3"/>
          <p:cNvSpPr>
            <a:spLocks noGrp="1"/>
          </p:cNvSpPr>
          <p:nvPr>
            <p:ph type="sldNum" sz="quarter" idx="10"/>
          </p:nvPr>
        </p:nvSpPr>
        <p:spPr/>
        <p:txBody>
          <a:bodyPr/>
          <a:lstStyle/>
          <a:p>
            <a:fld id="{AC2333ED-1D6E-4062-BF1E-642A5030359F}" type="slidenum">
              <a:rPr lang="en-US" smtClean="0"/>
              <a:t>2</a:t>
            </a:fld>
            <a:endParaRPr lang="en-US"/>
          </a:p>
        </p:txBody>
      </p:sp>
    </p:spTree>
    <p:extLst>
      <p:ext uri="{BB962C8B-B14F-4D97-AF65-F5344CB8AC3E}">
        <p14:creationId xmlns:p14="http://schemas.microsoft.com/office/powerpoint/2010/main" val="366720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 slaytta, fırın mantosunun termal genleşmesi sırasında </a:t>
            </a:r>
            <a:r>
              <a:rPr lang="en-US" b="1"/>
              <a:t>70 mm </a:t>
            </a:r>
            <a:r>
              <a:rPr lang="en-US"/>
              <a:t>veya daha fazla olabilen </a:t>
            </a:r>
            <a:r>
              <a:rPr lang="en-US" b="1"/>
              <a:t>eksenel</a:t>
            </a:r>
            <a:r>
              <a:rPr lang="en-US"/>
              <a:t> hareketin izlendiğini görüyoruz. Büyük mesafe nedeniyle, ölçüm aralığını bölmek için </a:t>
            </a:r>
            <a:r>
              <a:rPr lang="en-US" b="1"/>
              <a:t>2 eksenel yer değiştirme sensörü </a:t>
            </a:r>
            <a:r>
              <a:rPr lang="en-US"/>
              <a:t>kullanılabilir.</a:t>
            </a:r>
          </a:p>
          <a:p>
            <a:endParaRPr lang="en-US"/>
          </a:p>
          <a:p>
            <a:r>
              <a:rPr lang="en-US"/>
              <a:t>Yalpalama buradan da izlenebilir.</a:t>
            </a:r>
          </a:p>
          <a:p>
            <a:endParaRPr lang="en-US"/>
          </a:p>
          <a:p>
            <a:r>
              <a:rPr lang="en-US"/>
              <a:t>Bu arada fırının eksenel konumu da fırının eksenel dengesini izlemek için kullanılan ve daha sonra bahsedeceğimiz parametrelerden biridir.</a:t>
            </a:r>
          </a:p>
          <a:p>
            <a:endParaRPr lang="en-US"/>
          </a:p>
          <a:p>
            <a:r>
              <a:rPr lang="en-US"/>
              <a:t>Emre: Sensörler hangi tip?</a:t>
            </a:r>
          </a:p>
        </p:txBody>
      </p:sp>
      <p:sp>
        <p:nvSpPr>
          <p:cNvPr id="4" name="Slide Number Placeholder 3"/>
          <p:cNvSpPr>
            <a:spLocks noGrp="1"/>
          </p:cNvSpPr>
          <p:nvPr>
            <p:ph type="sldNum" sz="quarter" idx="10"/>
          </p:nvPr>
        </p:nvSpPr>
        <p:spPr/>
        <p:txBody>
          <a:bodyPr/>
          <a:lstStyle/>
          <a:p>
            <a:fld id="{AC2333ED-1D6E-4062-BF1E-642A5030359F}" type="slidenum">
              <a:rPr lang="en-US" smtClean="0"/>
              <a:t>11</a:t>
            </a:fld>
            <a:endParaRPr lang="en-US"/>
          </a:p>
        </p:txBody>
      </p:sp>
    </p:spTree>
    <p:extLst>
      <p:ext uri="{BB962C8B-B14F-4D97-AF65-F5344CB8AC3E}">
        <p14:creationId xmlns:p14="http://schemas.microsoft.com/office/powerpoint/2010/main" val="2712467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Bir motor ve dişli kutusu tarafından tahrik edilen rijit monte edilmiş pinyon, temel olarak diğer makinelerdeki dişliler gibi izlenir, ancak </a:t>
            </a:r>
            <a:r>
              <a:rPr lang="en-US" b="1"/>
              <a:t>çok düşük hızı </a:t>
            </a:r>
            <a:r>
              <a:rPr lang="en-US"/>
              <a:t>nedeniyle fırın için özel sensörler, izleme teknikleri ve sinyal işleme ihtiyacı vardır. Pinyon muhafazasındaki X-Y-Z yönlü ivmeölçerler, dişli kaymasını, balansı, dişli örgüsü anormalliklerini ve yatak arızalarını tespit edebilir.</a:t>
            </a:r>
          </a:p>
          <a:p>
            <a:endParaRPr lang="en-US"/>
          </a:p>
          <a:p>
            <a:r>
              <a:rPr lang="en-US"/>
              <a:t>Bu, devir hızındaki </a:t>
            </a:r>
            <a:r>
              <a:rPr lang="en-US" b="1"/>
              <a:t>titreşim ve harmonikleri, diş birleşme frekansı ve harmonikleri, yan bant enerjisi, yatak arıza frekansları, tepe faktörü </a:t>
            </a:r>
            <a:r>
              <a:rPr lang="en-US"/>
              <a:t>vb. gibi titreşim ölçümlerinin izlenmesiyle yapılır.</a:t>
            </a:r>
          </a:p>
          <a:p>
            <a:endParaRPr lang="en-US"/>
          </a:p>
          <a:p>
            <a:r>
              <a:rPr lang="en-US"/>
              <a:t>Ayrıca pinyon </a:t>
            </a:r>
            <a:r>
              <a:rPr lang="en-US" b="1"/>
              <a:t>motoru ve dişli kutusu </a:t>
            </a:r>
            <a:r>
              <a:rPr lang="en-US"/>
              <a:t>da izlenir.</a:t>
            </a:r>
          </a:p>
        </p:txBody>
      </p:sp>
      <p:sp>
        <p:nvSpPr>
          <p:cNvPr id="4" name="Slide Number Placeholder 3"/>
          <p:cNvSpPr>
            <a:spLocks noGrp="1"/>
          </p:cNvSpPr>
          <p:nvPr>
            <p:ph type="sldNum" sz="quarter" idx="10"/>
          </p:nvPr>
        </p:nvSpPr>
        <p:spPr/>
        <p:txBody>
          <a:bodyPr/>
          <a:lstStyle/>
          <a:p>
            <a:fld id="{AC2333ED-1D6E-4062-BF1E-642A5030359F}" type="slidenum">
              <a:rPr lang="en-US" smtClean="0"/>
              <a:t>12</a:t>
            </a:fld>
            <a:endParaRPr lang="en-US"/>
          </a:p>
        </p:txBody>
      </p:sp>
    </p:spTree>
    <p:extLst>
      <p:ext uri="{BB962C8B-B14F-4D97-AF65-F5344CB8AC3E}">
        <p14:creationId xmlns:p14="http://schemas.microsoft.com/office/powerpoint/2010/main" val="775427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“Fırın Eksenel Dengesi”, fırının eksenel yöndeki tüm kuvvet ve hareketlerini içeren bir terim.</a:t>
            </a:r>
          </a:p>
          <a:p>
            <a:r>
              <a:rPr lang="en-US"/>
              <a:t>Şekilde 6 role var.</a:t>
            </a:r>
          </a:p>
          <a:p>
            <a:r>
              <a:rPr lang="en-US"/>
              <a:t>Roleler, eğrilme ve fırının eğimi nedeniyle eksenel yönde bir kuvvet etki ediyorlar.</a:t>
            </a:r>
          </a:p>
          <a:p>
            <a:r>
              <a:rPr lang="en-US"/>
              <a:t>Destek rolesi (thrust roller), fırının eğimi nedeniyle oluşan eksenel kuvveti taşıyor.</a:t>
            </a:r>
          </a:p>
          <a:p>
            <a:r>
              <a:rPr lang="en-US"/>
              <a:t>Eksenel dengeyi değerlendirebilmek için her bir roledeki kuvveti ve destek rolesindeki yükü bilmeliyiz.</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Fırının eksenel yöndeki hareketini (yüzmesini) de ölçüyoruz (kiln floating)</a:t>
            </a:r>
          </a:p>
          <a:p>
            <a:endParaRPr lang="en-US"/>
          </a:p>
          <a:p>
            <a:endParaRPr lang="en-US"/>
          </a:p>
        </p:txBody>
      </p:sp>
      <p:sp>
        <p:nvSpPr>
          <p:cNvPr id="4" name="Slide Number Placeholder 3"/>
          <p:cNvSpPr>
            <a:spLocks noGrp="1"/>
          </p:cNvSpPr>
          <p:nvPr>
            <p:ph type="sldNum" sz="quarter" idx="10"/>
          </p:nvPr>
        </p:nvSpPr>
        <p:spPr/>
        <p:txBody>
          <a:bodyPr/>
          <a:lstStyle/>
          <a:p>
            <a:fld id="{AC2333ED-1D6E-4062-BF1E-642A5030359F}" type="slidenum">
              <a:rPr lang="en-US" smtClean="0"/>
              <a:t>13</a:t>
            </a:fld>
            <a:endParaRPr lang="en-US"/>
          </a:p>
        </p:txBody>
      </p:sp>
    </p:spTree>
    <p:extLst>
      <p:ext uri="{BB962C8B-B14F-4D97-AF65-F5344CB8AC3E}">
        <p14:creationId xmlns:p14="http://schemas.microsoft.com/office/powerpoint/2010/main" val="1255228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Roller sabit yatağında sıcaklık ölçümleri ile thrust kuvveti büyüklüğü belirleniyor.</a:t>
            </a:r>
          </a:p>
          <a:p>
            <a:r>
              <a:rPr lang="en-US"/>
              <a:t>Thrust yönü ise yer değişimi sensörleri ile belirleniyor. (eğrilmenin hangi yöne olduğu)</a:t>
            </a:r>
          </a:p>
          <a:p>
            <a:r>
              <a:rPr lang="en-US"/>
              <a:t>Destek rolesindeki yük ölçülüyor (hidrolik basınç vasıtasıyla)</a:t>
            </a:r>
          </a:p>
          <a:p>
            <a:r>
              <a:rPr lang="en-US"/>
              <a:t>Eksenel yüzme (floating) ölçülüyor.</a:t>
            </a:r>
          </a:p>
          <a:p>
            <a:r>
              <a:rPr lang="en-US"/>
              <a:t>Eksenel denge çok önemli. Dinamik, zamanla değişiyor.</a:t>
            </a:r>
          </a:p>
          <a:p>
            <a:r>
              <a:rPr lang="en-US"/>
              <a:t>Alternatif yakıtlar stabiliteyi olumsuz etkiliyor. Termal etkiler hızlı değişiyor. Fırın içerisindeki kaplamalar hızlı aşınıyor ve fırın ağırlığı değişiyor.</a:t>
            </a:r>
          </a:p>
          <a:p>
            <a:r>
              <a:rPr lang="en-US"/>
              <a:t>Bunlar eksenel dengeyi etkiliyor. Sürekli izlenmesi gerekli.</a:t>
            </a:r>
          </a:p>
          <a:p>
            <a:r>
              <a:rPr lang="en-US"/>
              <a:t>Bu izleme tekniği ile sürekli izlenebilir hale getirildi. Eskiden el tipi cihazlarla fikir edinilmeye çalışılıyordu.</a:t>
            </a:r>
          </a:p>
        </p:txBody>
      </p:sp>
      <p:sp>
        <p:nvSpPr>
          <p:cNvPr id="4" name="Slide Number Placeholder 3"/>
          <p:cNvSpPr>
            <a:spLocks noGrp="1"/>
          </p:cNvSpPr>
          <p:nvPr>
            <p:ph type="sldNum" sz="quarter" idx="10"/>
          </p:nvPr>
        </p:nvSpPr>
        <p:spPr/>
        <p:txBody>
          <a:bodyPr/>
          <a:lstStyle/>
          <a:p>
            <a:fld id="{AC2333ED-1D6E-4062-BF1E-642A5030359F}" type="slidenum">
              <a:rPr lang="en-US" smtClean="0"/>
              <a:t>14</a:t>
            </a:fld>
            <a:endParaRPr lang="en-US"/>
          </a:p>
        </p:txBody>
      </p:sp>
    </p:spTree>
    <p:extLst>
      <p:ext uri="{BB962C8B-B14F-4D97-AF65-F5344CB8AC3E}">
        <p14:creationId xmlns:p14="http://schemas.microsoft.com/office/powerpoint/2010/main" val="616231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Level I: Zaten modern bir döner fırında olan izleme yöntemleri</a:t>
            </a:r>
          </a:p>
          <a:p>
            <a:r>
              <a:rPr lang="en-US"/>
              <a:t>Level II: Bu sunum kapsamında anlatılan çözüm</a:t>
            </a:r>
          </a:p>
        </p:txBody>
      </p:sp>
      <p:sp>
        <p:nvSpPr>
          <p:cNvPr id="4" name="Slide Number Placeholder 3"/>
          <p:cNvSpPr>
            <a:spLocks noGrp="1"/>
          </p:cNvSpPr>
          <p:nvPr>
            <p:ph type="sldNum" sz="quarter" idx="10"/>
          </p:nvPr>
        </p:nvSpPr>
        <p:spPr/>
        <p:txBody>
          <a:bodyPr/>
          <a:lstStyle/>
          <a:p>
            <a:fld id="{AC2333ED-1D6E-4062-BF1E-642A5030359F}" type="slidenum">
              <a:rPr lang="en-US" smtClean="0"/>
              <a:t>15</a:t>
            </a:fld>
            <a:endParaRPr lang="en-US"/>
          </a:p>
        </p:txBody>
      </p:sp>
    </p:spTree>
    <p:extLst>
      <p:ext uri="{BB962C8B-B14F-4D97-AF65-F5344CB8AC3E}">
        <p14:creationId xmlns:p14="http://schemas.microsoft.com/office/powerpoint/2010/main" val="3539729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Sadece müşteriye veriyi teslim etmek şeklinde değil, diyagnostik hizmeti de dahil ediliyor.</a:t>
            </a:r>
          </a:p>
        </p:txBody>
      </p:sp>
      <p:sp>
        <p:nvSpPr>
          <p:cNvPr id="4" name="Slide Number Placeholder 3"/>
          <p:cNvSpPr>
            <a:spLocks noGrp="1"/>
          </p:cNvSpPr>
          <p:nvPr>
            <p:ph type="sldNum" sz="quarter" idx="10"/>
          </p:nvPr>
        </p:nvSpPr>
        <p:spPr/>
        <p:txBody>
          <a:bodyPr/>
          <a:lstStyle/>
          <a:p>
            <a:fld id="{AC2333ED-1D6E-4062-BF1E-642A5030359F}" type="slidenum">
              <a:rPr lang="en-US" smtClean="0"/>
              <a:t>16</a:t>
            </a:fld>
            <a:endParaRPr lang="en-US"/>
          </a:p>
        </p:txBody>
      </p:sp>
    </p:spTree>
    <p:extLst>
      <p:ext uri="{BB962C8B-B14F-4D97-AF65-F5344CB8AC3E}">
        <p14:creationId xmlns:p14="http://schemas.microsoft.com/office/powerpoint/2010/main" val="3363044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VCM-3</a:t>
            </a:r>
          </a:p>
          <a:p>
            <a:r>
              <a:rPr lang="en-US"/>
              <a:t>Eş zamanlı 12 kanaldan izleme (200 kHz)</a:t>
            </a:r>
          </a:p>
          <a:p>
            <a:r>
              <a:rPr lang="en-US"/>
              <a:t>Dijital girişler</a:t>
            </a:r>
          </a:p>
          <a:p>
            <a:r>
              <a:rPr lang="en-US"/>
              <a:t>Tacho girişleri</a:t>
            </a:r>
          </a:p>
          <a:p>
            <a:r>
              <a:rPr lang="en-US"/>
              <a:t>Lokal DCS’ten güç, sıcaklık gibi bilgiler çekiliyor.</a:t>
            </a:r>
          </a:p>
          <a:p>
            <a:r>
              <a:rPr lang="en-US"/>
              <a:t>OPC UA / Modbus TCP</a:t>
            </a:r>
          </a:p>
          <a:p>
            <a:r>
              <a:rPr lang="en-US"/>
              <a:t>Server olmadan tek başına çalışıyor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Binlerce rüzgar türbinini dünya çapında izliyor</a:t>
            </a:r>
          </a:p>
          <a:p>
            <a:r>
              <a:rPr lang="en-US"/>
              <a:t>Standımızda görebilirsiniz</a:t>
            </a:r>
          </a:p>
          <a:p>
            <a:r>
              <a:rPr lang="en-US"/>
              <a:t>Skaler veriler + Dinamik veriler belirli aralıklarla gönderiliyor</a:t>
            </a:r>
          </a:p>
          <a:p>
            <a:r>
              <a:rPr lang="en-US"/>
              <a:t>Günde 10 MB very geliyor</a:t>
            </a:r>
          </a:p>
          <a:p>
            <a:r>
              <a:rPr lang="en-US"/>
              <a:t>Fırında anlık değişiklikler olursa daha sık veri gönderilebiliyor</a:t>
            </a:r>
          </a:p>
          <a:p>
            <a:endParaRPr lang="en-US"/>
          </a:p>
          <a:p>
            <a:r>
              <a:rPr lang="en-US"/>
              <a:t>Field Agent ise FLS’e ait</a:t>
            </a:r>
          </a:p>
          <a:p>
            <a:r>
              <a:rPr lang="en-US"/>
              <a:t>Cloud ile entegre</a:t>
            </a:r>
          </a:p>
          <a:p>
            <a:r>
              <a:rPr lang="en-US"/>
              <a:t>VCM-3 cihazını da kontrol ediyor</a:t>
            </a:r>
          </a:p>
          <a:p>
            <a:r>
              <a:rPr lang="en-US"/>
              <a:t>İnternet kesildiğinde veriyi kendi içerisinde saklıyor, bağlantı tekrar geldiğinde aktarıyor</a:t>
            </a:r>
          </a:p>
        </p:txBody>
      </p:sp>
      <p:sp>
        <p:nvSpPr>
          <p:cNvPr id="4" name="Slide Number Placeholder 3"/>
          <p:cNvSpPr>
            <a:spLocks noGrp="1"/>
          </p:cNvSpPr>
          <p:nvPr>
            <p:ph type="sldNum" sz="quarter" idx="10"/>
          </p:nvPr>
        </p:nvSpPr>
        <p:spPr/>
        <p:txBody>
          <a:bodyPr/>
          <a:lstStyle/>
          <a:p>
            <a:fld id="{AC2333ED-1D6E-4062-BF1E-642A5030359F}" type="slidenum">
              <a:rPr lang="en-US" smtClean="0"/>
              <a:t>18</a:t>
            </a:fld>
            <a:endParaRPr lang="en-US"/>
          </a:p>
        </p:txBody>
      </p:sp>
    </p:spTree>
    <p:extLst>
      <p:ext uri="{BB962C8B-B14F-4D97-AF65-F5344CB8AC3E}">
        <p14:creationId xmlns:p14="http://schemas.microsoft.com/office/powerpoint/2010/main" val="3675365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Hesaplanmış veriler (ham veri değil)</a:t>
            </a:r>
          </a:p>
          <a:p>
            <a:r>
              <a:rPr lang="en-US"/>
              <a:t>Yeşil sarı kırmızı bölgeler</a:t>
            </a:r>
          </a:p>
          <a:p>
            <a:r>
              <a:rPr lang="en-US"/>
              <a:t>Günlük artıp azalmalar var. Termal etkilere bağlı.</a:t>
            </a:r>
          </a:p>
          <a:p>
            <a:r>
              <a:rPr lang="en-US"/>
              <a:t>Fırın mantosu hızlı ısınır, ring geç ısınır, bu nedenle sıkışma olur </a:t>
            </a:r>
            <a:r>
              <a:rPr lang="en-US">
                <a:sym typeface="Wingdings" panose="05000000000000000000" pitchFamily="2" charset="2"/>
              </a:rPr>
              <a:t> ring kayması azalır</a:t>
            </a:r>
          </a:p>
          <a:p>
            <a:r>
              <a:rPr lang="en-US">
                <a:sym typeface="Wingdings" panose="05000000000000000000" pitchFamily="2" charset="2"/>
              </a:rPr>
              <a:t>Ring kaymasının aşırı artması fırın mantosu ve tuğlalarda arttırabilir</a:t>
            </a:r>
          </a:p>
          <a:p>
            <a:r>
              <a:rPr lang="en-US">
                <a:sym typeface="Wingdings" panose="05000000000000000000" pitchFamily="2" charset="2"/>
              </a:rPr>
              <a:t>Ring kayması ne fazla ne de az olmalı. Belli bir güvenli bölgede tutulmalı.</a:t>
            </a:r>
            <a:endParaRPr lang="en-US"/>
          </a:p>
          <a:p>
            <a:endParaRPr lang="en-US"/>
          </a:p>
        </p:txBody>
      </p:sp>
      <p:sp>
        <p:nvSpPr>
          <p:cNvPr id="4" name="Slide Number Placeholder 3"/>
          <p:cNvSpPr>
            <a:spLocks noGrp="1"/>
          </p:cNvSpPr>
          <p:nvPr>
            <p:ph type="sldNum" sz="quarter" idx="10"/>
          </p:nvPr>
        </p:nvSpPr>
        <p:spPr/>
        <p:txBody>
          <a:bodyPr/>
          <a:lstStyle/>
          <a:p>
            <a:fld id="{AC2333ED-1D6E-4062-BF1E-642A5030359F}" type="slidenum">
              <a:rPr lang="en-US" smtClean="0"/>
              <a:t>19</a:t>
            </a:fld>
            <a:endParaRPr lang="en-US"/>
          </a:p>
        </p:txBody>
      </p:sp>
    </p:spTree>
    <p:extLst>
      <p:ext uri="{BB962C8B-B14F-4D97-AF65-F5344CB8AC3E}">
        <p14:creationId xmlns:p14="http://schemas.microsoft.com/office/powerpoint/2010/main" val="3392604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Krankın önüne geçilemediği hallerde tahribatsız muayene ile çatlak olup olmadığı periyodik olarak kontrol edilmeli.</a:t>
            </a:r>
          </a:p>
        </p:txBody>
      </p:sp>
      <p:sp>
        <p:nvSpPr>
          <p:cNvPr id="4" name="Slide Number Placeholder 3"/>
          <p:cNvSpPr>
            <a:spLocks noGrp="1"/>
          </p:cNvSpPr>
          <p:nvPr>
            <p:ph type="sldNum" sz="quarter" idx="10"/>
          </p:nvPr>
        </p:nvSpPr>
        <p:spPr/>
        <p:txBody>
          <a:bodyPr/>
          <a:lstStyle/>
          <a:p>
            <a:fld id="{AC2333ED-1D6E-4062-BF1E-642A5030359F}" type="slidenum">
              <a:rPr lang="en-US" smtClean="0"/>
              <a:t>20</a:t>
            </a:fld>
            <a:endParaRPr lang="en-US"/>
          </a:p>
        </p:txBody>
      </p:sp>
    </p:spTree>
    <p:extLst>
      <p:ext uri="{BB962C8B-B14F-4D97-AF65-F5344CB8AC3E}">
        <p14:creationId xmlns:p14="http://schemas.microsoft.com/office/powerpoint/2010/main" val="2945967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Burada, bir fırının 2 pinyonundan birinin Y yönündeki titreşim ivme sinyali için bir zaman dalga formu örneği görülüyor. Bu zaman sinyali, bir sonraki slaytta bahsedeceğimiz titreşim tanımlayıcılarının otomatik olarak üretilmesi ve ayrıca ilerideki post-proses analizler için depolama açısından önemlidir.</a:t>
            </a:r>
          </a:p>
        </p:txBody>
      </p:sp>
      <p:sp>
        <p:nvSpPr>
          <p:cNvPr id="4" name="Slide Number Placeholder 3"/>
          <p:cNvSpPr>
            <a:spLocks noGrp="1"/>
          </p:cNvSpPr>
          <p:nvPr>
            <p:ph type="sldNum" sz="quarter" idx="10"/>
          </p:nvPr>
        </p:nvSpPr>
        <p:spPr/>
        <p:txBody>
          <a:bodyPr/>
          <a:lstStyle/>
          <a:p>
            <a:fld id="{AC2333ED-1D6E-4062-BF1E-642A5030359F}" type="slidenum">
              <a:rPr lang="en-US" smtClean="0"/>
              <a:t>21</a:t>
            </a:fld>
            <a:endParaRPr lang="en-US"/>
          </a:p>
        </p:txBody>
      </p:sp>
    </p:spTree>
    <p:extLst>
      <p:ext uri="{BB962C8B-B14F-4D97-AF65-F5344CB8AC3E}">
        <p14:creationId xmlns:p14="http://schemas.microsoft.com/office/powerpoint/2010/main" val="2847753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Çimento döner fırınına kısa bir giriş, çimento fabrikasında oynadığı kritik rol ve çalışmayı durdurduğunda ortaya çıkabilecek sonuçlarla başlayacağız. FLS ve BKV'nin bu sorunu çözmek için nasıl güçlerini birleştirdiğinden de bahsedeceğiz.</a:t>
            </a:r>
          </a:p>
          <a:p>
            <a:endParaRPr lang="en-US"/>
          </a:p>
          <a:p>
            <a:r>
              <a:rPr lang="en-US"/>
              <a:t>Ardından, fırının potansiyel arıza modları ve bunları tespit etmek ve analiz etmek için kullanılan izleme teknikleri hakkında daha ayrıntılı bilgi vereceğiz.</a:t>
            </a:r>
          </a:p>
          <a:p>
            <a:endParaRPr lang="en-US"/>
          </a:p>
          <a:p>
            <a:r>
              <a:rPr lang="en-US"/>
              <a:t>Fırın izleme çözümü, burada sunduğumuz bir FLS hizmetini temel alır.</a:t>
            </a:r>
          </a:p>
          <a:p>
            <a:endParaRPr lang="en-US"/>
          </a:p>
          <a:p>
            <a:r>
              <a:rPr lang="en-US"/>
              <a:t>İzleme stratejisi, burada bahsedeceğimiz izleme sistemlerini, veri yönetimini ve bulut çözümlerini içerir.</a:t>
            </a:r>
          </a:p>
          <a:p>
            <a:endParaRPr lang="en-US"/>
          </a:p>
          <a:p>
            <a:r>
              <a:rPr lang="en-US"/>
              <a:t>Şu anda bu izleme çözümüyle izlenen birkaç fırın var ve sonuçların bazılarını sizinle paylaşacağız.</a:t>
            </a:r>
          </a:p>
          <a:p>
            <a:endParaRPr lang="en-US"/>
          </a:p>
          <a:p>
            <a:r>
              <a:rPr lang="en-US"/>
              <a:t>Son olarak bir sonuca varıyoruz.</a:t>
            </a:r>
          </a:p>
        </p:txBody>
      </p:sp>
      <p:sp>
        <p:nvSpPr>
          <p:cNvPr id="4" name="Slide Number Placeholder 3"/>
          <p:cNvSpPr>
            <a:spLocks noGrp="1"/>
          </p:cNvSpPr>
          <p:nvPr>
            <p:ph type="sldNum" sz="quarter" idx="10"/>
          </p:nvPr>
        </p:nvSpPr>
        <p:spPr/>
        <p:txBody>
          <a:bodyPr/>
          <a:lstStyle/>
          <a:p>
            <a:fld id="{AC2333ED-1D6E-4062-BF1E-642A5030359F}" type="slidenum">
              <a:rPr lang="en-US" smtClean="0"/>
              <a:t>3</a:t>
            </a:fld>
            <a:endParaRPr lang="en-US"/>
          </a:p>
        </p:txBody>
      </p:sp>
    </p:spTree>
    <p:extLst>
      <p:ext uri="{BB962C8B-B14F-4D97-AF65-F5344CB8AC3E}">
        <p14:creationId xmlns:p14="http://schemas.microsoft.com/office/powerpoint/2010/main" val="372880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Pinyondaki ve ayrıca pinyon dişli kutusundaki ve motordaki yatak ve dişli arızalarını tespit etmek için sürekli olarak izlenen bir dizi “dişli tahrik tanımlayıcısı” vardır. Burada, TMF ve ilk 3 harmoniği ile birlikte devir hızı ve harmoniklerin izlenmesi için bazı bant geçirgen ölçümleri görülüyor. Bunlar hem arıza tespiti hem de trend içindir. Ne yazık ki, tahrik sistemi için bu arıza tespit tanımlayıcıları için gösterecek herhangi bir grafiğim yok.</a:t>
            </a:r>
          </a:p>
          <a:p>
            <a:endParaRPr lang="en-US"/>
          </a:p>
          <a:p>
            <a:r>
              <a:rPr lang="en-US"/>
              <a:t>Arıza tespitine ek olarak, tespit edilen arızayı tanımlamak, ciddiyetini belirlemek ve dişli veya yatağın kalan kullanım ömrünü tahmin etmek için FLS arıza teşhis ekibi tarafından kullanılan FFT grafiği gibi titreşim analizi için araçlar da mevcuttur. Buradaki FFT spektrumu, düşük frekans bileşenlerinin TMF'ye karşılık geldiği bazı tepe noktaları gösteriyor.</a:t>
            </a:r>
          </a:p>
          <a:p>
            <a:endParaRPr lang="en-US"/>
          </a:p>
          <a:p>
            <a:r>
              <a:rPr lang="en-US"/>
              <a:t>Rulman arıza frekansları, yan bantlar, vb. gibi FFT'den çıkarılabilecek birçok başka bilgi vardır. REB arıza teşhisi için zarf gibi faydalı başka teşhis çizimleri de vardır ama ne yazık ki bende yok. Bunların herhangi bir örneği ya da.</a:t>
            </a:r>
          </a:p>
        </p:txBody>
      </p:sp>
      <p:sp>
        <p:nvSpPr>
          <p:cNvPr id="4" name="Slide Number Placeholder 3"/>
          <p:cNvSpPr>
            <a:spLocks noGrp="1"/>
          </p:cNvSpPr>
          <p:nvPr>
            <p:ph type="sldNum" sz="quarter" idx="10"/>
          </p:nvPr>
        </p:nvSpPr>
        <p:spPr/>
        <p:txBody>
          <a:bodyPr/>
          <a:lstStyle/>
          <a:p>
            <a:fld id="{AC2333ED-1D6E-4062-BF1E-642A5030359F}" type="slidenum">
              <a:rPr lang="en-US" smtClean="0"/>
              <a:t>22</a:t>
            </a:fld>
            <a:endParaRPr lang="en-US"/>
          </a:p>
        </p:txBody>
      </p:sp>
    </p:spTree>
    <p:extLst>
      <p:ext uri="{BB962C8B-B14F-4D97-AF65-F5344CB8AC3E}">
        <p14:creationId xmlns:p14="http://schemas.microsoft.com/office/powerpoint/2010/main" val="2613532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Şimdi ana çıkarımları özetleyerek sunumu tamamlayalım.</a:t>
            </a:r>
          </a:p>
          <a:p>
            <a:endParaRPr lang="en-US"/>
          </a:p>
          <a:p>
            <a:r>
              <a:rPr lang="en-US"/>
              <a:t>İzleme hizmeti, maliyetli fırın bakımlarını, planlı ve plansız duruş sürelerini azaltmak ve durum izlemeye dayalı sıcak hizalamaya hazırlanmak için önemlidir. Diğer birçok sektörde olduğu gibi, üretimi artırmaya ve varlıkların yaşam döngüsü maliyetlerini düşürmeye daha fazla ihtiyaç var.</a:t>
            </a:r>
          </a:p>
          <a:p>
            <a:endParaRPr lang="en-US"/>
          </a:p>
          <a:p>
            <a:r>
              <a:rPr lang="en-US"/>
              <a:t>İzleme stratejisinin başarısı, temel olarak FLSmidth ve B&amp;K Vibro'nun son kullanıcıya daha fazla değer sunma ortak hedefine yönelik yakın işbirlikçi geliştirme çabalarından kaynaklandı. FLSmidth varlık İşletme ve Bakımı konusunda uzmanlık sağlarken, BKV durum izleme konusunda uzmanlık sağladı.</a:t>
            </a:r>
          </a:p>
          <a:p>
            <a:r>
              <a:rPr lang="en-US"/>
              <a:t>İzleme çözümünü optimize etmek için uygun maliyetli ve ölçeklenebilir özelleştirme gerektiğinden, kullanıma hazır izleme çözümleri mümkün değildi. İzleme deneyimi kazanıldıkça, izleme çözümü daha da optimize edilecektir</a:t>
            </a:r>
          </a:p>
          <a:p>
            <a:r>
              <a:rPr lang="en-US"/>
              <a:t>Farklı fırın uygulamalarına uyum sağlamak ve ihtiyaç ortaya çıktıkça ek arıza tespiti ve analitik yeteneği sağlamak için sürekli işbirliğine ihtiyaç duyulmaktadır. Daha fazla izleme verisi toplandıkça ve çok fazla olduğu için, tanımlayıcılara ince ayar yapmak için istatistiksel olarak analiz edilebilir.</a:t>
            </a:r>
          </a:p>
          <a:p>
            <a:r>
              <a:rPr lang="en-US"/>
              <a:t>IoT ihtiyaçları arttıkça izleme çözümünün de veri yönetimi için optimize edilmesi gerekir. Veriler, ilgili kullanıcılar tarafından kolayca erişilebilir olmalıdır ve diğer sistemlerle ve diğer verilerle, örneğin proses verileriyle, kolayca ilişkilendirilebilmelidir. Bu, teşhis yapma, makina bileşeninin kalan kullanım ömrünü tahmin etme ve bakımı önceden planlama sürecini hızlandırmakla kalmayacak, aynı zamanda İşletme ve Bakım kararlarının güvenilirliğini de artıracaktır. Bütün bunların siber güvenlikle yapılması gerekiyor.</a:t>
            </a:r>
          </a:p>
          <a:p>
            <a:r>
              <a:rPr lang="en-US"/>
              <a:t>Son olarak, gelişmiş izleme çözümüyle donatılmış bir dizi fırın dünya çapında teslim edildi ve izleme sonuçlarıyla ilgili geri bildirimler olumlu oldu. Sırada olan başka projeler de var.</a:t>
            </a:r>
          </a:p>
          <a:p>
            <a:endParaRPr lang="en-US"/>
          </a:p>
          <a:p>
            <a:r>
              <a:rPr lang="en-US"/>
              <a:t>Özetle, bu izleme çözümü fırın kestirimci sağlık hizmetlerinde bir atılımı temsil ediyor. Şimdiye kadar etkin bir şekilde yapılamayan kritik arıza modlarının çoğu artık sürekli ve güvenilir bir şekilde izlenebilir.</a:t>
            </a:r>
          </a:p>
        </p:txBody>
      </p:sp>
      <p:sp>
        <p:nvSpPr>
          <p:cNvPr id="4" name="Slide Number Placeholder 3"/>
          <p:cNvSpPr>
            <a:spLocks noGrp="1"/>
          </p:cNvSpPr>
          <p:nvPr>
            <p:ph type="sldNum" sz="quarter" idx="10"/>
          </p:nvPr>
        </p:nvSpPr>
        <p:spPr/>
        <p:txBody>
          <a:bodyPr/>
          <a:lstStyle/>
          <a:p>
            <a:fld id="{AC2333ED-1D6E-4062-BF1E-642A5030359F}" type="slidenum">
              <a:rPr lang="en-US" smtClean="0"/>
              <a:t>23</a:t>
            </a:fld>
            <a:endParaRPr lang="en-US"/>
          </a:p>
        </p:txBody>
      </p:sp>
    </p:spTree>
    <p:extLst>
      <p:ext uri="{BB962C8B-B14F-4D97-AF65-F5344CB8AC3E}">
        <p14:creationId xmlns:p14="http://schemas.microsoft.com/office/powerpoint/2010/main" val="1784656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Fırın, çimento fabrikasının </a:t>
            </a:r>
            <a:r>
              <a:rPr lang="en-US" b="1"/>
              <a:t>kalbidir</a:t>
            </a:r>
            <a:r>
              <a:rPr lang="en-US"/>
              <a:t> ve fabrikanın toplam çimento üretimini belirleyen onun tasarım kapasitesidir. Geleneksel olarak, fırınlar </a:t>
            </a:r>
            <a:r>
              <a:rPr lang="en-US" b="1"/>
              <a:t>sık aralıklarla bakım amaçlı durduruluyordu</a:t>
            </a:r>
            <a:r>
              <a:rPr lang="en-US"/>
              <a:t>, ancak günümüzde bu çok maliyetli olarak kabul ediliyor. Verimlilik ve karlı üretim için, fırının tipik olarak bakım duruşları arasında </a:t>
            </a:r>
            <a:r>
              <a:rPr lang="en-US" b="1"/>
              <a:t>en az bir yıl boyunca sürekli olarak çalışması </a:t>
            </a:r>
            <a:r>
              <a:rPr lang="en-US"/>
              <a:t>gerekir. Planlı ve plansız duruşlar yalnızca üretim kaybına neden olmakla kalmaz, aynı zamanda ısınma ve soğutma süreci de uzun ve </a:t>
            </a:r>
            <a:r>
              <a:rPr lang="en-US" b="1"/>
              <a:t>termal olarak streslidir</a:t>
            </a:r>
            <a:r>
              <a:rPr lang="en-US"/>
              <a:t>, bu da daha yüksek emisyonlara, verimsiz enerji israfına ve daha az sürdürülebilir çalışma ile daha yüksek bakım sorunları riskine neden olur.</a:t>
            </a:r>
          </a:p>
          <a:p>
            <a:endParaRPr lang="en-US"/>
          </a:p>
          <a:p>
            <a:r>
              <a:rPr lang="en-US"/>
              <a:t>Bu sunumda, planlı ve plansız duruş sıklığını en aza indirmek için </a:t>
            </a:r>
            <a:r>
              <a:rPr lang="en-US" b="1"/>
              <a:t>fırın sağlığının sürekli durum izleme sistemi </a:t>
            </a:r>
            <a:r>
              <a:rPr lang="en-US"/>
              <a:t>ve hizmetine dayalı olarak nasıl değerlendirilebileceği hakkında konuşacağım. </a:t>
            </a:r>
            <a:r>
              <a:rPr lang="en-US" b="1"/>
              <a:t>Alternatif yakıtlar </a:t>
            </a:r>
            <a:r>
              <a:rPr lang="en-US"/>
              <a:t>çalışırken fırınların durumunun izlenmesi daha da önemli hale gelir, çünkü geleneksel bakım ve yerinde denetimlerle aşınma ve yıpranmayı tahmin etmek daha zor hale gelir.</a:t>
            </a:r>
          </a:p>
          <a:p>
            <a:endParaRPr lang="en-US"/>
          </a:p>
          <a:p>
            <a:r>
              <a:rPr lang="en-US"/>
              <a:t>Tek bir duruşu önleyerek, bu, günde </a:t>
            </a:r>
            <a:r>
              <a:rPr lang="en-US" b="1"/>
              <a:t>5000 ton </a:t>
            </a:r>
            <a:r>
              <a:rPr lang="en-US"/>
              <a:t>büyüklüğündeki tipik bir fırına dayalı olarak ve soğuma ve ısınma nedeniyle 24 saatlik bir üretim kesintisi kaybı olduğu varsayılarak, günde </a:t>
            </a:r>
            <a:r>
              <a:rPr lang="en-US" b="1"/>
              <a:t>100.000 € maliyet tasarrufuyla </a:t>
            </a:r>
            <a:r>
              <a:rPr lang="en-US"/>
              <a:t>sonuçlanabilir. Bu, bakım ve yedek parçalar için ek maliyeti bile hesaba katmaz.</a:t>
            </a:r>
          </a:p>
          <a:p>
            <a:endParaRPr lang="en-US"/>
          </a:p>
          <a:p>
            <a:r>
              <a:rPr lang="en-US"/>
              <a:t>FLSmidth ve Brüel &amp; Kjær Vibro, çimento fırınları için kapsamlı bir çevrimiçi durum izleme çözümü oluşturmak için işbirliği yaptı. FLSmidth, mevcut izleme teknikleriyle birlikte ekipman tasarımı, işletimi, arıza modları, bakım ve bulut veri paylaşımı konularında uzmanlık sağladı. B&amp;K Vibro, erken ve güvenilir arıza tespiti için ölçüm tekniklerini optimize etmenin yanı sıra veri toplama ve işleme konusundaki teknoloji ve uzmanlığını sağladı.</a:t>
            </a:r>
          </a:p>
          <a:p>
            <a:endParaRPr lang="en-US"/>
          </a:p>
          <a:p>
            <a:r>
              <a:rPr lang="en-US"/>
              <a:t>Şimdi bir fırında neyin yanlış gidebileceğinden ve arıza tespiti ve teşhis için gereken izleme tekniklerinden bahsedeceğim.</a:t>
            </a:r>
          </a:p>
        </p:txBody>
      </p:sp>
      <p:sp>
        <p:nvSpPr>
          <p:cNvPr id="4" name="Slide Number Placeholder 3"/>
          <p:cNvSpPr>
            <a:spLocks noGrp="1"/>
          </p:cNvSpPr>
          <p:nvPr>
            <p:ph type="sldNum" sz="quarter" idx="10"/>
          </p:nvPr>
        </p:nvSpPr>
        <p:spPr/>
        <p:txBody>
          <a:bodyPr/>
          <a:lstStyle/>
          <a:p>
            <a:fld id="{AC2333ED-1D6E-4062-BF1E-642A5030359F}" type="slidenum">
              <a:rPr lang="en-US" smtClean="0"/>
              <a:t>4</a:t>
            </a:fld>
            <a:endParaRPr lang="en-US"/>
          </a:p>
        </p:txBody>
      </p:sp>
    </p:spTree>
    <p:extLst>
      <p:ext uri="{BB962C8B-B14F-4D97-AF65-F5344CB8AC3E}">
        <p14:creationId xmlns:p14="http://schemas.microsoft.com/office/powerpoint/2010/main" val="2475117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Fırın kabuğu ovalliği, fırın tasarımının bir sonucudur. Bu çizimde fırının enine kesiti görülüyor. Döner fırında boylu boyunca tipik olarak </a:t>
            </a:r>
            <a:r>
              <a:rPr lang="en-US" b="1"/>
              <a:t>3 adet destek </a:t>
            </a:r>
            <a:r>
              <a:rPr lang="en-US"/>
              <a:t>bulunur. Fırının büyüklüğüne göre bu sayı 8-9’a kadar da çıkabilir. Her destek bir ringden oluşur ve bu halkalar alttan 2 adet role ile desteklenirler. Fırın mantosu ring içerisinde askıdadır. Fırın mantosunun dış çapı ile ringin iç çapı arasında bir </a:t>
            </a:r>
            <a:r>
              <a:rPr lang="en-US" b="1"/>
              <a:t>boşluk</a:t>
            </a:r>
            <a:r>
              <a:rPr lang="en-US"/>
              <a:t> bulunur. Bu görselde abartılı olarak görülüyor. Bu durum, fırın mantosunun bir miktar çökmesine neden olmakta ve fırın mantosu ovalliği oluşmaktadır. Bu esasında </a:t>
            </a:r>
            <a:r>
              <a:rPr lang="en-US" b="1"/>
              <a:t>istenen bir mekanizmadır</a:t>
            </a:r>
            <a:r>
              <a:rPr lang="en-US"/>
              <a:t>, çünkü fırın dönerken termal genleşmeler için manto ile ring arasında bir miktar yere ihtiyaç vardır. Bunu niye izliyoruz, çünkü bu boşluk </a:t>
            </a:r>
            <a:r>
              <a:rPr lang="en-US" b="1"/>
              <a:t>çok fazla veya çok az </a:t>
            </a:r>
            <a:r>
              <a:rPr lang="en-US"/>
              <a:t>hale gelebilir.</a:t>
            </a:r>
          </a:p>
        </p:txBody>
      </p:sp>
      <p:sp>
        <p:nvSpPr>
          <p:cNvPr id="4" name="Slide Number Placeholder 3"/>
          <p:cNvSpPr>
            <a:spLocks noGrp="1"/>
          </p:cNvSpPr>
          <p:nvPr>
            <p:ph type="sldNum" sz="quarter" idx="10"/>
          </p:nvPr>
        </p:nvSpPr>
        <p:spPr/>
        <p:txBody>
          <a:bodyPr/>
          <a:lstStyle/>
          <a:p>
            <a:fld id="{AC2333ED-1D6E-4062-BF1E-642A5030359F}" type="slidenum">
              <a:rPr lang="en-US" smtClean="0"/>
              <a:t>5</a:t>
            </a:fld>
            <a:endParaRPr lang="en-US"/>
          </a:p>
        </p:txBody>
      </p:sp>
    </p:spTree>
    <p:extLst>
      <p:ext uri="{BB962C8B-B14F-4D97-AF65-F5344CB8AC3E}">
        <p14:creationId xmlns:p14="http://schemas.microsoft.com/office/powerpoint/2010/main" val="176540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Bunu izlemek için, hem ringin hem de fırının </a:t>
            </a:r>
            <a:r>
              <a:rPr lang="en-US" b="1"/>
              <a:t>devir hızlarını </a:t>
            </a:r>
            <a:r>
              <a:rPr lang="en-US"/>
              <a:t>hassas bir şekilde ölçüyoruz. Geometrik boyutları bildiğimizde 1 turda fırın ve ring arasındaki izafi hareketi veya kaymayı hesaplayabiliyoruz. Buna “Tyre migration” (LRM – Live Ring Migration - </a:t>
            </a:r>
            <a:r>
              <a:rPr lang="en-US" b="1" i="1"/>
              <a:t>Ring Kayması</a:t>
            </a:r>
            <a:r>
              <a:rPr lang="en-US"/>
              <a:t>) diyoruz. Aynı zamanda üst boşluğu da belirleyebiliyoruz, bu da sıkışmaları önlemek için önemli. </a:t>
            </a:r>
            <a:r>
              <a:rPr lang="en-US" b="1"/>
              <a:t>Sıkışma durumu</a:t>
            </a:r>
            <a:r>
              <a:rPr lang="en-US"/>
              <a:t>, fırının genleşmesi ile birlikte ring ve fırın mantosu arasındaki boşluğun sıfırlanması, ve sonrasında fırının sıcaklığının artması ile birlikte manto genleşmeye devam edebilir. Bu sıkışma durumu fırın mantosunda kalıcı deformasyonlara ve buna ilişkin arızalara neden olabilir.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Diğer yandan LRM (Live Ring Migration – Ring Kayması) çok yüksek değerlere ulaşabilir, bu fırın mantosunun </a:t>
            </a:r>
            <a:r>
              <a:rPr lang="en-US" b="1"/>
              <a:t>aşırı ovalleşmesine </a:t>
            </a:r>
            <a:r>
              <a:rPr lang="en-US"/>
              <a:t>neden olabilir, bu da mantoda aşınmalara ve içerideki refrakter tuğla kaplamasının aşınmasına neden olabilir.</a:t>
            </a:r>
          </a:p>
        </p:txBody>
      </p:sp>
      <p:sp>
        <p:nvSpPr>
          <p:cNvPr id="4" name="Slide Number Placeholder 3"/>
          <p:cNvSpPr>
            <a:spLocks noGrp="1"/>
          </p:cNvSpPr>
          <p:nvPr>
            <p:ph type="sldNum" sz="quarter" idx="10"/>
          </p:nvPr>
        </p:nvSpPr>
        <p:spPr/>
        <p:txBody>
          <a:bodyPr/>
          <a:lstStyle/>
          <a:p>
            <a:fld id="{AC2333ED-1D6E-4062-BF1E-642A5030359F}" type="slidenum">
              <a:rPr lang="en-US" smtClean="0"/>
              <a:t>6</a:t>
            </a:fld>
            <a:endParaRPr lang="en-US"/>
          </a:p>
        </p:txBody>
      </p:sp>
    </p:spTree>
    <p:extLst>
      <p:ext uri="{BB962C8B-B14F-4D97-AF65-F5344CB8AC3E}">
        <p14:creationId xmlns:p14="http://schemas.microsoft.com/office/powerpoint/2010/main" val="3973136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Fırın krankı, fırının kendi ekseni etrafında dönmemesinden kaynaklanır. Kurulumdaki </a:t>
            </a:r>
            <a:r>
              <a:rPr lang="en-US" b="1"/>
              <a:t>mekanik toleranslar veya termal etkilerden </a:t>
            </a:r>
            <a:r>
              <a:rPr lang="en-US"/>
              <a:t>kaynaklanabilir. Termal etkiler daha baskındır çünkü bu durum fırının operasyonundaki değişikliklerden etkilenmektedir. Bu durumda, fırının </a:t>
            </a:r>
            <a:r>
              <a:rPr lang="en-US" b="1"/>
              <a:t>krank şaftına veya muza benzer </a:t>
            </a:r>
            <a:r>
              <a:rPr lang="en-US"/>
              <a:t>bir şekilde döndüğünü düşünebiliriz. Ringde ve destek rolelerinde ekstra stres oluşumuna neden olur. Bu şekilde çalışmaya devam etmesi halinde </a:t>
            </a:r>
            <a:r>
              <a:rPr lang="en-US" b="1"/>
              <a:t>rolelerde yorulma aşınmasına</a:t>
            </a:r>
            <a:r>
              <a:rPr lang="en-US"/>
              <a:t> neden olur. Role hasarının en başta gelen nedenlerinden biri bu krank durumudur.</a:t>
            </a:r>
          </a:p>
        </p:txBody>
      </p:sp>
      <p:sp>
        <p:nvSpPr>
          <p:cNvPr id="4" name="Slide Number Placeholder 3"/>
          <p:cNvSpPr>
            <a:spLocks noGrp="1"/>
          </p:cNvSpPr>
          <p:nvPr>
            <p:ph type="sldNum" sz="quarter" idx="10"/>
          </p:nvPr>
        </p:nvSpPr>
        <p:spPr/>
        <p:txBody>
          <a:bodyPr/>
          <a:lstStyle/>
          <a:p>
            <a:fld id="{AC2333ED-1D6E-4062-BF1E-642A5030359F}" type="slidenum">
              <a:rPr lang="en-US" smtClean="0"/>
              <a:t>7</a:t>
            </a:fld>
            <a:endParaRPr lang="en-US"/>
          </a:p>
        </p:txBody>
      </p:sp>
    </p:spTree>
    <p:extLst>
      <p:ext uri="{BB962C8B-B14F-4D97-AF65-F5344CB8AC3E}">
        <p14:creationId xmlns:p14="http://schemas.microsoft.com/office/powerpoint/2010/main" val="3209453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İlk önce şekli anlat.</a:t>
            </a:r>
          </a:p>
          <a:p>
            <a:endParaRPr lang="en-US" b="1" i="1"/>
          </a:p>
          <a:p>
            <a:r>
              <a:rPr lang="en-US"/>
              <a:t>Roleler üzerinde de geometric hatalar, eksantrisite veya ovallik olabilir. Bunun ölçümümüzü etkilememesi için sadece </a:t>
            </a:r>
            <a:r>
              <a:rPr lang="en-US" b="1"/>
              <a:t>fırının dönüş frekansına filtre </a:t>
            </a:r>
            <a:r>
              <a:rPr lang="en-US"/>
              <a:t>uyguluyoruz. Amprik ölçümler ve saha tecrübleleri ile fırın krank ölçümlerinin limitleri biliniyor. </a:t>
            </a:r>
          </a:p>
        </p:txBody>
      </p:sp>
      <p:sp>
        <p:nvSpPr>
          <p:cNvPr id="4" name="Slide Number Placeholder 3"/>
          <p:cNvSpPr>
            <a:spLocks noGrp="1"/>
          </p:cNvSpPr>
          <p:nvPr>
            <p:ph type="sldNum" sz="quarter" idx="10"/>
          </p:nvPr>
        </p:nvSpPr>
        <p:spPr/>
        <p:txBody>
          <a:bodyPr/>
          <a:lstStyle/>
          <a:p>
            <a:fld id="{AC2333ED-1D6E-4062-BF1E-642A5030359F}" type="slidenum">
              <a:rPr lang="en-US" smtClean="0"/>
              <a:t>8</a:t>
            </a:fld>
            <a:endParaRPr lang="en-US"/>
          </a:p>
        </p:txBody>
      </p:sp>
    </p:spTree>
    <p:extLst>
      <p:ext uri="{BB962C8B-B14F-4D97-AF65-F5344CB8AC3E}">
        <p14:creationId xmlns:p14="http://schemas.microsoft.com/office/powerpoint/2010/main" val="2710394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Şimdi fener dişlisi, pinyon, dişli kutusu ve motordan oluşan tahrik sisteminin arıza tespiti ve teşhisi hakkında konuşalım.</a:t>
            </a:r>
          </a:p>
          <a:p>
            <a:endParaRPr lang="en-US"/>
          </a:p>
          <a:p>
            <a:r>
              <a:rPr lang="en-US"/>
              <a:t>Fırının fener dişlisi ve pinyonu, diğer makinelerde bulunan dişlilerden farklıdır. Hem bakım hem de izleme için önemli bir zorluk bulunuyor. İlk olarak, fener dişlisi, çalışma sırasında kabuğun termal olarak genişlemesine izin veren </a:t>
            </a:r>
            <a:r>
              <a:rPr lang="en-US" b="1"/>
              <a:t>teğet parça destekleri </a:t>
            </a:r>
            <a:r>
              <a:rPr lang="en-US"/>
              <a:t>dışında, </a:t>
            </a:r>
            <a:r>
              <a:rPr lang="en-US" b="1"/>
              <a:t>fırın mantosuna aşağı yukarı rijit bir şekilde bağlıdır</a:t>
            </a:r>
            <a:r>
              <a:rPr lang="en-US"/>
              <a:t>. Bu durum, mantoda mevcut olan herhangi bir </a:t>
            </a:r>
            <a:r>
              <a:rPr lang="en-US" b="1"/>
              <a:t>krank veya ovallik </a:t>
            </a:r>
            <a:r>
              <a:rPr lang="en-US"/>
              <a:t>deformasyonunun </a:t>
            </a:r>
            <a:r>
              <a:rPr lang="en-US" b="1"/>
              <a:t>fener dişlisini doğrudan etkileyeceği </a:t>
            </a:r>
            <a:r>
              <a:rPr lang="en-US"/>
              <a:t>anlamına gelir.</a:t>
            </a:r>
          </a:p>
          <a:p>
            <a:endParaRPr lang="en-US"/>
          </a:p>
          <a:p>
            <a:r>
              <a:rPr lang="en-US"/>
              <a:t>İkinci olarak, </a:t>
            </a:r>
            <a:r>
              <a:rPr lang="en-US" b="1"/>
              <a:t>pinyon</a:t>
            </a:r>
            <a:r>
              <a:rPr lang="en-US"/>
              <a:t> dişlisi destek temeline </a:t>
            </a:r>
            <a:r>
              <a:rPr lang="en-US" b="1"/>
              <a:t>sağlam bir şekilde monte </a:t>
            </a:r>
            <a:r>
              <a:rPr lang="en-US"/>
              <a:t>edilmiştir. Bu durum, fener dişlisi ile pinyon arasındaki herhangi bir izafi hareketin pinyonu etkileyeceği anlamına gelir.</a:t>
            </a:r>
          </a:p>
          <a:p>
            <a:endParaRPr lang="en-US"/>
          </a:p>
          <a:p>
            <a:r>
              <a:rPr lang="en-US"/>
              <a:t>Bu şekilde gösterildiği gibi, fener dişlisinin pinyona göre </a:t>
            </a:r>
            <a:r>
              <a:rPr lang="en-US" b="1"/>
              <a:t>radyal hareketi, yalpalaması ve eksenel hareketi </a:t>
            </a:r>
            <a:r>
              <a:rPr lang="en-US"/>
              <a:t>olabilir. Bu, </a:t>
            </a:r>
            <a:r>
              <a:rPr lang="en-US" b="1"/>
              <a:t>uygun olmayan dişli kavramasına, değişken dişli diş kökü açıklığına ve yanlış hatve dairesi hizalamasına </a:t>
            </a:r>
            <a:r>
              <a:rPr lang="en-US"/>
              <a:t>neden olabilir. Bu stres, sonunda erken aşınmaya ve arızaya yol açacaktır. Üstelik dişler aşındıkça bu stresi daha da artırır. Yağlama sorunları da aşınmayı hızlandırabilir.</a:t>
            </a:r>
          </a:p>
        </p:txBody>
      </p:sp>
      <p:sp>
        <p:nvSpPr>
          <p:cNvPr id="4" name="Slide Number Placeholder 3"/>
          <p:cNvSpPr>
            <a:spLocks noGrp="1"/>
          </p:cNvSpPr>
          <p:nvPr>
            <p:ph type="sldNum" sz="quarter" idx="10"/>
          </p:nvPr>
        </p:nvSpPr>
        <p:spPr/>
        <p:txBody>
          <a:bodyPr/>
          <a:lstStyle/>
          <a:p>
            <a:fld id="{AC2333ED-1D6E-4062-BF1E-642A5030359F}" type="slidenum">
              <a:rPr lang="en-US" smtClean="0"/>
              <a:t>9</a:t>
            </a:fld>
            <a:endParaRPr lang="en-US"/>
          </a:p>
        </p:txBody>
      </p:sp>
    </p:spTree>
    <p:extLst>
      <p:ext uri="{BB962C8B-B14F-4D97-AF65-F5344CB8AC3E}">
        <p14:creationId xmlns:p14="http://schemas.microsoft.com/office/powerpoint/2010/main" val="1676556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Fener dişlisi, bu slaytta gösterildiği gibi fener dişlisinin </a:t>
            </a:r>
            <a:r>
              <a:rPr lang="en-US" b="1"/>
              <a:t>radyal, eksenel ve yalpalama </a:t>
            </a:r>
            <a:r>
              <a:rPr lang="en-US"/>
              <a:t>hareketini belirlemek için </a:t>
            </a:r>
            <a:r>
              <a:rPr lang="en-US" b="1"/>
              <a:t>temassız yer değiştirme sensörleri </a:t>
            </a:r>
            <a:r>
              <a:rPr lang="en-US"/>
              <a:t>tarafından izlenir.</a:t>
            </a:r>
          </a:p>
          <a:p>
            <a:endParaRPr lang="en-US"/>
          </a:p>
          <a:p>
            <a:r>
              <a:rPr lang="en-US"/>
              <a:t>Arıza koşullarının ne kadar hızlı geliştiğini görmek ve bakım servisinin ne zaman yapılması gerektiğini tahmin etmek için hem ölçülen hem de hesaplanan skaler değerlere uzun vadeli trend oluşturma yapılabilir.</a:t>
            </a:r>
          </a:p>
        </p:txBody>
      </p:sp>
      <p:sp>
        <p:nvSpPr>
          <p:cNvPr id="4" name="Slide Number Placeholder 3"/>
          <p:cNvSpPr>
            <a:spLocks noGrp="1"/>
          </p:cNvSpPr>
          <p:nvPr>
            <p:ph type="sldNum" sz="quarter" idx="10"/>
          </p:nvPr>
        </p:nvSpPr>
        <p:spPr/>
        <p:txBody>
          <a:bodyPr/>
          <a:lstStyle/>
          <a:p>
            <a:fld id="{AC2333ED-1D6E-4062-BF1E-642A5030359F}" type="slidenum">
              <a:rPr lang="en-US" smtClean="0"/>
              <a:t>10</a:t>
            </a:fld>
            <a:endParaRPr lang="en-US"/>
          </a:p>
        </p:txBody>
      </p:sp>
    </p:spTree>
    <p:extLst>
      <p:ext uri="{BB962C8B-B14F-4D97-AF65-F5344CB8AC3E}">
        <p14:creationId xmlns:p14="http://schemas.microsoft.com/office/powerpoint/2010/main" val="2712195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81998CC-E665-AB67-023E-FFD246FEB241}"/>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A846D42C-4157-7B45-341D-5FC9B3300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8054ECB5-2A79-02E7-9B40-FFBD09E55D10}"/>
              </a:ext>
            </a:extLst>
          </p:cNvPr>
          <p:cNvSpPr>
            <a:spLocks noGrp="1"/>
          </p:cNvSpPr>
          <p:nvPr>
            <p:ph type="dt" sz="half" idx="10"/>
          </p:nvPr>
        </p:nvSpPr>
        <p:spPr/>
        <p:txBody>
          <a:bodyPr/>
          <a:lstStyle/>
          <a:p>
            <a:fld id="{E58A111E-7F94-564B-B452-BFD77ED74D7E}" type="datetimeFigureOut">
              <a:rPr lang="tr-TR" smtClean="0"/>
              <a:t>4.05.2023</a:t>
            </a:fld>
            <a:endParaRPr lang="tr-TR"/>
          </a:p>
        </p:txBody>
      </p:sp>
      <p:sp>
        <p:nvSpPr>
          <p:cNvPr id="5" name="Alt Bilgi Yer Tutucusu 4">
            <a:extLst>
              <a:ext uri="{FF2B5EF4-FFF2-40B4-BE49-F238E27FC236}">
                <a16:creationId xmlns:a16="http://schemas.microsoft.com/office/drawing/2014/main" id="{64C8248D-ED92-2ED0-6AFB-4375148F5AB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E215240-CA25-D1C3-FA0B-A8DEB97BB569}"/>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1901965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61F054-69B9-7143-70D9-147AA5C343AE}"/>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982BB03A-382A-72D4-2886-11C1C4DE83FD}"/>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A3FD7A4-9EDF-8029-CB2E-7C030C7A3229}"/>
              </a:ext>
            </a:extLst>
          </p:cNvPr>
          <p:cNvSpPr>
            <a:spLocks noGrp="1"/>
          </p:cNvSpPr>
          <p:nvPr>
            <p:ph type="dt" sz="half" idx="10"/>
          </p:nvPr>
        </p:nvSpPr>
        <p:spPr/>
        <p:txBody>
          <a:bodyPr/>
          <a:lstStyle/>
          <a:p>
            <a:fld id="{E58A111E-7F94-564B-B452-BFD77ED74D7E}" type="datetimeFigureOut">
              <a:rPr lang="tr-TR" smtClean="0"/>
              <a:t>4.05.2023</a:t>
            </a:fld>
            <a:endParaRPr lang="tr-TR"/>
          </a:p>
        </p:txBody>
      </p:sp>
      <p:sp>
        <p:nvSpPr>
          <p:cNvPr id="5" name="Alt Bilgi Yer Tutucusu 4">
            <a:extLst>
              <a:ext uri="{FF2B5EF4-FFF2-40B4-BE49-F238E27FC236}">
                <a16:creationId xmlns:a16="http://schemas.microsoft.com/office/drawing/2014/main" id="{C413F5FF-0F37-2B26-D26E-4CA414ABF8F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E27CAB3-982A-35AD-94B7-4DC715DE26DD}"/>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3016841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88A8758E-7606-3190-4ADE-A221F4B607EC}"/>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13FAF83C-F799-DC6B-2487-CCDA86CCF2A8}"/>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D53C27D-6333-F17A-1347-E59DAA5B7EF8}"/>
              </a:ext>
            </a:extLst>
          </p:cNvPr>
          <p:cNvSpPr>
            <a:spLocks noGrp="1"/>
          </p:cNvSpPr>
          <p:nvPr>
            <p:ph type="dt" sz="half" idx="10"/>
          </p:nvPr>
        </p:nvSpPr>
        <p:spPr/>
        <p:txBody>
          <a:bodyPr/>
          <a:lstStyle/>
          <a:p>
            <a:fld id="{E58A111E-7F94-564B-B452-BFD77ED74D7E}" type="datetimeFigureOut">
              <a:rPr lang="tr-TR" smtClean="0"/>
              <a:t>4.05.2023</a:t>
            </a:fld>
            <a:endParaRPr lang="tr-TR"/>
          </a:p>
        </p:txBody>
      </p:sp>
      <p:sp>
        <p:nvSpPr>
          <p:cNvPr id="5" name="Alt Bilgi Yer Tutucusu 4">
            <a:extLst>
              <a:ext uri="{FF2B5EF4-FFF2-40B4-BE49-F238E27FC236}">
                <a16:creationId xmlns:a16="http://schemas.microsoft.com/office/drawing/2014/main" id="{4BD2515C-43A8-C4D4-3B78-10510B56723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C8DB66F-A4BD-BF97-E5A4-1CF589650C3E}"/>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4182404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9BBD41F-C817-DCA4-01F5-766E4A668E4E}"/>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87900AB-A8C9-76C8-AF90-501B60B40DA7}"/>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D03547D-C52D-D630-D8B0-1BBDF54600E0}"/>
              </a:ext>
            </a:extLst>
          </p:cNvPr>
          <p:cNvSpPr>
            <a:spLocks noGrp="1"/>
          </p:cNvSpPr>
          <p:nvPr>
            <p:ph type="dt" sz="half" idx="10"/>
          </p:nvPr>
        </p:nvSpPr>
        <p:spPr/>
        <p:txBody>
          <a:bodyPr/>
          <a:lstStyle/>
          <a:p>
            <a:fld id="{E58A111E-7F94-564B-B452-BFD77ED74D7E}" type="datetimeFigureOut">
              <a:rPr lang="tr-TR" smtClean="0"/>
              <a:t>4.05.2023</a:t>
            </a:fld>
            <a:endParaRPr lang="tr-TR"/>
          </a:p>
        </p:txBody>
      </p:sp>
      <p:sp>
        <p:nvSpPr>
          <p:cNvPr id="5" name="Alt Bilgi Yer Tutucusu 4">
            <a:extLst>
              <a:ext uri="{FF2B5EF4-FFF2-40B4-BE49-F238E27FC236}">
                <a16:creationId xmlns:a16="http://schemas.microsoft.com/office/drawing/2014/main" id="{73AA6913-C256-2934-8220-9B798F8EDC7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1A826BE-6AEB-4737-2833-FF56278CDBFD}"/>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307325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3455820-15D3-DA57-E021-25E3FB05E04D}"/>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52D6E764-7303-EAE9-F8B7-D20552EA61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A8A05C2-4E3B-689D-4C24-A48D501D1D87}"/>
              </a:ext>
            </a:extLst>
          </p:cNvPr>
          <p:cNvSpPr>
            <a:spLocks noGrp="1"/>
          </p:cNvSpPr>
          <p:nvPr>
            <p:ph type="dt" sz="half" idx="10"/>
          </p:nvPr>
        </p:nvSpPr>
        <p:spPr/>
        <p:txBody>
          <a:bodyPr/>
          <a:lstStyle/>
          <a:p>
            <a:fld id="{E58A111E-7F94-564B-B452-BFD77ED74D7E}" type="datetimeFigureOut">
              <a:rPr lang="tr-TR" smtClean="0"/>
              <a:t>4.05.2023</a:t>
            </a:fld>
            <a:endParaRPr lang="tr-TR"/>
          </a:p>
        </p:txBody>
      </p:sp>
      <p:sp>
        <p:nvSpPr>
          <p:cNvPr id="5" name="Alt Bilgi Yer Tutucusu 4">
            <a:extLst>
              <a:ext uri="{FF2B5EF4-FFF2-40B4-BE49-F238E27FC236}">
                <a16:creationId xmlns:a16="http://schemas.microsoft.com/office/drawing/2014/main" id="{32050368-BCE7-9B3F-EAD9-15C23E3EA85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8168B0D-B0F7-9372-F645-E799B0CF113F}"/>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240817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8B83606-39CA-EBE9-22DC-A62A1700857C}"/>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6306D531-951C-404E-0963-6574A3C7BC0C}"/>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1FF9174F-E300-9412-F98E-2D6954A545CE}"/>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3FD47AAB-E6AE-77A7-5761-956B17589BB3}"/>
              </a:ext>
            </a:extLst>
          </p:cNvPr>
          <p:cNvSpPr>
            <a:spLocks noGrp="1"/>
          </p:cNvSpPr>
          <p:nvPr>
            <p:ph type="dt" sz="half" idx="10"/>
          </p:nvPr>
        </p:nvSpPr>
        <p:spPr/>
        <p:txBody>
          <a:bodyPr/>
          <a:lstStyle/>
          <a:p>
            <a:fld id="{E58A111E-7F94-564B-B452-BFD77ED74D7E}" type="datetimeFigureOut">
              <a:rPr lang="tr-TR" smtClean="0"/>
              <a:t>4.05.2023</a:t>
            </a:fld>
            <a:endParaRPr lang="tr-TR"/>
          </a:p>
        </p:txBody>
      </p:sp>
      <p:sp>
        <p:nvSpPr>
          <p:cNvPr id="6" name="Alt Bilgi Yer Tutucusu 5">
            <a:extLst>
              <a:ext uri="{FF2B5EF4-FFF2-40B4-BE49-F238E27FC236}">
                <a16:creationId xmlns:a16="http://schemas.microsoft.com/office/drawing/2014/main" id="{FE871526-0BC8-C7E4-D3E8-7CF448D61B5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92BC01FF-4507-5373-C37C-3D7E4A94DDAE}"/>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240293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D56F3F7-EE30-900F-13C6-9E3BE3EE88F7}"/>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DC763FF5-04AB-E1CC-8A2F-8D5414604E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A862C585-B0FD-67B0-73BD-F6F998AD338C}"/>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836B5CEE-3E54-C639-C72F-E29C77C191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B7AE62DD-FAAB-1C0A-D356-FF1C1443807B}"/>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51F74765-4E00-FD6C-C6C4-5A04635618E0}"/>
              </a:ext>
            </a:extLst>
          </p:cNvPr>
          <p:cNvSpPr>
            <a:spLocks noGrp="1"/>
          </p:cNvSpPr>
          <p:nvPr>
            <p:ph type="dt" sz="half" idx="10"/>
          </p:nvPr>
        </p:nvSpPr>
        <p:spPr/>
        <p:txBody>
          <a:bodyPr/>
          <a:lstStyle/>
          <a:p>
            <a:fld id="{E58A111E-7F94-564B-B452-BFD77ED74D7E}" type="datetimeFigureOut">
              <a:rPr lang="tr-TR" smtClean="0"/>
              <a:t>4.05.2023</a:t>
            </a:fld>
            <a:endParaRPr lang="tr-TR"/>
          </a:p>
        </p:txBody>
      </p:sp>
      <p:sp>
        <p:nvSpPr>
          <p:cNvPr id="8" name="Alt Bilgi Yer Tutucusu 7">
            <a:extLst>
              <a:ext uri="{FF2B5EF4-FFF2-40B4-BE49-F238E27FC236}">
                <a16:creationId xmlns:a16="http://schemas.microsoft.com/office/drawing/2014/main" id="{0B073B9A-3AD8-C2B3-3D4C-1E95B4FC1A98}"/>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182B0F9F-5F4F-FE3C-0DAF-05B20E352FD9}"/>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4079046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F87030-8CCA-34DC-B38C-DF2116555292}"/>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AFAC5E31-C940-B3AD-BBCD-003264330C74}"/>
              </a:ext>
            </a:extLst>
          </p:cNvPr>
          <p:cNvSpPr>
            <a:spLocks noGrp="1"/>
          </p:cNvSpPr>
          <p:nvPr>
            <p:ph type="dt" sz="half" idx="10"/>
          </p:nvPr>
        </p:nvSpPr>
        <p:spPr/>
        <p:txBody>
          <a:bodyPr/>
          <a:lstStyle/>
          <a:p>
            <a:fld id="{E58A111E-7F94-564B-B452-BFD77ED74D7E}" type="datetimeFigureOut">
              <a:rPr lang="tr-TR" smtClean="0"/>
              <a:t>4.05.2023</a:t>
            </a:fld>
            <a:endParaRPr lang="tr-TR"/>
          </a:p>
        </p:txBody>
      </p:sp>
      <p:sp>
        <p:nvSpPr>
          <p:cNvPr id="4" name="Alt Bilgi Yer Tutucusu 3">
            <a:extLst>
              <a:ext uri="{FF2B5EF4-FFF2-40B4-BE49-F238E27FC236}">
                <a16:creationId xmlns:a16="http://schemas.microsoft.com/office/drawing/2014/main" id="{8476A188-B15E-E0BC-9D19-5C0FFCFCC76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6261A655-353B-9006-86D1-1F9C7C26F8D2}"/>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561158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598F1E5B-608B-F005-AB18-9BD274B6BE6B}"/>
              </a:ext>
            </a:extLst>
          </p:cNvPr>
          <p:cNvSpPr>
            <a:spLocks noGrp="1"/>
          </p:cNvSpPr>
          <p:nvPr>
            <p:ph type="dt" sz="half" idx="10"/>
          </p:nvPr>
        </p:nvSpPr>
        <p:spPr/>
        <p:txBody>
          <a:bodyPr/>
          <a:lstStyle/>
          <a:p>
            <a:fld id="{E58A111E-7F94-564B-B452-BFD77ED74D7E}" type="datetimeFigureOut">
              <a:rPr lang="tr-TR" smtClean="0"/>
              <a:t>4.05.2023</a:t>
            </a:fld>
            <a:endParaRPr lang="tr-TR"/>
          </a:p>
        </p:txBody>
      </p:sp>
      <p:sp>
        <p:nvSpPr>
          <p:cNvPr id="3" name="Alt Bilgi Yer Tutucusu 2">
            <a:extLst>
              <a:ext uri="{FF2B5EF4-FFF2-40B4-BE49-F238E27FC236}">
                <a16:creationId xmlns:a16="http://schemas.microsoft.com/office/drawing/2014/main" id="{04B20575-DB6E-4BC9-8EF7-2FDCFD6B6806}"/>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17CA043C-A2A3-B3BF-356B-11AD6E5ED75E}"/>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3468768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E32BE8A-02A9-1965-BC3B-CAAD78652F50}"/>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0DBEC3B9-8845-9A1E-0C79-8F5B166844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FF987CB6-22A8-BA09-3F0D-1FEA92DD33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96DD631C-BD3F-8792-4632-09BCD76A5533}"/>
              </a:ext>
            </a:extLst>
          </p:cNvPr>
          <p:cNvSpPr>
            <a:spLocks noGrp="1"/>
          </p:cNvSpPr>
          <p:nvPr>
            <p:ph type="dt" sz="half" idx="10"/>
          </p:nvPr>
        </p:nvSpPr>
        <p:spPr/>
        <p:txBody>
          <a:bodyPr/>
          <a:lstStyle/>
          <a:p>
            <a:fld id="{E58A111E-7F94-564B-B452-BFD77ED74D7E}" type="datetimeFigureOut">
              <a:rPr lang="tr-TR" smtClean="0"/>
              <a:t>4.05.2023</a:t>
            </a:fld>
            <a:endParaRPr lang="tr-TR"/>
          </a:p>
        </p:txBody>
      </p:sp>
      <p:sp>
        <p:nvSpPr>
          <p:cNvPr id="6" name="Alt Bilgi Yer Tutucusu 5">
            <a:extLst>
              <a:ext uri="{FF2B5EF4-FFF2-40B4-BE49-F238E27FC236}">
                <a16:creationId xmlns:a16="http://schemas.microsoft.com/office/drawing/2014/main" id="{A93597A7-6961-8A25-4FB5-E253DDCA24E3}"/>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41E64887-E885-D685-6839-042D54B5A896}"/>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1523927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90BAB98-4564-DB53-09B2-251F5D9FD348}"/>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D4388DCE-543A-8403-DB43-B5AF484019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128499F8-9735-4C66-5CEF-DF82A7FFB2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646E51E-5C64-3803-AF23-6E4CC93C571C}"/>
              </a:ext>
            </a:extLst>
          </p:cNvPr>
          <p:cNvSpPr>
            <a:spLocks noGrp="1"/>
          </p:cNvSpPr>
          <p:nvPr>
            <p:ph type="dt" sz="half" idx="10"/>
          </p:nvPr>
        </p:nvSpPr>
        <p:spPr/>
        <p:txBody>
          <a:bodyPr/>
          <a:lstStyle/>
          <a:p>
            <a:fld id="{E58A111E-7F94-564B-B452-BFD77ED74D7E}" type="datetimeFigureOut">
              <a:rPr lang="tr-TR" smtClean="0"/>
              <a:t>4.05.2023</a:t>
            </a:fld>
            <a:endParaRPr lang="tr-TR"/>
          </a:p>
        </p:txBody>
      </p:sp>
      <p:sp>
        <p:nvSpPr>
          <p:cNvPr id="6" name="Alt Bilgi Yer Tutucusu 5">
            <a:extLst>
              <a:ext uri="{FF2B5EF4-FFF2-40B4-BE49-F238E27FC236}">
                <a16:creationId xmlns:a16="http://schemas.microsoft.com/office/drawing/2014/main" id="{E220B98F-EC05-E9E2-4371-448C6A4B0A3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05199559-197F-8953-E51B-58186F5AD8E9}"/>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4090337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5A3D6F0F-3657-BFE6-CE42-5A924AEA00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1CBE6A6F-3540-FFA4-606D-F8A27AE821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8ACA9FDC-9E4D-DC70-7EB5-A4357EF54A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8A111E-7F94-564B-B452-BFD77ED74D7E}" type="datetimeFigureOut">
              <a:rPr lang="tr-TR" smtClean="0"/>
              <a:t>4.05.2023</a:t>
            </a:fld>
            <a:endParaRPr lang="tr-TR"/>
          </a:p>
        </p:txBody>
      </p:sp>
      <p:sp>
        <p:nvSpPr>
          <p:cNvPr id="5" name="Alt Bilgi Yer Tutucusu 4">
            <a:extLst>
              <a:ext uri="{FF2B5EF4-FFF2-40B4-BE49-F238E27FC236}">
                <a16:creationId xmlns:a16="http://schemas.microsoft.com/office/drawing/2014/main" id="{9CE55DE6-4002-4B5F-94D7-A6C04787CE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EBE0F469-CC8A-2E0E-7A30-450DF0C921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C06310-585F-9843-8756-30C415E5145C}" type="slidenum">
              <a:rPr lang="tr-TR" smtClean="0"/>
              <a:t>‹#›</a:t>
            </a:fld>
            <a:endParaRPr lang="tr-TR"/>
          </a:p>
        </p:txBody>
      </p:sp>
    </p:spTree>
    <p:extLst>
      <p:ext uri="{BB962C8B-B14F-4D97-AF65-F5344CB8AC3E}">
        <p14:creationId xmlns:p14="http://schemas.microsoft.com/office/powerpoint/2010/main" val="3093999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8.emf"/><Relationship Id="rId4" Type="http://schemas.openxmlformats.org/officeDocument/2006/relationships/image" Target="../media/image7.emf"/></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8.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gi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8.emf"/><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gi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8.emf"/><Relationship Id="rId4" Type="http://schemas.openxmlformats.org/officeDocument/2006/relationships/image" Target="../media/image7.emf"/></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gi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8.emf"/><Relationship Id="rId4" Type="http://schemas.openxmlformats.org/officeDocument/2006/relationships/image" Target="../media/image7.emf"/></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gi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8.emf"/><Relationship Id="rId4" Type="http://schemas.openxmlformats.org/officeDocument/2006/relationships/image" Target="../media/image7.emf"/></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gi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8.emf"/><Relationship Id="rId4" Type="http://schemas.openxmlformats.org/officeDocument/2006/relationships/image" Target="../media/image7.emf"/></Relationships>
</file>

<file path=ppt/slides/_rels/slide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gif"/><Relationship Id="rId5" Type="http://schemas.openxmlformats.org/officeDocument/2006/relationships/image" Target="../media/image25.jpeg"/><Relationship Id="rId4" Type="http://schemas.openxmlformats.org/officeDocument/2006/relationships/image" Target="../media/image8.emf"/></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gi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8.emf"/><Relationship Id="rId4" Type="http://schemas.openxmlformats.org/officeDocument/2006/relationships/image" Target="../media/image7.emf"/></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gi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8.emf"/><Relationship Id="rId4" Type="http://schemas.openxmlformats.org/officeDocument/2006/relationships/image" Target="../media/image7.em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gi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8.emf"/><Relationship Id="rId4" Type="http://schemas.openxmlformats.org/officeDocument/2006/relationships/image" Target="../media/image7.emf"/></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gi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8.emf"/><Relationship Id="rId4" Type="http://schemas.openxmlformats.org/officeDocument/2006/relationships/image" Target="../media/image7.emf"/></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gi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8.emf"/><Relationship Id="rId4" Type="http://schemas.openxmlformats.org/officeDocument/2006/relationships/image" Target="../media/image7.emf"/></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gif"/><Relationship Id="rId5" Type="http://schemas.openxmlformats.org/officeDocument/2006/relationships/image" Target="../media/image8.emf"/><Relationship Id="rId4" Type="http://schemas.openxmlformats.org/officeDocument/2006/relationships/image" Target="../media/image7.emf"/></Relationships>
</file>

<file path=ppt/slides/_rels/slide2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8.emf"/></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gif"/><Relationship Id="rId5" Type="http://schemas.openxmlformats.org/officeDocument/2006/relationships/image" Target="../media/image8.emf"/><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6.png"/><Relationship Id="rId7"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8.emf"/><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6.png"/><Relationship Id="rId7" Type="http://schemas.openxmlformats.org/officeDocument/2006/relationships/image" Target="../media/image9.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8.emf"/><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8.emf"/><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g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8.emf"/><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6.png"/><Relationship Id="rId7" Type="http://schemas.openxmlformats.org/officeDocument/2006/relationships/image" Target="../media/image9.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8.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metin, kişi içeren bir resim&#10;&#10;Açıklama otomatik olarak oluşturuldu">
            <a:extLst>
              <a:ext uri="{FF2B5EF4-FFF2-40B4-BE49-F238E27FC236}">
                <a16:creationId xmlns:a16="http://schemas.microsoft.com/office/drawing/2014/main" id="{38A409DF-CF70-1619-79CB-419325278A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Resim 7">
            <a:extLst>
              <a:ext uri="{FF2B5EF4-FFF2-40B4-BE49-F238E27FC236}">
                <a16:creationId xmlns:a16="http://schemas.microsoft.com/office/drawing/2014/main" id="{9F078626-2D3F-A7BF-7E25-2571D95A4F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2533" y="208864"/>
            <a:ext cx="1354095" cy="479973"/>
          </a:xfrm>
          <a:prstGeom prst="rect">
            <a:avLst/>
          </a:prstGeom>
        </p:spPr>
      </p:pic>
    </p:spTree>
    <p:extLst>
      <p:ext uri="{BB962C8B-B14F-4D97-AF65-F5344CB8AC3E}">
        <p14:creationId xmlns:p14="http://schemas.microsoft.com/office/powerpoint/2010/main" val="3626159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pic>
        <p:nvPicPr>
          <p:cNvPr id="8" name="Picture 7">
            <a:extLst>
              <a:ext uri="{FF2B5EF4-FFF2-40B4-BE49-F238E27FC236}">
                <a16:creationId xmlns:a16="http://schemas.microsoft.com/office/drawing/2014/main" id="{A6D7D5E0-4AA7-482E-A3ED-5C35C6EC3227}"/>
              </a:ext>
            </a:extLst>
          </p:cNvPr>
          <p:cNvPicPr>
            <a:picLocks noChangeAspect="1"/>
          </p:cNvPicPr>
          <p:nvPr/>
        </p:nvPicPr>
        <p:blipFill>
          <a:blip r:embed="rId6"/>
          <a:stretch>
            <a:fillRect/>
          </a:stretch>
        </p:blipFill>
        <p:spPr>
          <a:xfrm>
            <a:off x="4345592" y="1758722"/>
            <a:ext cx="5839968" cy="4672584"/>
          </a:xfrm>
          <a:prstGeom prst="rect">
            <a:avLst/>
          </a:prstGeom>
        </p:spPr>
      </p:pic>
      <p:sp>
        <p:nvSpPr>
          <p:cNvPr id="10" name="Title 3">
            <a:extLst>
              <a:ext uri="{FF2B5EF4-FFF2-40B4-BE49-F238E27FC236}">
                <a16:creationId xmlns:a16="http://schemas.microsoft.com/office/drawing/2014/main" id="{B76AA426-1DF2-4D37-A140-3DB3FF77AB68}"/>
              </a:ext>
            </a:extLst>
          </p:cNvPr>
          <p:cNvSpPr txBox="1">
            <a:spLocks/>
          </p:cNvSpPr>
          <p:nvPr/>
        </p:nvSpPr>
        <p:spPr>
          <a:xfrm>
            <a:off x="816864" y="1368044"/>
            <a:ext cx="10668000" cy="576064"/>
          </a:xfrm>
          <a:prstGeom prst="rect">
            <a:avLst/>
          </a:prstGeom>
        </p:spPr>
        <p:txBody>
          <a:bodyPr lIns="0" tIns="0" rIns="0" bIns="0"/>
          <a:lstStyle>
            <a:lvl1pPr algn="l" defTabSz="1219140" rtl="0" eaLnBrk="1" latinLnBrk="0" hangingPunct="1">
              <a:spcBef>
                <a:spcPct val="0"/>
              </a:spcBef>
              <a:buNone/>
              <a:defRPr sz="3200" kern="1200">
                <a:solidFill>
                  <a:srgbClr val="327EAB"/>
                </a:solidFill>
                <a:latin typeface="+mj-lt"/>
                <a:ea typeface="+mj-ea"/>
                <a:cs typeface="+mj-cs"/>
              </a:defRPr>
            </a:lvl1pPr>
          </a:lstStyle>
          <a:p>
            <a:pPr lvl="0">
              <a:defRPr/>
            </a:pPr>
            <a:r>
              <a:rPr lang="en-GB" dirty="0">
                <a:latin typeface="Arial"/>
              </a:rPr>
              <a:t>I</a:t>
            </a:r>
            <a:r>
              <a:rPr lang="en-DK" dirty="0">
                <a:latin typeface="Arial"/>
              </a:rPr>
              <a:t>n</a:t>
            </a:r>
            <a:r>
              <a:rPr lang="en-GB" dirty="0">
                <a:latin typeface="Arial"/>
              </a:rPr>
              <a:t>t</a:t>
            </a:r>
            <a:r>
              <a:rPr lang="en-DK" dirty="0">
                <a:latin typeface="Arial"/>
              </a:rPr>
              <a:t>r</a:t>
            </a:r>
            <a:r>
              <a:rPr lang="en-GB" dirty="0">
                <a:latin typeface="Arial"/>
              </a:rPr>
              <a:t>o</a:t>
            </a:r>
            <a:r>
              <a:rPr lang="en-DK" dirty="0">
                <a:latin typeface="Arial"/>
              </a:rPr>
              <a:t>d</a:t>
            </a:r>
            <a:r>
              <a:rPr lang="en-GB" dirty="0">
                <a:latin typeface="Arial"/>
              </a:rPr>
              <a:t>u</a:t>
            </a:r>
            <a:r>
              <a:rPr lang="en-DK" dirty="0">
                <a:latin typeface="Arial"/>
              </a:rPr>
              <a:t>c</a:t>
            </a:r>
            <a:r>
              <a:rPr lang="en-GB" dirty="0">
                <a:latin typeface="Arial"/>
              </a:rPr>
              <a:t>t</a:t>
            </a:r>
            <a:r>
              <a:rPr lang="en-DK" dirty="0" err="1">
                <a:latin typeface="Arial"/>
              </a:rPr>
              <a:t>i</a:t>
            </a:r>
            <a:r>
              <a:rPr lang="en-GB" dirty="0">
                <a:latin typeface="Arial"/>
              </a:rPr>
              <a:t>o</a:t>
            </a:r>
            <a:r>
              <a:rPr lang="en-DK" dirty="0">
                <a:latin typeface="Arial"/>
              </a:rPr>
              <a:t>n – </a:t>
            </a:r>
            <a:r>
              <a:rPr lang="en-GB" dirty="0">
                <a:latin typeface="Arial"/>
              </a:rPr>
              <a:t>L</a:t>
            </a:r>
            <a:r>
              <a:rPr lang="en-DK" dirty="0">
                <a:latin typeface="Arial"/>
              </a:rPr>
              <a:t>N</a:t>
            </a:r>
            <a:r>
              <a:rPr lang="en-GB" dirty="0">
                <a:latin typeface="Arial"/>
              </a:rPr>
              <a:t>G</a:t>
            </a:r>
            <a:r>
              <a:rPr lang="en-DK" dirty="0">
                <a:latin typeface="Arial"/>
              </a:rPr>
              <a:t> </a:t>
            </a:r>
            <a:r>
              <a:rPr lang="en-GB" dirty="0">
                <a:latin typeface="Arial"/>
              </a:rPr>
              <a:t>P</a:t>
            </a:r>
            <a:r>
              <a:rPr lang="en-DK" dirty="0">
                <a:latin typeface="Arial"/>
              </a:rPr>
              <a:t>r</a:t>
            </a:r>
            <a:r>
              <a:rPr lang="en-GB" dirty="0">
                <a:latin typeface="Arial"/>
              </a:rPr>
              <a:t>o</a:t>
            </a:r>
            <a:r>
              <a:rPr lang="en-DK" dirty="0">
                <a:latin typeface="Arial"/>
              </a:rPr>
              <a:t>c</a:t>
            </a:r>
            <a:r>
              <a:rPr lang="en-GB" dirty="0">
                <a:latin typeface="Arial"/>
              </a:rPr>
              <a:t>e</a:t>
            </a:r>
            <a:r>
              <a:rPr lang="en-DK" dirty="0">
                <a:latin typeface="Arial"/>
              </a:rPr>
              <a:t>s</a:t>
            </a:r>
            <a:r>
              <a:rPr lang="en-GB" dirty="0">
                <a:latin typeface="Arial"/>
              </a:rPr>
              <a:t>s</a:t>
            </a:r>
            <a:r>
              <a:rPr lang="en-DK" dirty="0">
                <a:latin typeface="Arial"/>
              </a:rPr>
              <a:t>e</a:t>
            </a:r>
            <a:r>
              <a:rPr lang="en-GB" dirty="0">
                <a:latin typeface="Arial"/>
              </a:rPr>
              <a:t>s</a:t>
            </a:r>
            <a:endParaRPr lang="en-US" dirty="0">
              <a:latin typeface="Arial"/>
            </a:endParaRPr>
          </a:p>
        </p:txBody>
      </p:sp>
      <p:sp>
        <p:nvSpPr>
          <p:cNvPr id="11" name="Title 3">
            <a:extLst>
              <a:ext uri="{FF2B5EF4-FFF2-40B4-BE49-F238E27FC236}">
                <a16:creationId xmlns:a16="http://schemas.microsoft.com/office/drawing/2014/main" id="{CB24477F-49C6-40BA-9699-64D5782C92F8}"/>
              </a:ext>
            </a:extLst>
          </p:cNvPr>
          <p:cNvSpPr txBox="1">
            <a:spLocks/>
          </p:cNvSpPr>
          <p:nvPr/>
        </p:nvSpPr>
        <p:spPr>
          <a:xfrm>
            <a:off x="823268" y="1366764"/>
            <a:ext cx="10668000" cy="576064"/>
          </a:xfrm>
          <a:prstGeom prst="rect">
            <a:avLst/>
          </a:prstGeom>
          <a:solidFill>
            <a:schemeClr val="bg1"/>
          </a:solidFill>
        </p:spPr>
        <p:txBody>
          <a:bodyPr lIns="0" tIns="0" rIns="0" bIns="0"/>
          <a:lstStyle>
            <a:lvl1pPr algn="l" defTabSz="1219140" rtl="0" eaLnBrk="1" latinLnBrk="0" hangingPunct="1">
              <a:spcBef>
                <a:spcPct val="0"/>
              </a:spcBef>
              <a:buNone/>
              <a:defRPr sz="3200" kern="1200">
                <a:solidFill>
                  <a:srgbClr val="327EAB"/>
                </a:solidFill>
                <a:latin typeface="+mj-lt"/>
                <a:ea typeface="+mj-ea"/>
                <a:cs typeface="+mj-cs"/>
              </a:defRPr>
            </a:lvl1pPr>
          </a:lstStyle>
          <a:p>
            <a:pPr lvl="0">
              <a:defRPr/>
            </a:pPr>
            <a:r>
              <a:rPr lang="en-US">
                <a:latin typeface="Arial"/>
              </a:rPr>
              <a:t>İzleme Tekniği </a:t>
            </a:r>
            <a:r>
              <a:rPr lang="en-DK">
                <a:latin typeface="Arial"/>
              </a:rPr>
              <a:t>– </a:t>
            </a:r>
            <a:r>
              <a:rPr lang="en-US">
                <a:latin typeface="Arial"/>
              </a:rPr>
              <a:t>Fener Dişlisinin Radyal Hareketi</a:t>
            </a:r>
            <a:endParaRPr lang="en-DK" dirty="0">
              <a:latin typeface="Arial"/>
            </a:endParaRPr>
          </a:p>
        </p:txBody>
      </p:sp>
      <p:sp>
        <p:nvSpPr>
          <p:cNvPr id="12" name="TextBox 11">
            <a:extLst>
              <a:ext uri="{FF2B5EF4-FFF2-40B4-BE49-F238E27FC236}">
                <a16:creationId xmlns:a16="http://schemas.microsoft.com/office/drawing/2014/main" id="{CDA319A7-34E9-4F9A-A916-AF5117CC88F9}"/>
              </a:ext>
            </a:extLst>
          </p:cNvPr>
          <p:cNvSpPr txBox="1"/>
          <p:nvPr/>
        </p:nvSpPr>
        <p:spPr>
          <a:xfrm>
            <a:off x="2187182" y="2848513"/>
            <a:ext cx="1837266" cy="646331"/>
          </a:xfrm>
          <a:prstGeom prst="rect">
            <a:avLst/>
          </a:prstGeom>
          <a:noFill/>
        </p:spPr>
        <p:txBody>
          <a:bodyPr wrap="square" rtlCol="0">
            <a:spAutoFit/>
          </a:bodyPr>
          <a:lstStyle/>
          <a:p>
            <a:r>
              <a:rPr lang="en-US">
                <a:solidFill>
                  <a:srgbClr val="00B050"/>
                </a:solidFill>
                <a:latin typeface="Arial" panose="020B0604020202020204" pitchFamily="34" charset="0"/>
                <a:cs typeface="Arial" panose="020B0604020202020204" pitchFamily="34" charset="0"/>
              </a:rPr>
              <a:t>Fener dişlisi yörüngesi</a:t>
            </a:r>
            <a:endParaRPr lang="en-US" dirty="0">
              <a:solidFill>
                <a:srgbClr val="00B050"/>
              </a:solidFill>
              <a:latin typeface="Arial" panose="020B0604020202020204" pitchFamily="34" charset="0"/>
              <a:cs typeface="Arial" panose="020B0604020202020204" pitchFamily="34" charset="0"/>
            </a:endParaRPr>
          </a:p>
        </p:txBody>
      </p:sp>
      <p:cxnSp>
        <p:nvCxnSpPr>
          <p:cNvPr id="13" name="Straight Arrow Connector 12">
            <a:extLst>
              <a:ext uri="{FF2B5EF4-FFF2-40B4-BE49-F238E27FC236}">
                <a16:creationId xmlns:a16="http://schemas.microsoft.com/office/drawing/2014/main" id="{3F2885EF-3FD9-4FC8-9E37-174FD6AA9B12}"/>
              </a:ext>
            </a:extLst>
          </p:cNvPr>
          <p:cNvCxnSpPr>
            <a:cxnSpLocks/>
          </p:cNvCxnSpPr>
          <p:nvPr/>
        </p:nvCxnSpPr>
        <p:spPr>
          <a:xfrm flipV="1">
            <a:off x="3543300" y="2819054"/>
            <a:ext cx="1595849" cy="38340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AC11C9D-9C0D-4C00-94C0-E57DD5610B58}"/>
              </a:ext>
            </a:extLst>
          </p:cNvPr>
          <p:cNvCxnSpPr>
            <a:cxnSpLocks/>
          </p:cNvCxnSpPr>
          <p:nvPr/>
        </p:nvCxnSpPr>
        <p:spPr>
          <a:xfrm flipV="1">
            <a:off x="3602152" y="2728988"/>
            <a:ext cx="2133914" cy="1602564"/>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8207E30-DE3B-4D9A-9787-8D5B93921C35}"/>
              </a:ext>
            </a:extLst>
          </p:cNvPr>
          <p:cNvSpPr txBox="1"/>
          <p:nvPr/>
        </p:nvSpPr>
        <p:spPr>
          <a:xfrm>
            <a:off x="1763140" y="4167042"/>
            <a:ext cx="2509585" cy="369332"/>
          </a:xfrm>
          <a:prstGeom prst="rect">
            <a:avLst/>
          </a:prstGeom>
          <a:noFill/>
        </p:spPr>
        <p:txBody>
          <a:bodyPr wrap="square" rtlCol="0">
            <a:spAutoFit/>
          </a:bodyPr>
          <a:lstStyle/>
          <a:p>
            <a:r>
              <a:rPr lang="en-US">
                <a:solidFill>
                  <a:srgbClr val="00B050"/>
                </a:solidFill>
                <a:latin typeface="Arial" panose="020B0604020202020204" pitchFamily="34" charset="0"/>
                <a:cs typeface="Arial" panose="020B0604020202020204" pitchFamily="34" charset="0"/>
              </a:rPr>
              <a:t>Dönme ekseni</a:t>
            </a:r>
            <a:endParaRPr lang="en-US" dirty="0">
              <a:solidFill>
                <a:srgbClr val="00B050"/>
              </a:solidFill>
              <a:latin typeface="Arial" panose="020B0604020202020204" pitchFamily="34" charset="0"/>
              <a:cs typeface="Arial" panose="020B0604020202020204" pitchFamily="34" charset="0"/>
            </a:endParaRPr>
          </a:p>
        </p:txBody>
      </p:sp>
      <p:cxnSp>
        <p:nvCxnSpPr>
          <p:cNvPr id="16" name="Straight Arrow Connector 15">
            <a:extLst>
              <a:ext uri="{FF2B5EF4-FFF2-40B4-BE49-F238E27FC236}">
                <a16:creationId xmlns:a16="http://schemas.microsoft.com/office/drawing/2014/main" id="{69232682-FBFE-44FF-94B5-D466942706A0}"/>
              </a:ext>
            </a:extLst>
          </p:cNvPr>
          <p:cNvCxnSpPr>
            <a:cxnSpLocks/>
          </p:cNvCxnSpPr>
          <p:nvPr/>
        </p:nvCxnSpPr>
        <p:spPr>
          <a:xfrm flipV="1">
            <a:off x="3543300" y="3127577"/>
            <a:ext cx="2125980" cy="2370083"/>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79F792E-EC16-4366-BE55-9CEBA757F105}"/>
              </a:ext>
            </a:extLst>
          </p:cNvPr>
          <p:cNvSpPr txBox="1"/>
          <p:nvPr/>
        </p:nvSpPr>
        <p:spPr>
          <a:xfrm>
            <a:off x="1594720" y="5351728"/>
            <a:ext cx="2167105" cy="369332"/>
          </a:xfrm>
          <a:prstGeom prst="rect">
            <a:avLst/>
          </a:prstGeom>
          <a:noFill/>
        </p:spPr>
        <p:txBody>
          <a:bodyPr wrap="square" rtlCol="0">
            <a:spAutoFit/>
          </a:bodyPr>
          <a:lstStyle/>
          <a:p>
            <a:r>
              <a:rPr lang="en-US">
                <a:solidFill>
                  <a:srgbClr val="00B050"/>
                </a:solidFill>
                <a:latin typeface="Arial" panose="020B0604020202020204" pitchFamily="34" charset="0"/>
                <a:cs typeface="Arial" panose="020B0604020202020204" pitchFamily="34" charset="0"/>
              </a:rPr>
              <a:t>Geometrik eksen</a:t>
            </a:r>
            <a:endParaRPr lang="en-US" dirty="0">
              <a:solidFill>
                <a:srgbClr val="00B05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73DA8C0F-E8C0-442F-92C9-C6768FF210A1}"/>
              </a:ext>
            </a:extLst>
          </p:cNvPr>
          <p:cNvSpPr txBox="1"/>
          <p:nvPr/>
        </p:nvSpPr>
        <p:spPr>
          <a:xfrm>
            <a:off x="7748842" y="5924644"/>
            <a:ext cx="2509585" cy="646331"/>
          </a:xfrm>
          <a:prstGeom prst="rect">
            <a:avLst/>
          </a:prstGeom>
          <a:noFill/>
        </p:spPr>
        <p:txBody>
          <a:bodyPr wrap="square" rtlCol="0">
            <a:spAutoFit/>
          </a:bodyPr>
          <a:lstStyle/>
          <a:p>
            <a:r>
              <a:rPr lang="en-DK" b="1" dirty="0">
                <a:latin typeface="Arial" panose="020B0604020202020204" pitchFamily="34" charset="0"/>
                <a:cs typeface="Arial" panose="020B0604020202020204" pitchFamily="34" charset="0"/>
              </a:rPr>
              <a:t>N</a:t>
            </a:r>
            <a:r>
              <a:rPr lang="en-GB" b="1">
                <a:latin typeface="Arial" panose="020B0604020202020204" pitchFamily="34" charset="0"/>
                <a:cs typeface="Arial" panose="020B0604020202020204" pitchFamily="34" charset="0"/>
              </a:rPr>
              <a:t>O</a:t>
            </a:r>
            <a:r>
              <a:rPr lang="en-DK" b="1">
                <a:latin typeface="Arial" panose="020B0604020202020204" pitchFamily="34" charset="0"/>
                <a:cs typeface="Arial" panose="020B0604020202020204" pitchFamily="34" charset="0"/>
              </a:rPr>
              <a:t>T</a:t>
            </a:r>
            <a:r>
              <a:rPr lang="en-DK">
                <a:latin typeface="Arial" panose="020B0604020202020204" pitchFamily="34" charset="0"/>
                <a:cs typeface="Arial" panose="020B0604020202020204" pitchFamily="34" charset="0"/>
              </a:rPr>
              <a:t>: </a:t>
            </a:r>
            <a:r>
              <a:rPr lang="en-GB">
                <a:latin typeface="Arial" panose="020B0604020202020204" pitchFamily="34" charset="0"/>
                <a:cs typeface="Arial" panose="020B0604020202020204" pitchFamily="34" charset="0"/>
              </a:rPr>
              <a:t>Farklı birkaç metottan biri</a:t>
            </a:r>
            <a:endParaRPr lang="en-US"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E3DB0BF6-452E-4E74-9424-697C66427AD2}"/>
              </a:ext>
            </a:extLst>
          </p:cNvPr>
          <p:cNvSpPr txBox="1"/>
          <p:nvPr/>
        </p:nvSpPr>
        <p:spPr>
          <a:xfrm>
            <a:off x="6554811" y="3497240"/>
            <a:ext cx="1339215" cy="338554"/>
          </a:xfrm>
          <a:prstGeom prst="rect">
            <a:avLst/>
          </a:prstGeom>
          <a:solidFill>
            <a:schemeClr val="bg1"/>
          </a:solidFill>
        </p:spPr>
        <p:txBody>
          <a:bodyPr wrap="square" rtlCol="0">
            <a:spAutoFit/>
          </a:bodyPr>
          <a:lstStyle/>
          <a:p>
            <a:pPr algn="ctr"/>
            <a:r>
              <a:rPr lang="en-US" sz="1600">
                <a:latin typeface="Arial" panose="020B0604020202020204" pitchFamily="34" charset="0"/>
                <a:cs typeface="Arial" panose="020B0604020202020204" pitchFamily="34" charset="0"/>
              </a:rPr>
              <a:t>1 tur</a:t>
            </a:r>
          </a:p>
        </p:txBody>
      </p:sp>
      <p:pic>
        <p:nvPicPr>
          <p:cNvPr id="20" name="Picture 19">
            <a:extLst>
              <a:ext uri="{FF2B5EF4-FFF2-40B4-BE49-F238E27FC236}">
                <a16:creationId xmlns:a16="http://schemas.microsoft.com/office/drawing/2014/main" id="{D285BB25-254D-4FD8-A352-FEA922E566DF}"/>
              </a:ext>
            </a:extLst>
          </p:cNvPr>
          <p:cNvPicPr>
            <a:picLocks noChangeAspect="1"/>
          </p:cNvPicPr>
          <p:nvPr/>
        </p:nvPicPr>
        <p:blipFill>
          <a:blip r:embed="rId7"/>
          <a:stretch>
            <a:fillRect/>
          </a:stretch>
        </p:blipFill>
        <p:spPr>
          <a:xfrm>
            <a:off x="10735697" y="5796452"/>
            <a:ext cx="1236206" cy="650635"/>
          </a:xfrm>
          <a:prstGeom prst="rect">
            <a:avLst/>
          </a:prstGeom>
        </p:spPr>
      </p:pic>
    </p:spTree>
    <p:extLst>
      <p:ext uri="{BB962C8B-B14F-4D97-AF65-F5344CB8AC3E}">
        <p14:creationId xmlns:p14="http://schemas.microsoft.com/office/powerpoint/2010/main" val="3295510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8" name="Title 3">
            <a:extLst>
              <a:ext uri="{FF2B5EF4-FFF2-40B4-BE49-F238E27FC236}">
                <a16:creationId xmlns:a16="http://schemas.microsoft.com/office/drawing/2014/main" id="{7F015ED8-DE9C-445A-A287-B797864C9312}"/>
              </a:ext>
            </a:extLst>
          </p:cNvPr>
          <p:cNvSpPr txBox="1">
            <a:spLocks/>
          </p:cNvSpPr>
          <p:nvPr/>
        </p:nvSpPr>
        <p:spPr>
          <a:xfrm>
            <a:off x="816864" y="1380744"/>
            <a:ext cx="10668000" cy="576064"/>
          </a:xfrm>
          <a:prstGeom prst="rect">
            <a:avLst/>
          </a:prstGeom>
        </p:spPr>
        <p:txBody>
          <a:bodyPr lIns="0" tIns="0" rIns="0" bIns="0"/>
          <a:lstStyle>
            <a:lvl1pPr algn="l" defTabSz="1219140" rtl="0" eaLnBrk="1" latinLnBrk="0" hangingPunct="1">
              <a:spcBef>
                <a:spcPct val="0"/>
              </a:spcBef>
              <a:buNone/>
              <a:defRPr sz="3200" kern="1200">
                <a:solidFill>
                  <a:srgbClr val="327EAB"/>
                </a:solidFill>
                <a:latin typeface="+mj-lt"/>
                <a:ea typeface="+mj-ea"/>
                <a:cs typeface="+mj-cs"/>
              </a:defRPr>
            </a:lvl1pPr>
          </a:lstStyle>
          <a:p>
            <a:pPr lvl="0">
              <a:defRPr/>
            </a:pPr>
            <a:r>
              <a:rPr lang="en-GB" dirty="0">
                <a:latin typeface="Arial"/>
              </a:rPr>
              <a:t>I</a:t>
            </a:r>
            <a:r>
              <a:rPr lang="en-DK" dirty="0">
                <a:latin typeface="Arial"/>
              </a:rPr>
              <a:t>n</a:t>
            </a:r>
            <a:r>
              <a:rPr lang="en-GB" dirty="0">
                <a:latin typeface="Arial"/>
              </a:rPr>
              <a:t>t</a:t>
            </a:r>
            <a:r>
              <a:rPr lang="en-DK" dirty="0">
                <a:latin typeface="Arial"/>
              </a:rPr>
              <a:t>r</a:t>
            </a:r>
            <a:r>
              <a:rPr lang="en-GB" dirty="0">
                <a:latin typeface="Arial"/>
              </a:rPr>
              <a:t>o</a:t>
            </a:r>
            <a:r>
              <a:rPr lang="en-DK" dirty="0">
                <a:latin typeface="Arial"/>
              </a:rPr>
              <a:t>d</a:t>
            </a:r>
            <a:r>
              <a:rPr lang="en-GB" dirty="0">
                <a:latin typeface="Arial"/>
              </a:rPr>
              <a:t>u</a:t>
            </a:r>
            <a:r>
              <a:rPr lang="en-DK" dirty="0">
                <a:latin typeface="Arial"/>
              </a:rPr>
              <a:t>c</a:t>
            </a:r>
            <a:r>
              <a:rPr lang="en-GB" dirty="0">
                <a:latin typeface="Arial"/>
              </a:rPr>
              <a:t>t</a:t>
            </a:r>
            <a:r>
              <a:rPr lang="en-DK" dirty="0" err="1">
                <a:latin typeface="Arial"/>
              </a:rPr>
              <a:t>i</a:t>
            </a:r>
            <a:r>
              <a:rPr lang="en-GB" dirty="0">
                <a:latin typeface="Arial"/>
              </a:rPr>
              <a:t>o</a:t>
            </a:r>
            <a:r>
              <a:rPr lang="en-DK" dirty="0">
                <a:latin typeface="Arial"/>
              </a:rPr>
              <a:t>n – </a:t>
            </a:r>
            <a:r>
              <a:rPr lang="en-GB" dirty="0">
                <a:latin typeface="Arial"/>
              </a:rPr>
              <a:t>L</a:t>
            </a:r>
            <a:r>
              <a:rPr lang="en-DK" dirty="0">
                <a:latin typeface="Arial"/>
              </a:rPr>
              <a:t>N</a:t>
            </a:r>
            <a:r>
              <a:rPr lang="en-GB" dirty="0">
                <a:latin typeface="Arial"/>
              </a:rPr>
              <a:t>G</a:t>
            </a:r>
            <a:r>
              <a:rPr lang="en-DK" dirty="0">
                <a:latin typeface="Arial"/>
              </a:rPr>
              <a:t> </a:t>
            </a:r>
            <a:r>
              <a:rPr lang="en-GB" dirty="0">
                <a:latin typeface="Arial"/>
              </a:rPr>
              <a:t>P</a:t>
            </a:r>
            <a:r>
              <a:rPr lang="en-DK" dirty="0">
                <a:latin typeface="Arial"/>
              </a:rPr>
              <a:t>r</a:t>
            </a:r>
            <a:r>
              <a:rPr lang="en-GB" dirty="0">
                <a:latin typeface="Arial"/>
              </a:rPr>
              <a:t>o</a:t>
            </a:r>
            <a:r>
              <a:rPr lang="en-DK" dirty="0">
                <a:latin typeface="Arial"/>
              </a:rPr>
              <a:t>c</a:t>
            </a:r>
            <a:r>
              <a:rPr lang="en-GB" dirty="0">
                <a:latin typeface="Arial"/>
              </a:rPr>
              <a:t>e</a:t>
            </a:r>
            <a:r>
              <a:rPr lang="en-DK" dirty="0">
                <a:latin typeface="Arial"/>
              </a:rPr>
              <a:t>s</a:t>
            </a:r>
            <a:r>
              <a:rPr lang="en-GB" dirty="0">
                <a:latin typeface="Arial"/>
              </a:rPr>
              <a:t>s</a:t>
            </a:r>
            <a:r>
              <a:rPr lang="en-DK" dirty="0">
                <a:latin typeface="Arial"/>
              </a:rPr>
              <a:t>e</a:t>
            </a:r>
            <a:r>
              <a:rPr lang="en-GB" dirty="0">
                <a:latin typeface="Arial"/>
              </a:rPr>
              <a:t>s</a:t>
            </a:r>
            <a:endParaRPr lang="en-US" dirty="0">
              <a:latin typeface="Arial"/>
            </a:endParaRPr>
          </a:p>
        </p:txBody>
      </p:sp>
      <p:sp>
        <p:nvSpPr>
          <p:cNvPr id="9" name="Title 3">
            <a:extLst>
              <a:ext uri="{FF2B5EF4-FFF2-40B4-BE49-F238E27FC236}">
                <a16:creationId xmlns:a16="http://schemas.microsoft.com/office/drawing/2014/main" id="{E1500B23-1D4B-44AD-9522-AD774CF53570}"/>
              </a:ext>
            </a:extLst>
          </p:cNvPr>
          <p:cNvSpPr txBox="1">
            <a:spLocks/>
          </p:cNvSpPr>
          <p:nvPr/>
        </p:nvSpPr>
        <p:spPr>
          <a:xfrm>
            <a:off x="823268" y="1379464"/>
            <a:ext cx="10668000" cy="576064"/>
          </a:xfrm>
          <a:prstGeom prst="rect">
            <a:avLst/>
          </a:prstGeom>
          <a:solidFill>
            <a:schemeClr val="bg1"/>
          </a:solidFill>
        </p:spPr>
        <p:txBody>
          <a:bodyPr lIns="0" tIns="0" rIns="0" bIns="0"/>
          <a:lstStyle>
            <a:lvl1pPr algn="l" defTabSz="1219140" rtl="0" eaLnBrk="1" latinLnBrk="0" hangingPunct="1">
              <a:spcBef>
                <a:spcPct val="0"/>
              </a:spcBef>
              <a:buNone/>
              <a:defRPr sz="3200" kern="1200">
                <a:solidFill>
                  <a:srgbClr val="327EAB"/>
                </a:solidFill>
                <a:latin typeface="+mj-lt"/>
                <a:ea typeface="+mj-ea"/>
                <a:cs typeface="+mj-cs"/>
              </a:defRPr>
            </a:lvl1pPr>
          </a:lstStyle>
          <a:p>
            <a:pPr lvl="0">
              <a:defRPr/>
            </a:pPr>
            <a:r>
              <a:rPr lang="en-US">
                <a:latin typeface="Arial"/>
              </a:rPr>
              <a:t>İzleme Tekniği </a:t>
            </a:r>
            <a:r>
              <a:rPr lang="en-DK">
                <a:latin typeface="Arial"/>
              </a:rPr>
              <a:t>– </a:t>
            </a:r>
            <a:r>
              <a:rPr lang="en-US">
                <a:latin typeface="Arial"/>
              </a:rPr>
              <a:t>Fener Dişlisi Eksenel Hareketi</a:t>
            </a:r>
            <a:endParaRPr lang="en-DK" dirty="0">
              <a:latin typeface="Arial"/>
            </a:endParaRPr>
          </a:p>
        </p:txBody>
      </p:sp>
      <p:pic>
        <p:nvPicPr>
          <p:cNvPr id="10" name="Picture 9">
            <a:extLst>
              <a:ext uri="{FF2B5EF4-FFF2-40B4-BE49-F238E27FC236}">
                <a16:creationId xmlns:a16="http://schemas.microsoft.com/office/drawing/2014/main" id="{D7D8CA48-865D-42E5-A2C5-920BC7DD3564}"/>
              </a:ext>
            </a:extLst>
          </p:cNvPr>
          <p:cNvPicPr>
            <a:picLocks noChangeAspect="1"/>
          </p:cNvPicPr>
          <p:nvPr/>
        </p:nvPicPr>
        <p:blipFill>
          <a:blip r:embed="rId6"/>
          <a:stretch>
            <a:fillRect/>
          </a:stretch>
        </p:blipFill>
        <p:spPr>
          <a:xfrm>
            <a:off x="2349882" y="2356021"/>
            <a:ext cx="7360226" cy="3314277"/>
          </a:xfrm>
          <a:prstGeom prst="rect">
            <a:avLst/>
          </a:prstGeom>
        </p:spPr>
      </p:pic>
      <p:cxnSp>
        <p:nvCxnSpPr>
          <p:cNvPr id="11" name="Straight Arrow Connector 10">
            <a:extLst>
              <a:ext uri="{FF2B5EF4-FFF2-40B4-BE49-F238E27FC236}">
                <a16:creationId xmlns:a16="http://schemas.microsoft.com/office/drawing/2014/main" id="{31416CD6-D2CE-4263-B5B9-340E0DA16801}"/>
              </a:ext>
            </a:extLst>
          </p:cNvPr>
          <p:cNvCxnSpPr>
            <a:cxnSpLocks/>
            <a:stCxn id="12" idx="1"/>
          </p:cNvCxnSpPr>
          <p:nvPr/>
        </p:nvCxnSpPr>
        <p:spPr>
          <a:xfrm flipH="1">
            <a:off x="6608324" y="5264115"/>
            <a:ext cx="687728" cy="71506"/>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1610C24-63D0-4E75-BA35-D25FAB249EBB}"/>
              </a:ext>
            </a:extLst>
          </p:cNvPr>
          <p:cNvSpPr txBox="1"/>
          <p:nvPr/>
        </p:nvSpPr>
        <p:spPr>
          <a:xfrm>
            <a:off x="7296052" y="5064060"/>
            <a:ext cx="2509585" cy="400110"/>
          </a:xfrm>
          <a:prstGeom prst="rect">
            <a:avLst/>
          </a:prstGeom>
          <a:noFill/>
        </p:spPr>
        <p:txBody>
          <a:bodyPr wrap="square" rtlCol="0">
            <a:spAutoFit/>
          </a:bodyPr>
          <a:lstStyle/>
          <a:p>
            <a:r>
              <a:rPr lang="en-US" sz="2000">
                <a:solidFill>
                  <a:srgbClr val="00B050"/>
                </a:solidFill>
                <a:latin typeface="Arial" panose="020B0604020202020204" pitchFamily="34" charset="0"/>
                <a:cs typeface="Arial" panose="020B0604020202020204" pitchFamily="34" charset="0"/>
              </a:rPr>
              <a:t>Yalpalama</a:t>
            </a:r>
            <a:endParaRPr lang="en-US" sz="2000" dirty="0">
              <a:solidFill>
                <a:srgbClr val="00B050"/>
              </a:solidFill>
              <a:latin typeface="Arial" panose="020B0604020202020204" pitchFamily="34" charset="0"/>
              <a:cs typeface="Arial" panose="020B0604020202020204" pitchFamily="34" charset="0"/>
            </a:endParaRPr>
          </a:p>
        </p:txBody>
      </p:sp>
      <p:cxnSp>
        <p:nvCxnSpPr>
          <p:cNvPr id="13" name="Straight Arrow Connector 12">
            <a:extLst>
              <a:ext uri="{FF2B5EF4-FFF2-40B4-BE49-F238E27FC236}">
                <a16:creationId xmlns:a16="http://schemas.microsoft.com/office/drawing/2014/main" id="{839599FF-91F2-42DC-B66F-B7A05DC118CB}"/>
              </a:ext>
            </a:extLst>
          </p:cNvPr>
          <p:cNvCxnSpPr>
            <a:cxnSpLocks/>
          </p:cNvCxnSpPr>
          <p:nvPr/>
        </p:nvCxnSpPr>
        <p:spPr>
          <a:xfrm flipH="1">
            <a:off x="7319054" y="3141859"/>
            <a:ext cx="1774328" cy="0"/>
          </a:xfrm>
          <a:prstGeom prst="straightConnector1">
            <a:avLst/>
          </a:prstGeom>
          <a:ln w="25400">
            <a:solidFill>
              <a:srgbClr val="FF0000"/>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2912617-A8B4-4E26-9367-DC67ED8CF33F}"/>
              </a:ext>
            </a:extLst>
          </p:cNvPr>
          <p:cNvSpPr txBox="1"/>
          <p:nvPr/>
        </p:nvSpPr>
        <p:spPr>
          <a:xfrm>
            <a:off x="7296052" y="2630824"/>
            <a:ext cx="2509585" cy="400110"/>
          </a:xfrm>
          <a:prstGeom prst="rect">
            <a:avLst/>
          </a:prstGeom>
          <a:noFill/>
        </p:spPr>
        <p:txBody>
          <a:bodyPr wrap="square" rtlCol="0">
            <a:spAutoFit/>
          </a:bodyPr>
          <a:lstStyle/>
          <a:p>
            <a:r>
              <a:rPr lang="en-GB" sz="2000" dirty="0">
                <a:solidFill>
                  <a:srgbClr val="FF0000"/>
                </a:solidFill>
              </a:rPr>
              <a:t>A</a:t>
            </a:r>
            <a:r>
              <a:rPr lang="en-DK" sz="2000" dirty="0">
                <a:solidFill>
                  <a:srgbClr val="FF0000"/>
                </a:solidFill>
              </a:rPr>
              <a:t>x</a:t>
            </a:r>
            <a:r>
              <a:rPr lang="en-GB" sz="2000" dirty="0" err="1">
                <a:solidFill>
                  <a:srgbClr val="FF0000"/>
                </a:solidFill>
              </a:rPr>
              <a:t>i</a:t>
            </a:r>
            <a:r>
              <a:rPr lang="en-DK" sz="2000" dirty="0">
                <a:solidFill>
                  <a:srgbClr val="FF0000"/>
                </a:solidFill>
              </a:rPr>
              <a:t>a</a:t>
            </a:r>
            <a:r>
              <a:rPr lang="en-GB" sz="2000" dirty="0">
                <a:solidFill>
                  <a:srgbClr val="FF0000"/>
                </a:solidFill>
              </a:rPr>
              <a:t>l</a:t>
            </a:r>
            <a:r>
              <a:rPr lang="en-DK" sz="2000" dirty="0">
                <a:solidFill>
                  <a:srgbClr val="FF0000"/>
                </a:solidFill>
              </a:rPr>
              <a:t> displacement</a:t>
            </a:r>
            <a:endParaRPr lang="en-US" sz="2000" dirty="0">
              <a:solidFill>
                <a:srgbClr val="FF0000"/>
              </a:solidFill>
            </a:endParaRPr>
          </a:p>
        </p:txBody>
      </p:sp>
      <p:cxnSp>
        <p:nvCxnSpPr>
          <p:cNvPr id="15" name="Straight Arrow Connector 14">
            <a:extLst>
              <a:ext uri="{FF2B5EF4-FFF2-40B4-BE49-F238E27FC236}">
                <a16:creationId xmlns:a16="http://schemas.microsoft.com/office/drawing/2014/main" id="{887A769D-E9EF-4316-925D-6E6CB27D2364}"/>
              </a:ext>
            </a:extLst>
          </p:cNvPr>
          <p:cNvCxnSpPr>
            <a:cxnSpLocks/>
          </p:cNvCxnSpPr>
          <p:nvPr/>
        </p:nvCxnSpPr>
        <p:spPr>
          <a:xfrm>
            <a:off x="8748174" y="3141859"/>
            <a:ext cx="549498" cy="0"/>
          </a:xfrm>
          <a:prstGeom prst="straightConnector1">
            <a:avLst/>
          </a:prstGeom>
          <a:ln w="25400">
            <a:solidFill>
              <a:srgbClr val="FF0000"/>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BED987E-4773-4D57-8B49-06EE00518668}"/>
              </a:ext>
            </a:extLst>
          </p:cNvPr>
          <p:cNvSpPr txBox="1"/>
          <p:nvPr/>
        </p:nvSpPr>
        <p:spPr>
          <a:xfrm>
            <a:off x="7493381" y="6040529"/>
            <a:ext cx="2509585" cy="646331"/>
          </a:xfrm>
          <a:prstGeom prst="rect">
            <a:avLst/>
          </a:prstGeom>
          <a:noFill/>
        </p:spPr>
        <p:txBody>
          <a:bodyPr wrap="square" rtlCol="0">
            <a:spAutoFit/>
          </a:bodyPr>
          <a:lstStyle/>
          <a:p>
            <a:r>
              <a:rPr lang="en-DK" b="1" dirty="0">
                <a:latin typeface="Arial" panose="020B0604020202020204" pitchFamily="34" charset="0"/>
                <a:cs typeface="Arial" panose="020B0604020202020204" pitchFamily="34" charset="0"/>
              </a:rPr>
              <a:t>N</a:t>
            </a:r>
            <a:r>
              <a:rPr lang="en-GB" b="1">
                <a:latin typeface="Arial" panose="020B0604020202020204" pitchFamily="34" charset="0"/>
                <a:cs typeface="Arial" panose="020B0604020202020204" pitchFamily="34" charset="0"/>
              </a:rPr>
              <a:t>O</a:t>
            </a:r>
            <a:r>
              <a:rPr lang="en-DK" b="1">
                <a:latin typeface="Arial" panose="020B0604020202020204" pitchFamily="34" charset="0"/>
                <a:cs typeface="Arial" panose="020B0604020202020204" pitchFamily="34" charset="0"/>
              </a:rPr>
              <a:t>T</a:t>
            </a:r>
            <a:r>
              <a:rPr lang="en-DK">
                <a:latin typeface="Arial" panose="020B0604020202020204" pitchFamily="34" charset="0"/>
                <a:cs typeface="Arial" panose="020B0604020202020204" pitchFamily="34" charset="0"/>
              </a:rPr>
              <a:t>: </a:t>
            </a:r>
            <a:r>
              <a:rPr lang="en-GB">
                <a:latin typeface="Arial" panose="020B0604020202020204" pitchFamily="34" charset="0"/>
                <a:cs typeface="Arial" panose="020B0604020202020204" pitchFamily="34" charset="0"/>
              </a:rPr>
              <a:t>Farklı birkaç metottan biri</a:t>
            </a:r>
            <a:endParaRPr lang="en-US"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F5123098-9E5C-4AAB-B9DB-D9AC0F536C04}"/>
              </a:ext>
            </a:extLst>
          </p:cNvPr>
          <p:cNvSpPr txBox="1"/>
          <p:nvPr/>
        </p:nvSpPr>
        <p:spPr>
          <a:xfrm>
            <a:off x="7250332" y="2640974"/>
            <a:ext cx="2297430" cy="369332"/>
          </a:xfrm>
          <a:prstGeom prst="rect">
            <a:avLst/>
          </a:prstGeom>
          <a:solidFill>
            <a:schemeClr val="bg1"/>
          </a:solidFill>
        </p:spPr>
        <p:txBody>
          <a:bodyPr wrap="square" rtlCol="0">
            <a:spAutoFit/>
          </a:bodyPr>
          <a:lstStyle/>
          <a:p>
            <a:r>
              <a:rPr lang="en-US">
                <a:solidFill>
                  <a:srgbClr val="FF0000"/>
                </a:solidFill>
                <a:latin typeface="Arial" panose="020B0604020202020204" pitchFamily="34" charset="0"/>
                <a:cs typeface="Arial" panose="020B0604020202020204" pitchFamily="34" charset="0"/>
              </a:rPr>
              <a:t>Eksenel yer değişimi</a:t>
            </a:r>
          </a:p>
        </p:txBody>
      </p:sp>
      <p:sp>
        <p:nvSpPr>
          <p:cNvPr id="18" name="TextBox 17">
            <a:extLst>
              <a:ext uri="{FF2B5EF4-FFF2-40B4-BE49-F238E27FC236}">
                <a16:creationId xmlns:a16="http://schemas.microsoft.com/office/drawing/2014/main" id="{9DD25538-E2FD-4C40-AE25-085081566BD7}"/>
              </a:ext>
            </a:extLst>
          </p:cNvPr>
          <p:cNvSpPr txBox="1"/>
          <p:nvPr/>
        </p:nvSpPr>
        <p:spPr>
          <a:xfrm>
            <a:off x="1685010" y="2868654"/>
            <a:ext cx="3149458" cy="400110"/>
          </a:xfrm>
          <a:prstGeom prst="rect">
            <a:avLst/>
          </a:prstGeom>
          <a:solidFill>
            <a:schemeClr val="bg1"/>
          </a:solidFill>
        </p:spPr>
        <p:txBody>
          <a:bodyPr wrap="square" rtlCol="0">
            <a:spAutoFit/>
          </a:bodyPr>
          <a:lstStyle/>
          <a:p>
            <a:pPr algn="r"/>
            <a:r>
              <a:rPr lang="en-US" sz="2000">
                <a:solidFill>
                  <a:srgbClr val="7893D0"/>
                </a:solidFill>
                <a:latin typeface="Arial" panose="020B0604020202020204" pitchFamily="34" charset="0"/>
                <a:cs typeface="Arial" panose="020B0604020202020204" pitchFamily="34" charset="0"/>
              </a:rPr>
              <a:t>Orijinal eksenel pozisyon</a:t>
            </a:r>
          </a:p>
        </p:txBody>
      </p:sp>
      <p:sp>
        <p:nvSpPr>
          <p:cNvPr id="19" name="TextBox 18">
            <a:extLst>
              <a:ext uri="{FF2B5EF4-FFF2-40B4-BE49-F238E27FC236}">
                <a16:creationId xmlns:a16="http://schemas.microsoft.com/office/drawing/2014/main" id="{853A07EC-1AC4-41DB-9382-2167928494C8}"/>
              </a:ext>
            </a:extLst>
          </p:cNvPr>
          <p:cNvSpPr txBox="1"/>
          <p:nvPr/>
        </p:nvSpPr>
        <p:spPr>
          <a:xfrm>
            <a:off x="1296844" y="4046561"/>
            <a:ext cx="3378026" cy="400110"/>
          </a:xfrm>
          <a:prstGeom prst="rect">
            <a:avLst/>
          </a:prstGeom>
          <a:solidFill>
            <a:schemeClr val="bg1"/>
          </a:solidFill>
        </p:spPr>
        <p:txBody>
          <a:bodyPr wrap="square" rtlCol="0">
            <a:spAutoFit/>
          </a:bodyPr>
          <a:lstStyle/>
          <a:p>
            <a:pPr algn="r"/>
            <a:r>
              <a:rPr lang="en-US" sz="2000" b="1">
                <a:solidFill>
                  <a:srgbClr val="A191D4"/>
                </a:solidFill>
                <a:latin typeface="Arial" panose="020B0604020202020204" pitchFamily="34" charset="0"/>
                <a:cs typeface="Arial" panose="020B0604020202020204" pitchFamily="34" charset="0"/>
              </a:rPr>
              <a:t>Eksenel Sensör-1</a:t>
            </a:r>
          </a:p>
        </p:txBody>
      </p:sp>
      <p:sp>
        <p:nvSpPr>
          <p:cNvPr id="20" name="TextBox 19">
            <a:extLst>
              <a:ext uri="{FF2B5EF4-FFF2-40B4-BE49-F238E27FC236}">
                <a16:creationId xmlns:a16="http://schemas.microsoft.com/office/drawing/2014/main" id="{5BDE0C7A-426D-41C7-A8C4-6E47B4EB107F}"/>
              </a:ext>
            </a:extLst>
          </p:cNvPr>
          <p:cNvSpPr txBox="1"/>
          <p:nvPr/>
        </p:nvSpPr>
        <p:spPr>
          <a:xfrm>
            <a:off x="7825521" y="4071281"/>
            <a:ext cx="3378026" cy="400110"/>
          </a:xfrm>
          <a:prstGeom prst="rect">
            <a:avLst/>
          </a:prstGeom>
          <a:solidFill>
            <a:schemeClr val="bg1"/>
          </a:solidFill>
        </p:spPr>
        <p:txBody>
          <a:bodyPr wrap="square" rtlCol="0">
            <a:spAutoFit/>
          </a:bodyPr>
          <a:lstStyle/>
          <a:p>
            <a:r>
              <a:rPr lang="en-US" sz="2000" b="1">
                <a:solidFill>
                  <a:srgbClr val="A191D4"/>
                </a:solidFill>
                <a:latin typeface="Arial" panose="020B0604020202020204" pitchFamily="34" charset="0"/>
                <a:cs typeface="Arial" panose="020B0604020202020204" pitchFamily="34" charset="0"/>
              </a:rPr>
              <a:t>Eksenel Sensör-2</a:t>
            </a:r>
          </a:p>
        </p:txBody>
      </p:sp>
      <p:sp>
        <p:nvSpPr>
          <p:cNvPr id="21" name="TextBox 20">
            <a:extLst>
              <a:ext uri="{FF2B5EF4-FFF2-40B4-BE49-F238E27FC236}">
                <a16:creationId xmlns:a16="http://schemas.microsoft.com/office/drawing/2014/main" id="{B0199050-A0D7-44CA-BFFC-AD3AA547F3AE}"/>
              </a:ext>
            </a:extLst>
          </p:cNvPr>
          <p:cNvSpPr txBox="1"/>
          <p:nvPr/>
        </p:nvSpPr>
        <p:spPr>
          <a:xfrm>
            <a:off x="4970035" y="5430106"/>
            <a:ext cx="1339215" cy="369332"/>
          </a:xfrm>
          <a:prstGeom prst="rect">
            <a:avLst/>
          </a:prstGeom>
          <a:solidFill>
            <a:schemeClr val="bg1"/>
          </a:solidFill>
        </p:spPr>
        <p:txBody>
          <a:bodyPr wrap="square" rtlCol="0">
            <a:spAutoFit/>
          </a:bodyPr>
          <a:lstStyle/>
          <a:p>
            <a:pPr algn="ctr"/>
            <a:r>
              <a:rPr lang="en-US" b="1">
                <a:latin typeface="Arial" panose="020B0604020202020204" pitchFamily="34" charset="0"/>
                <a:cs typeface="Arial" panose="020B0604020202020204" pitchFamily="34" charset="0"/>
              </a:rPr>
              <a:t>1 tur</a:t>
            </a:r>
          </a:p>
        </p:txBody>
      </p:sp>
      <p:pic>
        <p:nvPicPr>
          <p:cNvPr id="22" name="Picture 21">
            <a:extLst>
              <a:ext uri="{FF2B5EF4-FFF2-40B4-BE49-F238E27FC236}">
                <a16:creationId xmlns:a16="http://schemas.microsoft.com/office/drawing/2014/main" id="{5D8F1363-A673-4472-997E-5BFE95007377}"/>
              </a:ext>
            </a:extLst>
          </p:cNvPr>
          <p:cNvPicPr>
            <a:picLocks noChangeAspect="1"/>
          </p:cNvPicPr>
          <p:nvPr/>
        </p:nvPicPr>
        <p:blipFill>
          <a:blip r:embed="rId7"/>
          <a:stretch>
            <a:fillRect/>
          </a:stretch>
        </p:blipFill>
        <p:spPr>
          <a:xfrm>
            <a:off x="10735697" y="5796452"/>
            <a:ext cx="1236206" cy="650635"/>
          </a:xfrm>
          <a:prstGeom prst="rect">
            <a:avLst/>
          </a:prstGeom>
        </p:spPr>
      </p:pic>
    </p:spTree>
    <p:extLst>
      <p:ext uri="{BB962C8B-B14F-4D97-AF65-F5344CB8AC3E}">
        <p14:creationId xmlns:p14="http://schemas.microsoft.com/office/powerpoint/2010/main" val="2493273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pic>
        <p:nvPicPr>
          <p:cNvPr id="8" name="Picture 7">
            <a:extLst>
              <a:ext uri="{FF2B5EF4-FFF2-40B4-BE49-F238E27FC236}">
                <a16:creationId xmlns:a16="http://schemas.microsoft.com/office/drawing/2014/main" id="{90AD05AA-17AE-4AA0-A388-A010B55EF799}"/>
              </a:ext>
            </a:extLst>
          </p:cNvPr>
          <p:cNvPicPr>
            <a:picLocks noChangeAspect="1"/>
          </p:cNvPicPr>
          <p:nvPr/>
        </p:nvPicPr>
        <p:blipFill>
          <a:blip r:embed="rId6"/>
          <a:stretch>
            <a:fillRect/>
          </a:stretch>
        </p:blipFill>
        <p:spPr>
          <a:xfrm>
            <a:off x="3653028" y="2082270"/>
            <a:ext cx="4885944" cy="4300728"/>
          </a:xfrm>
          <a:prstGeom prst="rect">
            <a:avLst/>
          </a:prstGeom>
        </p:spPr>
      </p:pic>
      <p:sp>
        <p:nvSpPr>
          <p:cNvPr id="9" name="Title 3">
            <a:extLst>
              <a:ext uri="{FF2B5EF4-FFF2-40B4-BE49-F238E27FC236}">
                <a16:creationId xmlns:a16="http://schemas.microsoft.com/office/drawing/2014/main" id="{418BF53F-3789-405F-BCAE-E5D0747B20E9}"/>
              </a:ext>
            </a:extLst>
          </p:cNvPr>
          <p:cNvSpPr txBox="1">
            <a:spLocks/>
          </p:cNvSpPr>
          <p:nvPr/>
        </p:nvSpPr>
        <p:spPr>
          <a:xfrm>
            <a:off x="823268" y="1544564"/>
            <a:ext cx="10668000" cy="576064"/>
          </a:xfrm>
          <a:prstGeom prst="rect">
            <a:avLst/>
          </a:prstGeom>
          <a:solidFill>
            <a:schemeClr val="bg1"/>
          </a:solidFill>
        </p:spPr>
        <p:txBody>
          <a:bodyPr lIns="0" tIns="0" rIns="0" bIns="0"/>
          <a:lstStyle>
            <a:lvl1pPr algn="l" defTabSz="1219140" rtl="0" eaLnBrk="1" latinLnBrk="0" hangingPunct="1">
              <a:spcBef>
                <a:spcPct val="0"/>
              </a:spcBef>
              <a:buNone/>
              <a:defRPr sz="3200" kern="1200">
                <a:solidFill>
                  <a:srgbClr val="327EAB"/>
                </a:solidFill>
                <a:latin typeface="+mj-lt"/>
                <a:ea typeface="+mj-ea"/>
                <a:cs typeface="+mj-cs"/>
              </a:defRPr>
            </a:lvl1pPr>
          </a:lstStyle>
          <a:p>
            <a:pPr lvl="0">
              <a:defRPr/>
            </a:pPr>
            <a:r>
              <a:rPr lang="en-US">
                <a:latin typeface="Arial"/>
              </a:rPr>
              <a:t>İzleme Tekniği </a:t>
            </a:r>
            <a:r>
              <a:rPr lang="en-DK">
                <a:latin typeface="Arial"/>
              </a:rPr>
              <a:t>– </a:t>
            </a:r>
            <a:r>
              <a:rPr lang="en-US" dirty="0">
                <a:latin typeface="Arial"/>
              </a:rPr>
              <a:t>P</a:t>
            </a:r>
            <a:r>
              <a:rPr lang="en-DK" err="1">
                <a:latin typeface="Arial"/>
              </a:rPr>
              <a:t>i</a:t>
            </a:r>
            <a:r>
              <a:rPr lang="en-GB">
                <a:latin typeface="Arial"/>
              </a:rPr>
              <a:t>n</a:t>
            </a:r>
            <a:r>
              <a:rPr lang="en-US">
                <a:latin typeface="Arial"/>
              </a:rPr>
              <a:t>yon Titreşimleri</a:t>
            </a:r>
            <a:endParaRPr lang="en-DK" dirty="0">
              <a:latin typeface="Arial"/>
            </a:endParaRPr>
          </a:p>
        </p:txBody>
      </p:sp>
      <p:sp>
        <p:nvSpPr>
          <p:cNvPr id="10" name="TextBox 9">
            <a:extLst>
              <a:ext uri="{FF2B5EF4-FFF2-40B4-BE49-F238E27FC236}">
                <a16:creationId xmlns:a16="http://schemas.microsoft.com/office/drawing/2014/main" id="{F083CAED-5BAC-4F31-95AC-757CAA72F78F}"/>
              </a:ext>
            </a:extLst>
          </p:cNvPr>
          <p:cNvSpPr txBox="1"/>
          <p:nvPr/>
        </p:nvSpPr>
        <p:spPr>
          <a:xfrm>
            <a:off x="7336304" y="3950255"/>
            <a:ext cx="1696404" cy="400110"/>
          </a:xfrm>
          <a:prstGeom prst="rect">
            <a:avLst/>
          </a:prstGeom>
          <a:noFill/>
        </p:spPr>
        <p:txBody>
          <a:bodyPr wrap="square" rtlCol="0">
            <a:spAutoFit/>
          </a:bodyPr>
          <a:lstStyle/>
          <a:p>
            <a:r>
              <a:rPr lang="en-US" sz="2000">
                <a:solidFill>
                  <a:srgbClr val="00B050"/>
                </a:solidFill>
                <a:latin typeface="Arial" panose="020B0604020202020204" pitchFamily="34" charset="0"/>
                <a:cs typeface="Arial" panose="020B0604020202020204" pitchFamily="34" charset="0"/>
              </a:rPr>
              <a:t>Titreşim</a:t>
            </a:r>
            <a:endParaRPr lang="en-US" sz="2000" dirty="0">
              <a:solidFill>
                <a:srgbClr val="00B05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980E10E-A75F-497E-879A-900CD31DFF3B}"/>
              </a:ext>
            </a:extLst>
          </p:cNvPr>
          <p:cNvSpPr txBox="1"/>
          <p:nvPr/>
        </p:nvSpPr>
        <p:spPr>
          <a:xfrm>
            <a:off x="3321552" y="5667875"/>
            <a:ext cx="1068736" cy="400110"/>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P</a:t>
            </a:r>
            <a:r>
              <a:rPr lang="en-DK" sz="2000" err="1">
                <a:latin typeface="Arial" panose="020B0604020202020204" pitchFamily="34" charset="0"/>
                <a:cs typeface="Arial" panose="020B0604020202020204" pitchFamily="34" charset="0"/>
              </a:rPr>
              <a:t>i</a:t>
            </a:r>
            <a:r>
              <a:rPr lang="en-GB" sz="2000">
                <a:latin typeface="Arial" panose="020B0604020202020204" pitchFamily="34" charset="0"/>
                <a:cs typeface="Arial" panose="020B0604020202020204" pitchFamily="34" charset="0"/>
              </a:rPr>
              <a:t>n</a:t>
            </a:r>
            <a:r>
              <a:rPr lang="en-US" sz="2000" dirty="0">
                <a:latin typeface="Arial" panose="020B0604020202020204" pitchFamily="34" charset="0"/>
                <a:cs typeface="Arial" panose="020B0604020202020204" pitchFamily="34" charset="0"/>
              </a:rPr>
              <a:t>y</a:t>
            </a:r>
            <a:r>
              <a:rPr lang="en-GB" sz="2000">
                <a:latin typeface="Arial" panose="020B0604020202020204" pitchFamily="34" charset="0"/>
                <a:cs typeface="Arial" panose="020B0604020202020204" pitchFamily="34" charset="0"/>
              </a:rPr>
              <a:t>o</a:t>
            </a:r>
            <a:r>
              <a:rPr lang="en-DK" sz="2000" dirty="0">
                <a:latin typeface="Arial" panose="020B0604020202020204" pitchFamily="34" charset="0"/>
                <a:cs typeface="Arial" panose="020B0604020202020204" pitchFamily="34" charset="0"/>
              </a:rPr>
              <a:t>n</a:t>
            </a:r>
            <a:endParaRPr lang="en-US" sz="20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51004D5-2924-4924-BB38-4CF7219E4B95}"/>
              </a:ext>
            </a:extLst>
          </p:cNvPr>
          <p:cNvSpPr txBox="1"/>
          <p:nvPr/>
        </p:nvSpPr>
        <p:spPr>
          <a:xfrm>
            <a:off x="3476449" y="2254379"/>
            <a:ext cx="1440288" cy="400110"/>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Fener dişli</a:t>
            </a:r>
            <a:endParaRPr lang="en-US" sz="20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9158C00-6F0F-4E61-816F-979DE6139D49}"/>
              </a:ext>
            </a:extLst>
          </p:cNvPr>
          <p:cNvSpPr txBox="1"/>
          <p:nvPr/>
        </p:nvSpPr>
        <p:spPr>
          <a:xfrm>
            <a:off x="6071061" y="5413237"/>
            <a:ext cx="2297430" cy="307777"/>
          </a:xfrm>
          <a:prstGeom prst="rect">
            <a:avLst/>
          </a:prstGeom>
          <a:solidFill>
            <a:schemeClr val="bg1"/>
          </a:solidFill>
        </p:spPr>
        <p:txBody>
          <a:bodyPr wrap="square" rtlCol="0">
            <a:spAutoFit/>
          </a:bodyPr>
          <a:lstStyle/>
          <a:p>
            <a:r>
              <a:rPr lang="en-US" sz="1400" b="1">
                <a:solidFill>
                  <a:srgbClr val="B1A4E2"/>
                </a:solidFill>
                <a:latin typeface="Arial" panose="020B0604020202020204" pitchFamily="34" charset="0"/>
                <a:cs typeface="Arial" panose="020B0604020202020204" pitchFamily="34" charset="0"/>
              </a:rPr>
              <a:t>3-eksenli ivmeölçer</a:t>
            </a:r>
          </a:p>
        </p:txBody>
      </p:sp>
      <p:pic>
        <p:nvPicPr>
          <p:cNvPr id="14" name="Picture 13">
            <a:extLst>
              <a:ext uri="{FF2B5EF4-FFF2-40B4-BE49-F238E27FC236}">
                <a16:creationId xmlns:a16="http://schemas.microsoft.com/office/drawing/2014/main" id="{E822EC67-7300-48F5-AF0E-B377BA6D4AB2}"/>
              </a:ext>
            </a:extLst>
          </p:cNvPr>
          <p:cNvPicPr>
            <a:picLocks noChangeAspect="1"/>
          </p:cNvPicPr>
          <p:nvPr/>
        </p:nvPicPr>
        <p:blipFill>
          <a:blip r:embed="rId7"/>
          <a:stretch>
            <a:fillRect/>
          </a:stretch>
        </p:blipFill>
        <p:spPr>
          <a:xfrm>
            <a:off x="10735697" y="5796452"/>
            <a:ext cx="1236206" cy="650635"/>
          </a:xfrm>
          <a:prstGeom prst="rect">
            <a:avLst/>
          </a:prstGeom>
        </p:spPr>
      </p:pic>
    </p:spTree>
    <p:extLst>
      <p:ext uri="{BB962C8B-B14F-4D97-AF65-F5344CB8AC3E}">
        <p14:creationId xmlns:p14="http://schemas.microsoft.com/office/powerpoint/2010/main" val="1612526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8" name="Title 3">
            <a:extLst>
              <a:ext uri="{FF2B5EF4-FFF2-40B4-BE49-F238E27FC236}">
                <a16:creationId xmlns:a16="http://schemas.microsoft.com/office/drawing/2014/main" id="{90ED18AC-E221-45D3-947D-C4AB8C6D3369}"/>
              </a:ext>
            </a:extLst>
          </p:cNvPr>
          <p:cNvSpPr txBox="1">
            <a:spLocks/>
          </p:cNvSpPr>
          <p:nvPr/>
        </p:nvSpPr>
        <p:spPr>
          <a:xfrm>
            <a:off x="823268" y="1582664"/>
            <a:ext cx="10668000" cy="576064"/>
          </a:xfrm>
          <a:prstGeom prst="rect">
            <a:avLst/>
          </a:prstGeom>
          <a:solidFill>
            <a:schemeClr val="bg1"/>
          </a:solidFill>
        </p:spPr>
        <p:txBody>
          <a:bodyPr lIns="0" tIns="0" rIns="0" bIns="0"/>
          <a:lstStyle>
            <a:lvl1pPr algn="l" defTabSz="1219140" rtl="0" eaLnBrk="1" latinLnBrk="0" hangingPunct="1">
              <a:spcBef>
                <a:spcPct val="0"/>
              </a:spcBef>
              <a:buNone/>
              <a:defRPr sz="3200" kern="1200">
                <a:solidFill>
                  <a:srgbClr val="327EAB"/>
                </a:solidFill>
                <a:latin typeface="+mj-lt"/>
                <a:ea typeface="+mj-ea"/>
                <a:cs typeface="+mj-cs"/>
              </a:defRPr>
            </a:lvl1pPr>
          </a:lstStyle>
          <a:p>
            <a:pPr lvl="0">
              <a:defRPr/>
            </a:pPr>
            <a:r>
              <a:rPr lang="en-US">
                <a:latin typeface="Arial"/>
              </a:rPr>
              <a:t>Arıza Modları </a:t>
            </a:r>
            <a:r>
              <a:rPr lang="en-DK">
                <a:latin typeface="Arial"/>
              </a:rPr>
              <a:t>– </a:t>
            </a:r>
            <a:r>
              <a:rPr lang="en-US">
                <a:latin typeface="Arial"/>
              </a:rPr>
              <a:t>Fırının Eksenel Dengesi</a:t>
            </a:r>
            <a:endParaRPr lang="en-US" dirty="0">
              <a:latin typeface="Arial"/>
            </a:endParaRPr>
          </a:p>
        </p:txBody>
      </p:sp>
      <p:pic>
        <p:nvPicPr>
          <p:cNvPr id="9" name="Picture 8">
            <a:extLst>
              <a:ext uri="{FF2B5EF4-FFF2-40B4-BE49-F238E27FC236}">
                <a16:creationId xmlns:a16="http://schemas.microsoft.com/office/drawing/2014/main" id="{3D269DAB-E1E3-4228-B498-C67A2A7B072C}"/>
              </a:ext>
            </a:extLst>
          </p:cNvPr>
          <p:cNvPicPr>
            <a:picLocks noChangeAspect="1"/>
          </p:cNvPicPr>
          <p:nvPr/>
        </p:nvPicPr>
        <p:blipFill>
          <a:blip r:embed="rId6"/>
          <a:stretch>
            <a:fillRect/>
          </a:stretch>
        </p:blipFill>
        <p:spPr>
          <a:xfrm>
            <a:off x="3069336" y="2885440"/>
            <a:ext cx="6053328" cy="2255520"/>
          </a:xfrm>
          <a:prstGeom prst="rect">
            <a:avLst/>
          </a:prstGeom>
        </p:spPr>
      </p:pic>
      <p:sp>
        <p:nvSpPr>
          <p:cNvPr id="2" name="TextBox 1">
            <a:extLst>
              <a:ext uri="{FF2B5EF4-FFF2-40B4-BE49-F238E27FC236}">
                <a16:creationId xmlns:a16="http://schemas.microsoft.com/office/drawing/2014/main" id="{F47ACD82-3855-48DE-87AC-19C1D5F59DE7}"/>
              </a:ext>
            </a:extLst>
          </p:cNvPr>
          <p:cNvSpPr txBox="1"/>
          <p:nvPr/>
        </p:nvSpPr>
        <p:spPr>
          <a:xfrm>
            <a:off x="4091940" y="2785336"/>
            <a:ext cx="2297430" cy="369332"/>
          </a:xfrm>
          <a:prstGeom prst="rect">
            <a:avLst/>
          </a:prstGeom>
          <a:solidFill>
            <a:schemeClr val="bg1"/>
          </a:solidFill>
        </p:spPr>
        <p:txBody>
          <a:bodyPr wrap="square" rtlCol="0">
            <a:spAutoFit/>
          </a:bodyPr>
          <a:lstStyle/>
          <a:p>
            <a:r>
              <a:rPr lang="en-US">
                <a:solidFill>
                  <a:srgbClr val="FF0000"/>
                </a:solidFill>
                <a:latin typeface="Arial" panose="020B0604020202020204" pitchFamily="34" charset="0"/>
                <a:cs typeface="Arial" panose="020B0604020202020204" pitchFamily="34" charset="0"/>
              </a:rPr>
              <a:t>Eksenel yer değişimi</a:t>
            </a:r>
          </a:p>
        </p:txBody>
      </p:sp>
      <p:sp>
        <p:nvSpPr>
          <p:cNvPr id="10" name="TextBox 9">
            <a:extLst>
              <a:ext uri="{FF2B5EF4-FFF2-40B4-BE49-F238E27FC236}">
                <a16:creationId xmlns:a16="http://schemas.microsoft.com/office/drawing/2014/main" id="{DDF3BA98-1169-474F-95DD-0B0AA89E4E7A}"/>
              </a:ext>
            </a:extLst>
          </p:cNvPr>
          <p:cNvSpPr txBox="1"/>
          <p:nvPr/>
        </p:nvSpPr>
        <p:spPr>
          <a:xfrm>
            <a:off x="5202715" y="4859728"/>
            <a:ext cx="1724578" cy="369332"/>
          </a:xfrm>
          <a:prstGeom prst="rect">
            <a:avLst/>
          </a:prstGeom>
          <a:solidFill>
            <a:schemeClr val="bg1"/>
          </a:solidFill>
        </p:spPr>
        <p:txBody>
          <a:bodyPr wrap="square" rtlCol="0">
            <a:spAutoFit/>
          </a:bodyPr>
          <a:lstStyle/>
          <a:p>
            <a:r>
              <a:rPr lang="en-GB">
                <a:latin typeface="Arial" panose="020B0604020202020204" pitchFamily="34" charset="0"/>
                <a:cs typeface="Arial" panose="020B0604020202020204" pitchFamily="34" charset="0"/>
              </a:rPr>
              <a:t>Destek rolesi</a:t>
            </a:r>
            <a:endParaRPr lang="en-US"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799B909-C0AC-4899-802B-A972587ECE91}"/>
              </a:ext>
            </a:extLst>
          </p:cNvPr>
          <p:cNvSpPr txBox="1"/>
          <p:nvPr/>
        </p:nvSpPr>
        <p:spPr>
          <a:xfrm>
            <a:off x="6776293" y="3154668"/>
            <a:ext cx="745851" cy="369332"/>
          </a:xfrm>
          <a:prstGeom prst="rect">
            <a:avLst/>
          </a:prstGeom>
          <a:solidFill>
            <a:schemeClr val="bg1"/>
          </a:solidFill>
        </p:spPr>
        <p:txBody>
          <a:bodyPr wrap="square" rtlCol="0">
            <a:spAutoFit/>
          </a:bodyPr>
          <a:lstStyle/>
          <a:p>
            <a:r>
              <a:rPr lang="en-GB">
                <a:latin typeface="Arial" panose="020B0604020202020204" pitchFamily="34" charset="0"/>
                <a:cs typeface="Arial" panose="020B0604020202020204" pitchFamily="34" charset="0"/>
              </a:rPr>
              <a:t>Role</a:t>
            </a:r>
            <a:endParaRPr lang="en-US"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71B2DAC-417F-4129-AA5C-49D4059D76A5}"/>
              </a:ext>
            </a:extLst>
          </p:cNvPr>
          <p:cNvSpPr txBox="1"/>
          <p:nvPr/>
        </p:nvSpPr>
        <p:spPr>
          <a:xfrm>
            <a:off x="6839793" y="3485452"/>
            <a:ext cx="837357" cy="307777"/>
          </a:xfrm>
          <a:prstGeom prst="rect">
            <a:avLst/>
          </a:prstGeom>
          <a:solidFill>
            <a:schemeClr val="bg1"/>
          </a:solidFill>
        </p:spPr>
        <p:txBody>
          <a:bodyPr wrap="square" rtlCol="0">
            <a:spAutoFit/>
          </a:bodyPr>
          <a:lstStyle/>
          <a:p>
            <a:r>
              <a:rPr lang="en-GB" sz="1400">
                <a:latin typeface="Arial" panose="020B0604020202020204" pitchFamily="34" charset="0"/>
                <a:cs typeface="Arial" panose="020B0604020202020204" pitchFamily="34" charset="0"/>
              </a:rPr>
              <a:t>Eğrilme</a:t>
            </a:r>
            <a:endParaRPr lang="en-US" sz="1400"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00D4FFA2-32A2-42B9-A95D-67B87C0F8622}"/>
              </a:ext>
            </a:extLst>
          </p:cNvPr>
          <p:cNvPicPr>
            <a:picLocks noChangeAspect="1"/>
          </p:cNvPicPr>
          <p:nvPr/>
        </p:nvPicPr>
        <p:blipFill>
          <a:blip r:embed="rId7"/>
          <a:stretch>
            <a:fillRect/>
          </a:stretch>
        </p:blipFill>
        <p:spPr>
          <a:xfrm>
            <a:off x="10735697" y="5796452"/>
            <a:ext cx="1236206" cy="650635"/>
          </a:xfrm>
          <a:prstGeom prst="rect">
            <a:avLst/>
          </a:prstGeom>
        </p:spPr>
      </p:pic>
    </p:spTree>
    <p:extLst>
      <p:ext uri="{BB962C8B-B14F-4D97-AF65-F5344CB8AC3E}">
        <p14:creationId xmlns:p14="http://schemas.microsoft.com/office/powerpoint/2010/main" val="1339723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8" name="Title 3">
            <a:extLst>
              <a:ext uri="{FF2B5EF4-FFF2-40B4-BE49-F238E27FC236}">
                <a16:creationId xmlns:a16="http://schemas.microsoft.com/office/drawing/2014/main" id="{95F8D854-FB65-4472-9673-EE500C573DE4}"/>
              </a:ext>
            </a:extLst>
          </p:cNvPr>
          <p:cNvSpPr txBox="1">
            <a:spLocks/>
          </p:cNvSpPr>
          <p:nvPr/>
        </p:nvSpPr>
        <p:spPr>
          <a:xfrm>
            <a:off x="823268" y="1493764"/>
            <a:ext cx="10668000" cy="576064"/>
          </a:xfrm>
          <a:prstGeom prst="rect">
            <a:avLst/>
          </a:prstGeom>
          <a:solidFill>
            <a:schemeClr val="bg1"/>
          </a:solidFill>
        </p:spPr>
        <p:txBody>
          <a:bodyPr lIns="0" tIns="0" rIns="0" bIns="0"/>
          <a:lstStyle>
            <a:lvl1pPr algn="l" defTabSz="1219140" rtl="0" eaLnBrk="1" latinLnBrk="0" hangingPunct="1">
              <a:spcBef>
                <a:spcPct val="0"/>
              </a:spcBef>
              <a:buNone/>
              <a:defRPr sz="3200" kern="1200">
                <a:solidFill>
                  <a:srgbClr val="327EAB"/>
                </a:solidFill>
                <a:latin typeface="+mj-lt"/>
                <a:ea typeface="+mj-ea"/>
                <a:cs typeface="+mj-cs"/>
              </a:defRPr>
            </a:lvl1pPr>
          </a:lstStyle>
          <a:p>
            <a:pPr lvl="0">
              <a:defRPr/>
            </a:pPr>
            <a:r>
              <a:rPr lang="en-US">
                <a:latin typeface="Arial"/>
              </a:rPr>
              <a:t>İzleme Tekniği </a:t>
            </a:r>
            <a:r>
              <a:rPr lang="en-DK">
                <a:latin typeface="Arial"/>
              </a:rPr>
              <a:t>– </a:t>
            </a:r>
            <a:r>
              <a:rPr lang="en-US">
                <a:latin typeface="Arial"/>
              </a:rPr>
              <a:t>Fırının Eksenel Dengesi</a:t>
            </a:r>
            <a:endParaRPr lang="en-US" dirty="0">
              <a:latin typeface="Arial"/>
            </a:endParaRPr>
          </a:p>
        </p:txBody>
      </p:sp>
      <p:pic>
        <p:nvPicPr>
          <p:cNvPr id="9" name="Picture 8">
            <a:extLst>
              <a:ext uri="{FF2B5EF4-FFF2-40B4-BE49-F238E27FC236}">
                <a16:creationId xmlns:a16="http://schemas.microsoft.com/office/drawing/2014/main" id="{91EEB33A-305A-4A70-B8EE-C424891F5A20}"/>
              </a:ext>
            </a:extLst>
          </p:cNvPr>
          <p:cNvPicPr>
            <a:picLocks noChangeAspect="1"/>
          </p:cNvPicPr>
          <p:nvPr/>
        </p:nvPicPr>
        <p:blipFill>
          <a:blip r:embed="rId6"/>
          <a:stretch>
            <a:fillRect/>
          </a:stretch>
        </p:blipFill>
        <p:spPr>
          <a:xfrm>
            <a:off x="3279030" y="2447251"/>
            <a:ext cx="5867400" cy="2487168"/>
          </a:xfrm>
          <a:prstGeom prst="rect">
            <a:avLst/>
          </a:prstGeom>
        </p:spPr>
      </p:pic>
      <p:sp>
        <p:nvSpPr>
          <p:cNvPr id="10" name="TextBox 9">
            <a:extLst>
              <a:ext uri="{FF2B5EF4-FFF2-40B4-BE49-F238E27FC236}">
                <a16:creationId xmlns:a16="http://schemas.microsoft.com/office/drawing/2014/main" id="{38F6B401-1BCB-475F-8580-15351ABF6B49}"/>
              </a:ext>
            </a:extLst>
          </p:cNvPr>
          <p:cNvSpPr txBox="1"/>
          <p:nvPr/>
        </p:nvSpPr>
        <p:spPr>
          <a:xfrm>
            <a:off x="816864" y="5108119"/>
            <a:ext cx="4474302" cy="646331"/>
          </a:xfrm>
          <a:prstGeom prst="rect">
            <a:avLst/>
          </a:prstGeom>
          <a:noFill/>
        </p:spPr>
        <p:txBody>
          <a:bodyPr wrap="none" rtlCol="0">
            <a:spAutoFit/>
          </a:bodyPr>
          <a:lstStyle/>
          <a:p>
            <a:r>
              <a:rPr lang="en-DK" b="1" dirty="0">
                <a:solidFill>
                  <a:srgbClr val="FF9999"/>
                </a:solidFill>
                <a:latin typeface="Arial" panose="020B0604020202020204" pitchFamily="34" charset="0"/>
                <a:cs typeface="Arial" panose="020B0604020202020204" pitchFamily="34" charset="0"/>
              </a:rPr>
              <a:t>P</a:t>
            </a:r>
            <a:r>
              <a:rPr lang="en-DK" dirty="0">
                <a:latin typeface="Arial" panose="020B0604020202020204" pitchFamily="34" charset="0"/>
                <a:cs typeface="Arial" panose="020B0604020202020204" pitchFamily="34" charset="0"/>
              </a:rPr>
              <a:t> </a:t>
            </a:r>
            <a:r>
              <a:rPr lang="en-DK">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Destek rolesi yükü</a:t>
            </a:r>
            <a:r>
              <a:rPr lang="en-DK">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hidrolik basınç</a:t>
            </a:r>
            <a:r>
              <a:rPr lang="en-DK">
                <a:latin typeface="Arial" panose="020B0604020202020204" pitchFamily="34" charset="0"/>
                <a:cs typeface="Arial" panose="020B0604020202020204" pitchFamily="34" charset="0"/>
              </a:rPr>
              <a:t>)</a:t>
            </a:r>
            <a:endParaRPr lang="en-DK" dirty="0">
              <a:latin typeface="Arial" panose="020B0604020202020204" pitchFamily="34" charset="0"/>
              <a:cs typeface="Arial" panose="020B0604020202020204" pitchFamily="34" charset="0"/>
            </a:endParaRPr>
          </a:p>
          <a:p>
            <a:r>
              <a:rPr lang="en-DK" b="1" dirty="0">
                <a:solidFill>
                  <a:schemeClr val="accent1">
                    <a:lumMod val="75000"/>
                  </a:schemeClr>
                </a:solidFill>
                <a:latin typeface="Arial" panose="020B0604020202020204" pitchFamily="34" charset="0"/>
                <a:cs typeface="Arial" panose="020B0604020202020204" pitchFamily="34" charset="0"/>
              </a:rPr>
              <a:t>Z</a:t>
            </a:r>
            <a:r>
              <a:rPr lang="en-DK" dirty="0">
                <a:latin typeface="Arial" panose="020B0604020202020204" pitchFamily="34" charset="0"/>
                <a:cs typeface="Arial" panose="020B0604020202020204" pitchFamily="34" charset="0"/>
              </a:rPr>
              <a:t> </a:t>
            </a:r>
            <a:r>
              <a:rPr lang="en-DK">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Fırın eksenel </a:t>
            </a:r>
            <a:r>
              <a:rPr lang="en-DK">
                <a:latin typeface="Arial" panose="020B0604020202020204" pitchFamily="34" charset="0"/>
                <a:cs typeface="Arial" panose="020B0604020202020204" pitchFamily="34" charset="0"/>
              </a:rPr>
              <a:t>p</a:t>
            </a:r>
            <a:r>
              <a:rPr lang="en-US">
                <a:latin typeface="Arial" panose="020B0604020202020204" pitchFamily="34" charset="0"/>
                <a:cs typeface="Arial" panose="020B0604020202020204" pitchFamily="34" charset="0"/>
              </a:rPr>
              <a:t>ozisyonu</a:t>
            </a:r>
            <a:r>
              <a:rPr lang="en-DK">
                <a:latin typeface="Arial" panose="020B0604020202020204" pitchFamily="34" charset="0"/>
                <a:cs typeface="Arial" panose="020B0604020202020204" pitchFamily="34" charset="0"/>
              </a:rPr>
              <a:t> (</a:t>
            </a:r>
            <a:r>
              <a:rPr lang="en-GB">
                <a:latin typeface="Arial" panose="020B0604020202020204" pitchFamily="34" charset="0"/>
                <a:cs typeface="Arial" panose="020B0604020202020204" pitchFamily="34" charset="0"/>
              </a:rPr>
              <a:t>yer değişimi</a:t>
            </a:r>
            <a:r>
              <a:rPr lang="en-DK">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51D69DC-5923-4B51-82F1-5EBA1EBEB285}"/>
              </a:ext>
            </a:extLst>
          </p:cNvPr>
          <p:cNvSpPr txBox="1"/>
          <p:nvPr/>
        </p:nvSpPr>
        <p:spPr>
          <a:xfrm>
            <a:off x="722470" y="2383089"/>
            <a:ext cx="3833101" cy="646331"/>
          </a:xfrm>
          <a:prstGeom prst="rect">
            <a:avLst/>
          </a:prstGeom>
          <a:noFill/>
        </p:spPr>
        <p:txBody>
          <a:bodyPr wrap="none" rtlCol="0">
            <a:spAutoFit/>
          </a:bodyPr>
          <a:lstStyle/>
          <a:p>
            <a:r>
              <a:rPr lang="en-DK" b="1" dirty="0">
                <a:solidFill>
                  <a:schemeClr val="accent6">
                    <a:lumMod val="75000"/>
                  </a:schemeClr>
                </a:solidFill>
                <a:latin typeface="Arial" panose="020B0604020202020204" pitchFamily="34" charset="0"/>
                <a:cs typeface="Arial" panose="020B0604020202020204" pitchFamily="34" charset="0"/>
              </a:rPr>
              <a:t>T</a:t>
            </a:r>
            <a:r>
              <a:rPr lang="en-DK" dirty="0">
                <a:latin typeface="Arial" panose="020B0604020202020204" pitchFamily="34" charset="0"/>
                <a:cs typeface="Arial" panose="020B0604020202020204" pitchFamily="34" charset="0"/>
              </a:rPr>
              <a:t> = </a:t>
            </a:r>
            <a:r>
              <a:rPr lang="en-GB" dirty="0">
                <a:latin typeface="Arial" panose="020B0604020202020204" pitchFamily="34" charset="0"/>
                <a:cs typeface="Arial" panose="020B0604020202020204" pitchFamily="34" charset="0"/>
              </a:rPr>
              <a:t>R</a:t>
            </a:r>
            <a:r>
              <a:rPr lang="en-DK">
                <a:latin typeface="Arial" panose="020B0604020202020204" pitchFamily="34" charset="0"/>
                <a:cs typeface="Arial" panose="020B0604020202020204" pitchFamily="34" charset="0"/>
              </a:rPr>
              <a:t>o</a:t>
            </a:r>
            <a:r>
              <a:rPr lang="en-GB">
                <a:latin typeface="Arial" panose="020B0604020202020204" pitchFamily="34" charset="0"/>
                <a:cs typeface="Arial" panose="020B0604020202020204" pitchFamily="34" charset="0"/>
              </a:rPr>
              <a:t>l</a:t>
            </a:r>
            <a:r>
              <a:rPr lang="en-US">
                <a:latin typeface="Arial" panose="020B0604020202020204" pitchFamily="34" charset="0"/>
                <a:cs typeface="Arial" panose="020B0604020202020204" pitchFamily="34" charset="0"/>
              </a:rPr>
              <a:t>e</a:t>
            </a:r>
            <a:r>
              <a:rPr lang="en-DK">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t</a:t>
            </a:r>
            <a:r>
              <a:rPr lang="en-DK" dirty="0">
                <a:latin typeface="Arial" panose="020B0604020202020204" pitchFamily="34" charset="0"/>
                <a:cs typeface="Arial" panose="020B0604020202020204" pitchFamily="34" charset="0"/>
              </a:rPr>
              <a:t>h</a:t>
            </a:r>
            <a:r>
              <a:rPr lang="en-GB" dirty="0">
                <a:latin typeface="Arial" panose="020B0604020202020204" pitchFamily="34" charset="0"/>
                <a:cs typeface="Arial" panose="020B0604020202020204" pitchFamily="34" charset="0"/>
              </a:rPr>
              <a:t>r</a:t>
            </a:r>
            <a:r>
              <a:rPr lang="en-DK" dirty="0">
                <a:latin typeface="Arial" panose="020B0604020202020204" pitchFamily="34" charset="0"/>
                <a:cs typeface="Arial" panose="020B0604020202020204" pitchFamily="34" charset="0"/>
              </a:rPr>
              <a:t>u</a:t>
            </a:r>
            <a:r>
              <a:rPr lang="en-GB" dirty="0">
                <a:latin typeface="Arial" panose="020B0604020202020204" pitchFamily="34" charset="0"/>
                <a:cs typeface="Arial" panose="020B0604020202020204" pitchFamily="34" charset="0"/>
              </a:rPr>
              <a:t>s</a:t>
            </a:r>
            <a:r>
              <a:rPr lang="en-DK">
                <a:latin typeface="Arial" panose="020B0604020202020204" pitchFamily="34" charset="0"/>
                <a:cs typeface="Arial" panose="020B0604020202020204" pitchFamily="34" charset="0"/>
              </a:rPr>
              <a:t>t </a:t>
            </a:r>
            <a:r>
              <a:rPr lang="en-GB">
                <a:latin typeface="Arial" panose="020B0604020202020204" pitchFamily="34" charset="0"/>
                <a:cs typeface="Arial" panose="020B0604020202020204" pitchFamily="34" charset="0"/>
              </a:rPr>
              <a:t>büyüklüğü</a:t>
            </a:r>
            <a:r>
              <a:rPr lang="en-DK">
                <a:latin typeface="Arial" panose="020B0604020202020204" pitchFamily="34" charset="0"/>
                <a:cs typeface="Arial" panose="020B0604020202020204" pitchFamily="34" charset="0"/>
              </a:rPr>
              <a:t> (</a:t>
            </a:r>
            <a:r>
              <a:rPr lang="en-GB">
                <a:latin typeface="Arial" panose="020B0604020202020204" pitchFamily="34" charset="0"/>
                <a:cs typeface="Arial" panose="020B0604020202020204" pitchFamily="34" charset="0"/>
              </a:rPr>
              <a:t>sıcaklık</a:t>
            </a:r>
            <a:r>
              <a:rPr lang="en-DK">
                <a:latin typeface="Arial" panose="020B0604020202020204" pitchFamily="34" charset="0"/>
                <a:cs typeface="Arial" panose="020B0604020202020204" pitchFamily="34" charset="0"/>
              </a:rPr>
              <a:t>)</a:t>
            </a:r>
            <a:endParaRPr lang="en-DK" dirty="0">
              <a:latin typeface="Arial" panose="020B0604020202020204" pitchFamily="34" charset="0"/>
              <a:cs typeface="Arial" panose="020B0604020202020204" pitchFamily="34" charset="0"/>
            </a:endParaRPr>
          </a:p>
          <a:p>
            <a:r>
              <a:rPr lang="en-DK" b="1" dirty="0">
                <a:solidFill>
                  <a:schemeClr val="accent1">
                    <a:lumMod val="75000"/>
                  </a:schemeClr>
                </a:solidFill>
                <a:latin typeface="Arial" panose="020B0604020202020204" pitchFamily="34" charset="0"/>
                <a:cs typeface="Arial" panose="020B0604020202020204" pitchFamily="34" charset="0"/>
              </a:rPr>
              <a:t>X</a:t>
            </a:r>
            <a:r>
              <a:rPr lang="en-DK" dirty="0">
                <a:latin typeface="Arial" panose="020B0604020202020204" pitchFamily="34" charset="0"/>
                <a:cs typeface="Arial" panose="020B0604020202020204" pitchFamily="34" charset="0"/>
              </a:rPr>
              <a:t> </a:t>
            </a:r>
            <a:r>
              <a:rPr lang="en-DK">
                <a:latin typeface="Arial" panose="020B0604020202020204" pitchFamily="34" charset="0"/>
                <a:cs typeface="Arial" panose="020B0604020202020204" pitchFamily="34" charset="0"/>
              </a:rPr>
              <a:t>= Role </a:t>
            </a:r>
            <a:r>
              <a:rPr lang="en-US">
                <a:latin typeface="Arial" panose="020B0604020202020204" pitchFamily="34" charset="0"/>
                <a:cs typeface="Arial" panose="020B0604020202020204" pitchFamily="34" charset="0"/>
              </a:rPr>
              <a:t>destek yönü </a:t>
            </a:r>
            <a:r>
              <a:rPr lang="en-DK">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yer değişimi</a:t>
            </a:r>
            <a:r>
              <a:rPr lang="en-DK">
                <a:latin typeface="Arial" panose="020B0604020202020204" pitchFamily="34" charset="0"/>
                <a:cs typeface="Arial" panose="020B0604020202020204" pitchFamily="34" charset="0"/>
              </a:rPr>
              <a:t>)</a:t>
            </a:r>
            <a:endParaRPr lang="en-DK"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C8A91499-BFFB-43F3-BFC8-985F35486A6A}"/>
              </a:ext>
            </a:extLst>
          </p:cNvPr>
          <p:cNvPicPr>
            <a:picLocks noChangeAspect="1"/>
          </p:cNvPicPr>
          <p:nvPr/>
        </p:nvPicPr>
        <p:blipFill>
          <a:blip r:embed="rId7"/>
          <a:stretch>
            <a:fillRect/>
          </a:stretch>
        </p:blipFill>
        <p:spPr>
          <a:xfrm>
            <a:off x="10735697" y="5796452"/>
            <a:ext cx="1236206" cy="650635"/>
          </a:xfrm>
          <a:prstGeom prst="rect">
            <a:avLst/>
          </a:prstGeom>
        </p:spPr>
      </p:pic>
    </p:spTree>
    <p:extLst>
      <p:ext uri="{BB962C8B-B14F-4D97-AF65-F5344CB8AC3E}">
        <p14:creationId xmlns:p14="http://schemas.microsoft.com/office/powerpoint/2010/main" val="3689660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8" name="Title 3">
            <a:extLst>
              <a:ext uri="{FF2B5EF4-FFF2-40B4-BE49-F238E27FC236}">
                <a16:creationId xmlns:a16="http://schemas.microsoft.com/office/drawing/2014/main" id="{22D2C484-AC40-4E71-8705-0AB9CF25B9C5}"/>
              </a:ext>
            </a:extLst>
          </p:cNvPr>
          <p:cNvSpPr txBox="1">
            <a:spLocks/>
          </p:cNvSpPr>
          <p:nvPr/>
        </p:nvSpPr>
        <p:spPr>
          <a:xfrm>
            <a:off x="823268" y="1379464"/>
            <a:ext cx="10668000" cy="576064"/>
          </a:xfrm>
          <a:prstGeom prst="rect">
            <a:avLst/>
          </a:prstGeom>
          <a:solidFill>
            <a:schemeClr val="bg1"/>
          </a:solidFill>
        </p:spPr>
        <p:txBody>
          <a:bodyPr lIns="0" tIns="0" rIns="0" bIns="0"/>
          <a:lstStyle>
            <a:lvl1pPr algn="l" defTabSz="1219140" rtl="0" eaLnBrk="1" latinLnBrk="0" hangingPunct="1">
              <a:spcBef>
                <a:spcPct val="0"/>
              </a:spcBef>
              <a:buNone/>
              <a:defRPr sz="3200" kern="1200">
                <a:solidFill>
                  <a:srgbClr val="327EAB"/>
                </a:solidFill>
                <a:latin typeface="+mj-lt"/>
                <a:ea typeface="+mj-ea"/>
                <a:cs typeface="+mj-cs"/>
              </a:defRPr>
            </a:lvl1pPr>
          </a:lstStyle>
          <a:p>
            <a:pPr lvl="0">
              <a:defRPr/>
            </a:pPr>
            <a:r>
              <a:rPr lang="en-US">
                <a:latin typeface="Arial"/>
              </a:rPr>
              <a:t>FLSmidth – Döner Fırın Servis Hizmeti</a:t>
            </a:r>
            <a:endParaRPr lang="en-US" dirty="0">
              <a:latin typeface="Arial"/>
            </a:endParaRPr>
          </a:p>
        </p:txBody>
      </p:sp>
      <p:pic>
        <p:nvPicPr>
          <p:cNvPr id="9" name="Picture 8">
            <a:extLst>
              <a:ext uri="{FF2B5EF4-FFF2-40B4-BE49-F238E27FC236}">
                <a16:creationId xmlns:a16="http://schemas.microsoft.com/office/drawing/2014/main" id="{5B842DEC-8F5C-4141-99CD-F948C45C315A}"/>
              </a:ext>
            </a:extLst>
          </p:cNvPr>
          <p:cNvPicPr>
            <a:picLocks noChangeAspect="1"/>
          </p:cNvPicPr>
          <p:nvPr/>
        </p:nvPicPr>
        <p:blipFill>
          <a:blip r:embed="rId6"/>
          <a:stretch>
            <a:fillRect/>
          </a:stretch>
        </p:blipFill>
        <p:spPr>
          <a:xfrm>
            <a:off x="2479248" y="1852409"/>
            <a:ext cx="8272703" cy="4477656"/>
          </a:xfrm>
          <a:prstGeom prst="rect">
            <a:avLst/>
          </a:prstGeom>
        </p:spPr>
      </p:pic>
      <p:pic>
        <p:nvPicPr>
          <p:cNvPr id="10" name="Picture 9">
            <a:extLst>
              <a:ext uri="{FF2B5EF4-FFF2-40B4-BE49-F238E27FC236}">
                <a16:creationId xmlns:a16="http://schemas.microsoft.com/office/drawing/2014/main" id="{58724FE6-458E-40E9-BC41-F47C4011C135}"/>
              </a:ext>
            </a:extLst>
          </p:cNvPr>
          <p:cNvPicPr>
            <a:picLocks noChangeAspect="1"/>
          </p:cNvPicPr>
          <p:nvPr/>
        </p:nvPicPr>
        <p:blipFill>
          <a:blip r:embed="rId7"/>
          <a:stretch>
            <a:fillRect/>
          </a:stretch>
        </p:blipFill>
        <p:spPr>
          <a:xfrm>
            <a:off x="10735697" y="5796452"/>
            <a:ext cx="1236206" cy="650635"/>
          </a:xfrm>
          <a:prstGeom prst="rect">
            <a:avLst/>
          </a:prstGeom>
        </p:spPr>
      </p:pic>
    </p:spTree>
    <p:extLst>
      <p:ext uri="{BB962C8B-B14F-4D97-AF65-F5344CB8AC3E}">
        <p14:creationId xmlns:p14="http://schemas.microsoft.com/office/powerpoint/2010/main" val="713753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8" name="Title 3">
            <a:extLst>
              <a:ext uri="{FF2B5EF4-FFF2-40B4-BE49-F238E27FC236}">
                <a16:creationId xmlns:a16="http://schemas.microsoft.com/office/drawing/2014/main" id="{EB19E515-CC80-49B0-96FD-3872C78E6605}"/>
              </a:ext>
            </a:extLst>
          </p:cNvPr>
          <p:cNvSpPr txBox="1">
            <a:spLocks/>
          </p:cNvSpPr>
          <p:nvPr/>
        </p:nvSpPr>
        <p:spPr>
          <a:xfrm>
            <a:off x="816864" y="1342644"/>
            <a:ext cx="10668000" cy="576064"/>
          </a:xfrm>
          <a:prstGeom prst="rect">
            <a:avLst/>
          </a:prstGeom>
        </p:spPr>
        <p:txBody>
          <a:bodyPr lIns="0" tIns="0" rIns="0" bIns="0"/>
          <a:lstStyle>
            <a:lvl1pPr algn="l" defTabSz="1219140" rtl="0" eaLnBrk="1" latinLnBrk="0" hangingPunct="1">
              <a:spcBef>
                <a:spcPct val="0"/>
              </a:spcBef>
              <a:buNone/>
              <a:defRPr sz="3200" kern="1200">
                <a:solidFill>
                  <a:srgbClr val="327EAB"/>
                </a:solidFill>
                <a:latin typeface="+mj-lt"/>
                <a:ea typeface="+mj-ea"/>
                <a:cs typeface="+mj-cs"/>
              </a:defRPr>
            </a:lvl1pPr>
          </a:lstStyle>
          <a:p>
            <a:pPr lvl="0">
              <a:defRPr/>
            </a:pPr>
            <a:r>
              <a:rPr lang="en-GB" dirty="0">
                <a:latin typeface="Arial"/>
              </a:rPr>
              <a:t>I</a:t>
            </a:r>
            <a:r>
              <a:rPr lang="en-DK" dirty="0">
                <a:latin typeface="Arial"/>
              </a:rPr>
              <a:t>n</a:t>
            </a:r>
            <a:r>
              <a:rPr lang="en-GB" dirty="0">
                <a:latin typeface="Arial"/>
              </a:rPr>
              <a:t>t</a:t>
            </a:r>
            <a:r>
              <a:rPr lang="en-DK" dirty="0">
                <a:latin typeface="Arial"/>
              </a:rPr>
              <a:t>r</a:t>
            </a:r>
            <a:r>
              <a:rPr lang="en-GB" dirty="0">
                <a:latin typeface="Arial"/>
              </a:rPr>
              <a:t>o</a:t>
            </a:r>
            <a:r>
              <a:rPr lang="en-DK" dirty="0">
                <a:latin typeface="Arial"/>
              </a:rPr>
              <a:t>d</a:t>
            </a:r>
            <a:r>
              <a:rPr lang="en-GB" dirty="0">
                <a:latin typeface="Arial"/>
              </a:rPr>
              <a:t>u</a:t>
            </a:r>
            <a:r>
              <a:rPr lang="en-DK" dirty="0">
                <a:latin typeface="Arial"/>
              </a:rPr>
              <a:t>c</a:t>
            </a:r>
            <a:r>
              <a:rPr lang="en-GB" dirty="0">
                <a:latin typeface="Arial"/>
              </a:rPr>
              <a:t>t</a:t>
            </a:r>
            <a:r>
              <a:rPr lang="en-DK" dirty="0" err="1">
                <a:latin typeface="Arial"/>
              </a:rPr>
              <a:t>i</a:t>
            </a:r>
            <a:r>
              <a:rPr lang="en-GB" dirty="0">
                <a:latin typeface="Arial"/>
              </a:rPr>
              <a:t>o</a:t>
            </a:r>
            <a:r>
              <a:rPr lang="en-DK" dirty="0">
                <a:latin typeface="Arial"/>
              </a:rPr>
              <a:t>n – </a:t>
            </a:r>
            <a:r>
              <a:rPr lang="en-GB" dirty="0">
                <a:latin typeface="Arial"/>
              </a:rPr>
              <a:t>L</a:t>
            </a:r>
            <a:r>
              <a:rPr lang="en-DK" dirty="0">
                <a:latin typeface="Arial"/>
              </a:rPr>
              <a:t>N</a:t>
            </a:r>
            <a:r>
              <a:rPr lang="en-GB" dirty="0">
                <a:latin typeface="Arial"/>
              </a:rPr>
              <a:t>G</a:t>
            </a:r>
            <a:r>
              <a:rPr lang="en-DK" dirty="0">
                <a:latin typeface="Arial"/>
              </a:rPr>
              <a:t> </a:t>
            </a:r>
            <a:r>
              <a:rPr lang="en-GB" dirty="0">
                <a:latin typeface="Arial"/>
              </a:rPr>
              <a:t>P</a:t>
            </a:r>
            <a:r>
              <a:rPr lang="en-DK" dirty="0">
                <a:latin typeface="Arial"/>
              </a:rPr>
              <a:t>r</a:t>
            </a:r>
            <a:r>
              <a:rPr lang="en-GB" dirty="0">
                <a:latin typeface="Arial"/>
              </a:rPr>
              <a:t>o</a:t>
            </a:r>
            <a:r>
              <a:rPr lang="en-DK" dirty="0">
                <a:latin typeface="Arial"/>
              </a:rPr>
              <a:t>c</a:t>
            </a:r>
            <a:r>
              <a:rPr lang="en-GB" dirty="0">
                <a:latin typeface="Arial"/>
              </a:rPr>
              <a:t>e</a:t>
            </a:r>
            <a:r>
              <a:rPr lang="en-DK" dirty="0">
                <a:latin typeface="Arial"/>
              </a:rPr>
              <a:t>s</a:t>
            </a:r>
            <a:r>
              <a:rPr lang="en-GB" dirty="0">
                <a:latin typeface="Arial"/>
              </a:rPr>
              <a:t>s</a:t>
            </a:r>
            <a:r>
              <a:rPr lang="en-DK" dirty="0">
                <a:latin typeface="Arial"/>
              </a:rPr>
              <a:t>e</a:t>
            </a:r>
            <a:r>
              <a:rPr lang="en-GB" dirty="0">
                <a:latin typeface="Arial"/>
              </a:rPr>
              <a:t>s</a:t>
            </a:r>
            <a:endParaRPr lang="en-US" dirty="0">
              <a:latin typeface="Arial"/>
            </a:endParaRPr>
          </a:p>
        </p:txBody>
      </p:sp>
      <p:sp>
        <p:nvSpPr>
          <p:cNvPr id="9" name="Title 3">
            <a:extLst>
              <a:ext uri="{FF2B5EF4-FFF2-40B4-BE49-F238E27FC236}">
                <a16:creationId xmlns:a16="http://schemas.microsoft.com/office/drawing/2014/main" id="{1FD32496-88EF-4C89-AF81-3A79312E319D}"/>
              </a:ext>
            </a:extLst>
          </p:cNvPr>
          <p:cNvSpPr txBox="1">
            <a:spLocks/>
          </p:cNvSpPr>
          <p:nvPr/>
        </p:nvSpPr>
        <p:spPr>
          <a:xfrm>
            <a:off x="823268" y="1341364"/>
            <a:ext cx="10668000" cy="576064"/>
          </a:xfrm>
          <a:prstGeom prst="rect">
            <a:avLst/>
          </a:prstGeom>
          <a:solidFill>
            <a:schemeClr val="bg1"/>
          </a:solidFill>
        </p:spPr>
        <p:txBody>
          <a:bodyPr lIns="0" tIns="0" rIns="0" bIns="0"/>
          <a:lstStyle>
            <a:lvl1pPr algn="l" defTabSz="1219140" rtl="0" eaLnBrk="1" latinLnBrk="0" hangingPunct="1">
              <a:spcBef>
                <a:spcPct val="0"/>
              </a:spcBef>
              <a:buNone/>
              <a:defRPr sz="3200" kern="1200">
                <a:solidFill>
                  <a:srgbClr val="327EAB"/>
                </a:solidFill>
                <a:latin typeface="+mj-lt"/>
                <a:ea typeface="+mj-ea"/>
                <a:cs typeface="+mj-cs"/>
              </a:defRPr>
            </a:lvl1pPr>
          </a:lstStyle>
          <a:p>
            <a:pPr lvl="0">
              <a:defRPr/>
            </a:pPr>
            <a:r>
              <a:rPr lang="en-US">
                <a:latin typeface="Arial"/>
              </a:rPr>
              <a:t>Döner Fırın Servis Hizmeti Çözümü</a:t>
            </a:r>
            <a:endParaRPr lang="en-US" dirty="0">
              <a:latin typeface="Arial"/>
            </a:endParaRPr>
          </a:p>
        </p:txBody>
      </p:sp>
      <p:pic>
        <p:nvPicPr>
          <p:cNvPr id="10" name="Picture 9">
            <a:extLst>
              <a:ext uri="{FF2B5EF4-FFF2-40B4-BE49-F238E27FC236}">
                <a16:creationId xmlns:a16="http://schemas.microsoft.com/office/drawing/2014/main" id="{C1395EB8-0959-46D1-B3B6-C1D14C0FA1AC}"/>
              </a:ext>
            </a:extLst>
          </p:cNvPr>
          <p:cNvPicPr>
            <a:picLocks noChangeAspect="1"/>
          </p:cNvPicPr>
          <p:nvPr/>
        </p:nvPicPr>
        <p:blipFill>
          <a:blip r:embed="rId6"/>
          <a:stretch>
            <a:fillRect/>
          </a:stretch>
        </p:blipFill>
        <p:spPr>
          <a:xfrm>
            <a:off x="1604383" y="1898126"/>
            <a:ext cx="9105770" cy="4355245"/>
          </a:xfrm>
          <a:prstGeom prst="rect">
            <a:avLst/>
          </a:prstGeom>
        </p:spPr>
      </p:pic>
      <p:pic>
        <p:nvPicPr>
          <p:cNvPr id="11" name="Picture 10">
            <a:extLst>
              <a:ext uri="{FF2B5EF4-FFF2-40B4-BE49-F238E27FC236}">
                <a16:creationId xmlns:a16="http://schemas.microsoft.com/office/drawing/2014/main" id="{2AA4683E-26A1-4266-9ADA-EECFEE07525A}"/>
              </a:ext>
            </a:extLst>
          </p:cNvPr>
          <p:cNvPicPr>
            <a:picLocks noChangeAspect="1"/>
          </p:cNvPicPr>
          <p:nvPr/>
        </p:nvPicPr>
        <p:blipFill>
          <a:blip r:embed="rId7"/>
          <a:stretch>
            <a:fillRect/>
          </a:stretch>
        </p:blipFill>
        <p:spPr>
          <a:xfrm>
            <a:off x="10735697" y="5796452"/>
            <a:ext cx="1236206" cy="650635"/>
          </a:xfrm>
          <a:prstGeom prst="rect">
            <a:avLst/>
          </a:prstGeom>
        </p:spPr>
      </p:pic>
    </p:spTree>
    <p:extLst>
      <p:ext uri="{BB962C8B-B14F-4D97-AF65-F5344CB8AC3E}">
        <p14:creationId xmlns:p14="http://schemas.microsoft.com/office/powerpoint/2010/main" val="1233635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8" name="Title 3">
            <a:extLst>
              <a:ext uri="{FF2B5EF4-FFF2-40B4-BE49-F238E27FC236}">
                <a16:creationId xmlns:a16="http://schemas.microsoft.com/office/drawing/2014/main" id="{78592549-1086-4881-A7C4-5C4A72EA600D}"/>
              </a:ext>
            </a:extLst>
          </p:cNvPr>
          <p:cNvSpPr txBox="1">
            <a:spLocks/>
          </p:cNvSpPr>
          <p:nvPr/>
        </p:nvSpPr>
        <p:spPr>
          <a:xfrm>
            <a:off x="816864" y="1329944"/>
            <a:ext cx="10668000" cy="576064"/>
          </a:xfrm>
          <a:prstGeom prst="rect">
            <a:avLst/>
          </a:prstGeom>
        </p:spPr>
        <p:txBody>
          <a:bodyPr lIns="0" tIns="0" rIns="0" bIns="0"/>
          <a:lstStyle>
            <a:lvl1pPr algn="l" defTabSz="1219140" rtl="0" eaLnBrk="1" latinLnBrk="0" hangingPunct="1">
              <a:spcBef>
                <a:spcPct val="0"/>
              </a:spcBef>
              <a:buNone/>
              <a:defRPr sz="3200" kern="1200">
                <a:solidFill>
                  <a:srgbClr val="327EAB"/>
                </a:solidFill>
                <a:latin typeface="+mj-lt"/>
                <a:ea typeface="+mj-ea"/>
                <a:cs typeface="+mj-cs"/>
              </a:defRPr>
            </a:lvl1pPr>
          </a:lstStyle>
          <a:p>
            <a:pPr lvl="0">
              <a:defRPr/>
            </a:pPr>
            <a:r>
              <a:rPr lang="en-GB" dirty="0">
                <a:latin typeface="Arial"/>
              </a:rPr>
              <a:t>I</a:t>
            </a:r>
            <a:r>
              <a:rPr lang="en-DK" dirty="0">
                <a:latin typeface="Arial"/>
              </a:rPr>
              <a:t>n</a:t>
            </a:r>
            <a:r>
              <a:rPr lang="en-GB" dirty="0">
                <a:latin typeface="Arial"/>
              </a:rPr>
              <a:t>t</a:t>
            </a:r>
            <a:r>
              <a:rPr lang="en-DK" dirty="0">
                <a:latin typeface="Arial"/>
              </a:rPr>
              <a:t>r</a:t>
            </a:r>
            <a:r>
              <a:rPr lang="en-GB" dirty="0">
                <a:latin typeface="Arial"/>
              </a:rPr>
              <a:t>o</a:t>
            </a:r>
            <a:r>
              <a:rPr lang="en-DK" dirty="0">
                <a:latin typeface="Arial"/>
              </a:rPr>
              <a:t>d</a:t>
            </a:r>
            <a:r>
              <a:rPr lang="en-GB" dirty="0">
                <a:latin typeface="Arial"/>
              </a:rPr>
              <a:t>u</a:t>
            </a:r>
            <a:r>
              <a:rPr lang="en-DK" dirty="0">
                <a:latin typeface="Arial"/>
              </a:rPr>
              <a:t>c</a:t>
            </a:r>
            <a:r>
              <a:rPr lang="en-GB" dirty="0">
                <a:latin typeface="Arial"/>
              </a:rPr>
              <a:t>t</a:t>
            </a:r>
            <a:r>
              <a:rPr lang="en-DK" dirty="0" err="1">
                <a:latin typeface="Arial"/>
              </a:rPr>
              <a:t>i</a:t>
            </a:r>
            <a:r>
              <a:rPr lang="en-GB" dirty="0">
                <a:latin typeface="Arial"/>
              </a:rPr>
              <a:t>o</a:t>
            </a:r>
            <a:r>
              <a:rPr lang="en-DK" dirty="0">
                <a:latin typeface="Arial"/>
              </a:rPr>
              <a:t>n – </a:t>
            </a:r>
            <a:r>
              <a:rPr lang="en-GB" dirty="0">
                <a:latin typeface="Arial"/>
              </a:rPr>
              <a:t>L</a:t>
            </a:r>
            <a:r>
              <a:rPr lang="en-DK" dirty="0">
                <a:latin typeface="Arial"/>
              </a:rPr>
              <a:t>N</a:t>
            </a:r>
            <a:r>
              <a:rPr lang="en-GB" dirty="0">
                <a:latin typeface="Arial"/>
              </a:rPr>
              <a:t>G</a:t>
            </a:r>
            <a:r>
              <a:rPr lang="en-DK" dirty="0">
                <a:latin typeface="Arial"/>
              </a:rPr>
              <a:t> </a:t>
            </a:r>
            <a:r>
              <a:rPr lang="en-GB" dirty="0">
                <a:latin typeface="Arial"/>
              </a:rPr>
              <a:t>P</a:t>
            </a:r>
            <a:r>
              <a:rPr lang="en-DK" dirty="0">
                <a:latin typeface="Arial"/>
              </a:rPr>
              <a:t>r</a:t>
            </a:r>
            <a:r>
              <a:rPr lang="en-GB" dirty="0">
                <a:latin typeface="Arial"/>
              </a:rPr>
              <a:t>o</a:t>
            </a:r>
            <a:r>
              <a:rPr lang="en-DK" dirty="0">
                <a:latin typeface="Arial"/>
              </a:rPr>
              <a:t>c</a:t>
            </a:r>
            <a:r>
              <a:rPr lang="en-GB" dirty="0">
                <a:latin typeface="Arial"/>
              </a:rPr>
              <a:t>e</a:t>
            </a:r>
            <a:r>
              <a:rPr lang="en-DK" dirty="0">
                <a:latin typeface="Arial"/>
              </a:rPr>
              <a:t>s</a:t>
            </a:r>
            <a:r>
              <a:rPr lang="en-GB" dirty="0">
                <a:latin typeface="Arial"/>
              </a:rPr>
              <a:t>s</a:t>
            </a:r>
            <a:r>
              <a:rPr lang="en-DK" dirty="0">
                <a:latin typeface="Arial"/>
              </a:rPr>
              <a:t>e</a:t>
            </a:r>
            <a:r>
              <a:rPr lang="en-GB" dirty="0">
                <a:latin typeface="Arial"/>
              </a:rPr>
              <a:t>s</a:t>
            </a:r>
            <a:endParaRPr lang="en-US" dirty="0">
              <a:latin typeface="Arial"/>
            </a:endParaRPr>
          </a:p>
        </p:txBody>
      </p:sp>
      <p:sp>
        <p:nvSpPr>
          <p:cNvPr id="9" name="Title 3">
            <a:extLst>
              <a:ext uri="{FF2B5EF4-FFF2-40B4-BE49-F238E27FC236}">
                <a16:creationId xmlns:a16="http://schemas.microsoft.com/office/drawing/2014/main" id="{F2883706-8A05-49AA-9080-93177865A527}"/>
              </a:ext>
            </a:extLst>
          </p:cNvPr>
          <p:cNvSpPr txBox="1">
            <a:spLocks/>
          </p:cNvSpPr>
          <p:nvPr/>
        </p:nvSpPr>
        <p:spPr>
          <a:xfrm>
            <a:off x="823268" y="1328664"/>
            <a:ext cx="10668000" cy="576064"/>
          </a:xfrm>
          <a:prstGeom prst="rect">
            <a:avLst/>
          </a:prstGeom>
          <a:solidFill>
            <a:schemeClr val="bg1"/>
          </a:solidFill>
        </p:spPr>
        <p:txBody>
          <a:bodyPr lIns="0" tIns="0" rIns="0" bIns="0"/>
          <a:lstStyle>
            <a:lvl1pPr algn="l" defTabSz="1219140" rtl="0" eaLnBrk="1" latinLnBrk="0" hangingPunct="1">
              <a:spcBef>
                <a:spcPct val="0"/>
              </a:spcBef>
              <a:buNone/>
              <a:defRPr sz="3200" kern="1200">
                <a:solidFill>
                  <a:srgbClr val="327EAB"/>
                </a:solidFill>
                <a:latin typeface="+mj-lt"/>
                <a:ea typeface="+mj-ea"/>
                <a:cs typeface="+mj-cs"/>
              </a:defRPr>
            </a:lvl1pPr>
          </a:lstStyle>
          <a:p>
            <a:pPr lvl="0">
              <a:defRPr/>
            </a:pPr>
            <a:r>
              <a:rPr lang="en-US">
                <a:latin typeface="Arial"/>
              </a:rPr>
              <a:t>Döner Fırın Servis Hizmeti İçeriği</a:t>
            </a:r>
            <a:endParaRPr lang="en-US" dirty="0">
              <a:latin typeface="Arial"/>
            </a:endParaRPr>
          </a:p>
        </p:txBody>
      </p:sp>
      <p:pic>
        <p:nvPicPr>
          <p:cNvPr id="10" name="Picture 9" descr="A picture containing person, indoor, person&#10;&#10;Description automatically generated">
            <a:extLst>
              <a:ext uri="{FF2B5EF4-FFF2-40B4-BE49-F238E27FC236}">
                <a16:creationId xmlns:a16="http://schemas.microsoft.com/office/drawing/2014/main" id="{31BD3CD4-50A5-42C5-A427-EF46F00518C6}"/>
              </a:ext>
            </a:extLst>
          </p:cNvPr>
          <p:cNvPicPr>
            <a:picLocks noChangeAspect="1"/>
          </p:cNvPicPr>
          <p:nvPr/>
        </p:nvPicPr>
        <p:blipFill rotWithShape="1">
          <a:blip r:embed="rId5"/>
          <a:srcRect l="848" r="20917"/>
          <a:stretch/>
        </p:blipFill>
        <p:spPr>
          <a:xfrm>
            <a:off x="6088486" y="1973631"/>
            <a:ext cx="4401171" cy="4355176"/>
          </a:xfrm>
          <a:prstGeom prst="rect">
            <a:avLst/>
          </a:prstGeom>
        </p:spPr>
      </p:pic>
      <p:sp>
        <p:nvSpPr>
          <p:cNvPr id="11" name="Rectangle 10">
            <a:extLst>
              <a:ext uri="{FF2B5EF4-FFF2-40B4-BE49-F238E27FC236}">
                <a16:creationId xmlns:a16="http://schemas.microsoft.com/office/drawing/2014/main" id="{633A0658-D0F5-4B18-9CFD-C5DEE32211D2}"/>
              </a:ext>
            </a:extLst>
          </p:cNvPr>
          <p:cNvSpPr/>
          <p:nvPr/>
        </p:nvSpPr>
        <p:spPr>
          <a:xfrm>
            <a:off x="1075316" y="1981295"/>
            <a:ext cx="4561258" cy="4527188"/>
          </a:xfrm>
          <a:prstGeom prst="rect">
            <a:avLst/>
          </a:prstGeom>
          <a:solidFill>
            <a:srgbClr val="62BBB1"/>
          </a:solidFill>
          <a:ln>
            <a:noFill/>
          </a:ln>
          <a:effectLst/>
        </p:spPr>
        <p:txBody>
          <a:bodyPr lIns="72000" tIns="72000" rIns="72000" bIns="720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a:ln>
                <a:noFill/>
              </a:ln>
              <a:solidFill>
                <a:srgbClr val="FFFFFF"/>
              </a:solidFill>
              <a:effectLst/>
              <a:uLnTx/>
              <a:uFillTx/>
              <a:latin typeface="Arial"/>
              <a:ea typeface="+mn-ea"/>
              <a:cs typeface="+mn-cs"/>
            </a:endParaRPr>
          </a:p>
        </p:txBody>
      </p:sp>
      <p:sp>
        <p:nvSpPr>
          <p:cNvPr id="12" name="Content Placeholder 2">
            <a:extLst>
              <a:ext uri="{FF2B5EF4-FFF2-40B4-BE49-F238E27FC236}">
                <a16:creationId xmlns:a16="http://schemas.microsoft.com/office/drawing/2014/main" id="{18BA12D7-77DB-48D4-AF61-BD1CA069EBD8}"/>
              </a:ext>
            </a:extLst>
          </p:cNvPr>
          <p:cNvSpPr txBox="1">
            <a:spLocks/>
          </p:cNvSpPr>
          <p:nvPr/>
        </p:nvSpPr>
        <p:spPr bwMode="gray">
          <a:xfrm>
            <a:off x="1249457" y="2115733"/>
            <a:ext cx="4024917" cy="4075747"/>
          </a:xfrm>
          <a:prstGeom prst="rect">
            <a:avLst/>
          </a:prstGeom>
        </p:spPr>
        <p:txBody>
          <a:bodyPr vert="horz"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spcBef>
                <a:spcPts val="400"/>
              </a:spcBef>
              <a:defRPr/>
            </a:pPr>
            <a:r>
              <a:rPr lang="en-GB" b="1">
                <a:solidFill>
                  <a:srgbClr val="002A54"/>
                </a:solidFill>
                <a:latin typeface="Arial"/>
              </a:rPr>
              <a:t>Ekipman sağlığının sürekli izlenmesi</a:t>
            </a:r>
            <a:br>
              <a:rPr kumimoji="0" lang="en-GB" b="1" i="0" u="none" strike="noStrike" kern="1200" cap="none" spc="0" normalizeH="0" baseline="0" noProof="0">
                <a:ln>
                  <a:noFill/>
                </a:ln>
                <a:solidFill>
                  <a:srgbClr val="FFFFFF"/>
                </a:solidFill>
                <a:effectLst/>
                <a:uLnTx/>
                <a:uFillTx/>
                <a:latin typeface="Arial"/>
                <a:ea typeface="+mn-ea"/>
                <a:cs typeface="+mn-cs"/>
              </a:rPr>
            </a:br>
            <a:r>
              <a:rPr lang="en-GB" sz="1100">
                <a:solidFill>
                  <a:srgbClr val="FFFFFF"/>
                </a:solidFill>
                <a:latin typeface="Arial"/>
              </a:rPr>
              <a:t>Daha önce mevcut olmayan bilgilerin sağlanması</a:t>
            </a:r>
          </a:p>
          <a:p>
            <a:pPr lvl="0">
              <a:spcBef>
                <a:spcPts val="400"/>
              </a:spcBef>
              <a:defRPr/>
            </a:pPr>
            <a:br>
              <a:rPr kumimoji="0" lang="en-GB" b="1" i="0" u="none" strike="noStrike" kern="1200" cap="none" spc="0" normalizeH="0" baseline="0" noProof="0">
                <a:ln>
                  <a:noFill/>
                </a:ln>
                <a:solidFill>
                  <a:srgbClr val="002A54"/>
                </a:solidFill>
                <a:effectLst/>
                <a:uLnTx/>
                <a:uFillTx/>
                <a:latin typeface="Arial"/>
                <a:ea typeface="+mn-ea"/>
                <a:cs typeface="+mn-cs"/>
              </a:rPr>
            </a:br>
            <a:r>
              <a:rPr kumimoji="0" lang="en-GB" b="1" i="0" u="none" strike="noStrike" kern="1200" cap="none" spc="0" normalizeH="0" baseline="0" noProof="0">
                <a:ln>
                  <a:noFill/>
                </a:ln>
                <a:solidFill>
                  <a:srgbClr val="002A54"/>
                </a:solidFill>
                <a:effectLst/>
                <a:uLnTx/>
                <a:uFillTx/>
                <a:latin typeface="Arial"/>
                <a:ea typeface="+mn-ea"/>
                <a:cs typeface="+mn-cs"/>
              </a:rPr>
              <a:t>Proaktif olay desteği</a:t>
            </a:r>
            <a:br>
              <a:rPr kumimoji="0" lang="en-GB" b="1" i="0" u="none" strike="noStrike" kern="1200" cap="none" spc="0" normalizeH="0" baseline="0" noProof="0">
                <a:ln>
                  <a:noFill/>
                </a:ln>
                <a:solidFill>
                  <a:srgbClr val="FFFFFF"/>
                </a:solidFill>
                <a:effectLst/>
                <a:uLnTx/>
                <a:uFillTx/>
                <a:latin typeface="Arial"/>
                <a:ea typeface="+mn-ea"/>
                <a:cs typeface="+mn-cs"/>
              </a:rPr>
            </a:br>
            <a:r>
              <a:rPr lang="en-US" sz="1100">
                <a:solidFill>
                  <a:srgbClr val="FFFFFF"/>
                </a:solidFill>
                <a:latin typeface="Arial"/>
              </a:rPr>
              <a:t>Kritik arızaları önlemek için proaktif öneriler</a:t>
            </a:r>
            <a:endParaRPr kumimoji="0" lang="en-GB" sz="1100" b="0" i="0" u="none" strike="noStrike" kern="1200" cap="none" spc="0" normalizeH="0" baseline="0" noProof="0" dirty="0">
              <a:ln>
                <a:noFill/>
              </a:ln>
              <a:solidFill>
                <a:srgbClr val="FFFFFF"/>
              </a:solidFill>
              <a:effectLst/>
              <a:uLnTx/>
              <a:uFillTx/>
              <a:latin typeface="Arial"/>
              <a:ea typeface="+mn-ea"/>
              <a:cs typeface="+mn-cs"/>
            </a:endParaRPr>
          </a:p>
          <a:p>
            <a:pPr lvl="0">
              <a:spcBef>
                <a:spcPts val="400"/>
              </a:spcBef>
              <a:defRPr/>
            </a:pPr>
            <a:br>
              <a:rPr kumimoji="0" lang="en-GB" b="1" i="0" u="none" strike="noStrike" kern="1200" cap="none" spc="0" normalizeH="0" baseline="0" noProof="0">
                <a:ln>
                  <a:noFill/>
                </a:ln>
                <a:solidFill>
                  <a:srgbClr val="002A54"/>
                </a:solidFill>
                <a:effectLst/>
                <a:uLnTx/>
                <a:uFillTx/>
                <a:latin typeface="Arial"/>
                <a:ea typeface="+mn-ea"/>
                <a:cs typeface="+mn-cs"/>
              </a:rPr>
            </a:br>
            <a:r>
              <a:rPr lang="en-GB" b="1">
                <a:solidFill>
                  <a:srgbClr val="002A54"/>
                </a:solidFill>
                <a:latin typeface="Arial"/>
              </a:rPr>
              <a:t>Üç aylık varlık sağlığı raporu</a:t>
            </a:r>
            <a:br>
              <a:rPr kumimoji="0" lang="en-GB" b="1" i="0" u="none" strike="noStrike" kern="1200" cap="none" spc="0" normalizeH="0" baseline="0" noProof="0">
                <a:ln>
                  <a:noFill/>
                </a:ln>
                <a:solidFill>
                  <a:srgbClr val="FFFFFF"/>
                </a:solidFill>
                <a:effectLst/>
                <a:uLnTx/>
                <a:uFillTx/>
                <a:latin typeface="Arial"/>
                <a:ea typeface="+mn-ea"/>
                <a:cs typeface="+mn-cs"/>
              </a:rPr>
            </a:br>
            <a:r>
              <a:rPr lang="en-US" sz="1100">
                <a:solidFill>
                  <a:srgbClr val="FFFFFF"/>
                </a:solidFill>
                <a:latin typeface="Arial"/>
              </a:rPr>
              <a:t>Alarmlar, vakalar ve tavsiyeler içeren düzenli rapor</a:t>
            </a:r>
            <a:endParaRPr kumimoji="0" lang="en-GB" sz="1100" b="0" i="0" u="none" strike="noStrike" kern="1200" cap="none" spc="0" normalizeH="0" baseline="0" noProof="0" dirty="0">
              <a:ln>
                <a:noFill/>
              </a:ln>
              <a:solidFill>
                <a:srgbClr val="FFFFFF"/>
              </a:solidFill>
              <a:effectLst/>
              <a:uLnTx/>
              <a:uFillTx/>
              <a:latin typeface="Arial"/>
              <a:ea typeface="+mn-ea"/>
              <a:cs typeface="+mn-cs"/>
            </a:endParaRPr>
          </a:p>
          <a:p>
            <a:pPr lvl="0">
              <a:spcBef>
                <a:spcPts val="400"/>
              </a:spcBef>
              <a:defRPr/>
            </a:pPr>
            <a:br>
              <a:rPr kumimoji="0" lang="en-GB" b="1" i="0" u="none" strike="noStrike" kern="1200" cap="none" spc="0" normalizeH="0" baseline="0" noProof="0">
                <a:ln>
                  <a:noFill/>
                </a:ln>
                <a:solidFill>
                  <a:srgbClr val="002A54"/>
                </a:solidFill>
                <a:effectLst/>
                <a:uLnTx/>
                <a:uFillTx/>
                <a:latin typeface="Arial"/>
                <a:ea typeface="+mn-ea"/>
                <a:cs typeface="+mn-cs"/>
              </a:rPr>
            </a:br>
            <a:r>
              <a:rPr lang="en-GB" b="1">
                <a:solidFill>
                  <a:srgbClr val="002A54"/>
                </a:solidFill>
                <a:latin typeface="Arial"/>
              </a:rPr>
              <a:t>Tesis performans verilerine çevrimiçi erişim</a:t>
            </a:r>
            <a:br>
              <a:rPr kumimoji="0" lang="en-GB" b="1" i="0" u="none" strike="noStrike" kern="1200" cap="none" spc="0" normalizeH="0" baseline="0" noProof="0" dirty="0">
                <a:ln>
                  <a:noFill/>
                </a:ln>
                <a:solidFill>
                  <a:srgbClr val="FFFFFF"/>
                </a:solidFill>
                <a:effectLst/>
                <a:uLnTx/>
                <a:uFillTx/>
                <a:latin typeface="Arial"/>
                <a:ea typeface="+mn-ea"/>
                <a:cs typeface="+mn-cs"/>
              </a:rPr>
            </a:br>
            <a:r>
              <a:rPr kumimoji="0" lang="en-GB" sz="1100" b="0" i="0" u="none" strike="noStrike" kern="1200" cap="none" spc="0" normalizeH="0" baseline="0" noProof="0" dirty="0">
                <a:ln>
                  <a:noFill/>
                </a:ln>
                <a:solidFill>
                  <a:srgbClr val="FFFFFF"/>
                </a:solidFill>
                <a:effectLst/>
                <a:uLnTx/>
                <a:uFillTx/>
                <a:latin typeface="Arial"/>
                <a:ea typeface="+mn-ea"/>
                <a:cs typeface="+mn-cs"/>
              </a:rPr>
              <a:t>Via </a:t>
            </a:r>
            <a:r>
              <a:rPr kumimoji="0" lang="da-DK" sz="1100" b="0" i="0" u="none" strike="noStrike" kern="1200" cap="none" spc="0" normalizeH="0" baseline="0" noProof="0" dirty="0" err="1">
                <a:ln>
                  <a:noFill/>
                </a:ln>
                <a:solidFill>
                  <a:srgbClr val="FFFFFF"/>
                </a:solidFill>
                <a:effectLst/>
                <a:uLnTx/>
                <a:uFillTx/>
                <a:latin typeface="Arial"/>
                <a:ea typeface="+mn-ea"/>
                <a:cs typeface="+mn-cs"/>
              </a:rPr>
              <a:t>SiteConnect</a:t>
            </a:r>
            <a:r>
              <a:rPr kumimoji="0" lang="da-DK" sz="1100" b="0" i="0" u="none" strike="noStrike" kern="1200" cap="none" spc="0" normalizeH="0" baseline="30000" noProof="0" dirty="0" err="1">
                <a:ln>
                  <a:noFill/>
                </a:ln>
                <a:solidFill>
                  <a:srgbClr val="FFFFFF"/>
                </a:solidFill>
                <a:effectLst/>
                <a:uLnTx/>
                <a:uFillTx/>
                <a:latin typeface="Arial"/>
                <a:ea typeface="+mn-ea"/>
                <a:cs typeface="+mn-cs"/>
              </a:rPr>
              <a:t>TM</a:t>
            </a:r>
            <a:r>
              <a:rPr kumimoji="0" lang="da-DK" sz="1100" b="0" i="0" u="none" strike="noStrike" kern="1200" cap="none" spc="0" normalizeH="0" baseline="0" noProof="0">
                <a:ln>
                  <a:noFill/>
                </a:ln>
                <a:solidFill>
                  <a:srgbClr val="FFFFFF"/>
                </a:solidFill>
                <a:effectLst/>
                <a:uLnTx/>
                <a:uFillTx/>
                <a:latin typeface="Arial"/>
                <a:ea typeface="+mn-ea"/>
                <a:cs typeface="+mn-cs"/>
              </a:rPr>
              <a:t>, Mobile </a:t>
            </a:r>
            <a:r>
              <a:rPr kumimoji="0" lang="da-DK" sz="1100" b="0" i="0" u="none" strike="noStrike" kern="1200" cap="none" spc="0" normalizeH="0" baseline="0" noProof="0" err="1">
                <a:ln>
                  <a:noFill/>
                </a:ln>
                <a:solidFill>
                  <a:srgbClr val="FFFFFF"/>
                </a:solidFill>
                <a:effectLst/>
                <a:uLnTx/>
                <a:uFillTx/>
                <a:latin typeface="Arial"/>
                <a:ea typeface="+mn-ea"/>
                <a:cs typeface="+mn-cs"/>
              </a:rPr>
              <a:t>Insights</a:t>
            </a:r>
            <a:r>
              <a:rPr kumimoji="0" lang="da-DK" sz="1100" b="0" i="0" u="none" strike="noStrike" kern="1200" cap="none" spc="0" normalizeH="0" baseline="0" noProof="0">
                <a:ln>
                  <a:noFill/>
                </a:ln>
                <a:solidFill>
                  <a:srgbClr val="FFFFFF"/>
                </a:solidFill>
                <a:effectLst/>
                <a:uLnTx/>
                <a:uFillTx/>
                <a:latin typeface="Arial"/>
                <a:ea typeface="+mn-ea"/>
                <a:cs typeface="+mn-cs"/>
              </a:rPr>
              <a:t> </a:t>
            </a:r>
            <a:r>
              <a:rPr lang="da-DK" sz="1100">
                <a:solidFill>
                  <a:srgbClr val="FFFFFF"/>
                </a:solidFill>
                <a:latin typeface="Arial"/>
              </a:rPr>
              <a:t>uygulaması</a:t>
            </a:r>
            <a:r>
              <a:rPr kumimoji="0" lang="da-DK" sz="1100" b="0" i="0" u="none" strike="noStrike" kern="1200" cap="none" spc="0" normalizeH="0" baseline="0" noProof="0">
                <a:ln>
                  <a:noFill/>
                </a:ln>
                <a:solidFill>
                  <a:srgbClr val="FFFFFF"/>
                </a:solidFill>
                <a:effectLst/>
                <a:uLnTx/>
                <a:uFillTx/>
                <a:latin typeface="Arial"/>
                <a:ea typeface="+mn-ea"/>
                <a:cs typeface="+mn-cs"/>
              </a:rPr>
              <a:t>:</a:t>
            </a:r>
            <a:endParaRPr kumimoji="0" lang="da-DK" sz="1100" b="0" i="0" u="none" strike="noStrike" kern="1200" cap="none" spc="0" normalizeH="0" baseline="0" noProof="0" dirty="0">
              <a:ln>
                <a:noFill/>
              </a:ln>
              <a:solidFill>
                <a:srgbClr val="FFFFFF"/>
              </a:solidFill>
              <a:effectLst/>
              <a:uLnTx/>
              <a:uFillTx/>
              <a:latin typeface="Arial"/>
              <a:ea typeface="+mn-ea"/>
              <a:cs typeface="+mn-cs"/>
            </a:endParaRPr>
          </a:p>
          <a:p>
            <a:pPr marL="519113" lvl="1" indent="-342900">
              <a:spcBef>
                <a:spcPts val="400"/>
              </a:spcBef>
              <a:buFont typeface="Wingdings" panose="05000000000000000000" pitchFamily="2" charset="2"/>
              <a:buChar char="§"/>
              <a:defRPr/>
            </a:pPr>
            <a:r>
              <a:rPr lang="en-US" sz="1100">
                <a:solidFill>
                  <a:srgbClr val="FFFFFF"/>
                </a:solidFill>
                <a:latin typeface="Arial"/>
              </a:rPr>
              <a:t>Tesis performans verilerinin canlı yayını</a:t>
            </a:r>
          </a:p>
          <a:p>
            <a:pPr marL="519113" lvl="1" indent="-342900">
              <a:spcBef>
                <a:spcPts val="400"/>
              </a:spcBef>
              <a:buFont typeface="Wingdings" panose="05000000000000000000" pitchFamily="2" charset="2"/>
              <a:buChar char="§"/>
              <a:defRPr/>
            </a:pPr>
            <a:r>
              <a:rPr lang="en-US" sz="1100">
                <a:solidFill>
                  <a:srgbClr val="FFFFFF"/>
                </a:solidFill>
                <a:latin typeface="Arial"/>
              </a:rPr>
              <a:t>Her yerde, her zaman kullanılabilir</a:t>
            </a:r>
          </a:p>
          <a:p>
            <a:pPr marL="519113" lvl="1" indent="-342900">
              <a:spcBef>
                <a:spcPts val="400"/>
              </a:spcBef>
              <a:buFont typeface="Wingdings" panose="05000000000000000000" pitchFamily="2" charset="2"/>
              <a:buChar char="§"/>
              <a:defRPr/>
            </a:pPr>
            <a:r>
              <a:rPr lang="en-US" sz="1100">
                <a:solidFill>
                  <a:srgbClr val="FFFFFF"/>
                </a:solidFill>
                <a:latin typeface="Arial"/>
              </a:rPr>
              <a:t>Planlanmamış olaylara hızlı bir şekilde yanıt vermenizi sağlar</a:t>
            </a:r>
            <a:endParaRPr kumimoji="0" lang="en-US" sz="11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TextBox 24">
            <a:extLst>
              <a:ext uri="{FF2B5EF4-FFF2-40B4-BE49-F238E27FC236}">
                <a16:creationId xmlns:a16="http://schemas.microsoft.com/office/drawing/2014/main" id="{7D8A7FFF-984D-4C9F-BA1C-582CC2E80F47}"/>
              </a:ext>
            </a:extLst>
          </p:cNvPr>
          <p:cNvSpPr txBox="1"/>
          <p:nvPr/>
        </p:nvSpPr>
        <p:spPr>
          <a:xfrm>
            <a:off x="6088487" y="6002835"/>
            <a:ext cx="4401172" cy="377801"/>
          </a:xfrm>
          <a:prstGeom prst="rect">
            <a:avLst/>
          </a:prstGeom>
          <a:solidFill>
            <a:srgbClr val="002A54"/>
          </a:solidFill>
          <a:ln w="25400" cap="flat" cmpd="sng" algn="ctr">
            <a:solidFill>
              <a:srgbClr val="002A54">
                <a:shade val="50000"/>
              </a:srgbClr>
            </a:solidFill>
            <a:prstDash val="solid"/>
          </a:ln>
          <a:effectLst/>
        </p:spPr>
        <p:txBody>
          <a:bodyPr wrap="square" lIns="0" tIns="0" rIns="0" bIns="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ea typeface="+mn-ea"/>
                <a:cs typeface="+mn-cs"/>
              </a:rPr>
              <a:t>We provide Insights with Product </a:t>
            </a:r>
            <a:r>
              <a:rPr kumimoji="0" lang="en-DK" sz="1200" b="1" i="0" u="none" strike="noStrike" kern="0" cap="none" spc="0" normalizeH="0" baseline="0" noProof="0" dirty="0">
                <a:ln>
                  <a:noFill/>
                </a:ln>
                <a:solidFill>
                  <a:srgbClr val="FFFFFF"/>
                </a:solidFill>
                <a:effectLst/>
                <a:uLnTx/>
                <a:uFillTx/>
                <a:latin typeface="Arial"/>
                <a:ea typeface="+mn-ea"/>
                <a:cs typeface="+mn-cs"/>
              </a:rPr>
              <a:t>K</a:t>
            </a:r>
            <a:r>
              <a:rPr kumimoji="0" lang="en-US" sz="1200" b="1" i="0" u="none" strike="noStrike" kern="0" cap="none" spc="0" normalizeH="0" baseline="0" noProof="0" dirty="0">
                <a:ln>
                  <a:noFill/>
                </a:ln>
                <a:solidFill>
                  <a:srgbClr val="FFFFFF"/>
                </a:solidFill>
                <a:effectLst/>
                <a:uLnTx/>
                <a:uFillTx/>
                <a:latin typeface="Arial"/>
                <a:ea typeface="+mn-ea"/>
                <a:cs typeface="+mn-cs"/>
              </a:rPr>
              <a:t>now-how</a:t>
            </a:r>
          </a:p>
        </p:txBody>
      </p:sp>
      <p:pic>
        <p:nvPicPr>
          <p:cNvPr id="14" name="Picture 13">
            <a:extLst>
              <a:ext uri="{FF2B5EF4-FFF2-40B4-BE49-F238E27FC236}">
                <a16:creationId xmlns:a16="http://schemas.microsoft.com/office/drawing/2014/main" id="{570485D0-5AE7-4B9B-B996-8D21076CBC05}"/>
              </a:ext>
            </a:extLst>
          </p:cNvPr>
          <p:cNvPicPr>
            <a:picLocks noChangeAspect="1"/>
          </p:cNvPicPr>
          <p:nvPr/>
        </p:nvPicPr>
        <p:blipFill>
          <a:blip r:embed="rId6"/>
          <a:stretch>
            <a:fillRect/>
          </a:stretch>
        </p:blipFill>
        <p:spPr>
          <a:xfrm>
            <a:off x="10735697" y="5796452"/>
            <a:ext cx="1236206" cy="650635"/>
          </a:xfrm>
          <a:prstGeom prst="rect">
            <a:avLst/>
          </a:prstGeom>
        </p:spPr>
      </p:pic>
    </p:spTree>
    <p:extLst>
      <p:ext uri="{BB962C8B-B14F-4D97-AF65-F5344CB8AC3E}">
        <p14:creationId xmlns:p14="http://schemas.microsoft.com/office/powerpoint/2010/main" val="4006294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8" name="Title 3">
            <a:extLst>
              <a:ext uri="{FF2B5EF4-FFF2-40B4-BE49-F238E27FC236}">
                <a16:creationId xmlns:a16="http://schemas.microsoft.com/office/drawing/2014/main" id="{820C1CA1-3D56-4EB5-AB4B-9E16697D7641}"/>
              </a:ext>
            </a:extLst>
          </p:cNvPr>
          <p:cNvSpPr txBox="1">
            <a:spLocks/>
          </p:cNvSpPr>
          <p:nvPr/>
        </p:nvSpPr>
        <p:spPr>
          <a:xfrm>
            <a:off x="816864" y="1558544"/>
            <a:ext cx="10668000" cy="576064"/>
          </a:xfrm>
          <a:prstGeom prst="rect">
            <a:avLst/>
          </a:prstGeom>
        </p:spPr>
        <p:txBody>
          <a:bodyPr lIns="0" tIns="0" rIns="0" bIns="0"/>
          <a:lstStyle>
            <a:lvl1pPr algn="l" defTabSz="1219140" rtl="0" eaLnBrk="1" latinLnBrk="0" hangingPunct="1">
              <a:spcBef>
                <a:spcPct val="0"/>
              </a:spcBef>
              <a:buNone/>
              <a:defRPr sz="3200" kern="1200">
                <a:solidFill>
                  <a:srgbClr val="327EAB"/>
                </a:solidFill>
                <a:latin typeface="+mj-lt"/>
                <a:ea typeface="+mj-ea"/>
                <a:cs typeface="+mj-cs"/>
              </a:defRPr>
            </a:lvl1pPr>
          </a:lstStyle>
          <a:p>
            <a:pPr lvl="0">
              <a:defRPr/>
            </a:pPr>
            <a:r>
              <a:rPr lang="en-GB" dirty="0">
                <a:latin typeface="Arial"/>
              </a:rPr>
              <a:t>I</a:t>
            </a:r>
            <a:r>
              <a:rPr lang="en-DK" dirty="0">
                <a:latin typeface="Arial"/>
              </a:rPr>
              <a:t>n</a:t>
            </a:r>
            <a:r>
              <a:rPr lang="en-GB" dirty="0">
                <a:latin typeface="Arial"/>
              </a:rPr>
              <a:t>t</a:t>
            </a:r>
            <a:r>
              <a:rPr lang="en-DK" dirty="0">
                <a:latin typeface="Arial"/>
              </a:rPr>
              <a:t>r</a:t>
            </a:r>
            <a:r>
              <a:rPr lang="en-GB" dirty="0">
                <a:latin typeface="Arial"/>
              </a:rPr>
              <a:t>o</a:t>
            </a:r>
            <a:r>
              <a:rPr lang="en-DK" dirty="0">
                <a:latin typeface="Arial"/>
              </a:rPr>
              <a:t>d</a:t>
            </a:r>
            <a:r>
              <a:rPr lang="en-GB" dirty="0">
                <a:latin typeface="Arial"/>
              </a:rPr>
              <a:t>u</a:t>
            </a:r>
            <a:r>
              <a:rPr lang="en-DK" dirty="0">
                <a:latin typeface="Arial"/>
              </a:rPr>
              <a:t>c</a:t>
            </a:r>
            <a:r>
              <a:rPr lang="en-GB" dirty="0">
                <a:latin typeface="Arial"/>
              </a:rPr>
              <a:t>t</a:t>
            </a:r>
            <a:r>
              <a:rPr lang="en-DK" dirty="0" err="1">
                <a:latin typeface="Arial"/>
              </a:rPr>
              <a:t>i</a:t>
            </a:r>
            <a:r>
              <a:rPr lang="en-GB" dirty="0">
                <a:latin typeface="Arial"/>
              </a:rPr>
              <a:t>o</a:t>
            </a:r>
            <a:r>
              <a:rPr lang="en-DK" dirty="0">
                <a:latin typeface="Arial"/>
              </a:rPr>
              <a:t>n – </a:t>
            </a:r>
            <a:r>
              <a:rPr lang="en-GB" dirty="0">
                <a:latin typeface="Arial"/>
              </a:rPr>
              <a:t>L</a:t>
            </a:r>
            <a:r>
              <a:rPr lang="en-DK" dirty="0">
                <a:latin typeface="Arial"/>
              </a:rPr>
              <a:t>N</a:t>
            </a:r>
            <a:r>
              <a:rPr lang="en-GB" dirty="0">
                <a:latin typeface="Arial"/>
              </a:rPr>
              <a:t>G</a:t>
            </a:r>
            <a:r>
              <a:rPr lang="en-DK" dirty="0">
                <a:latin typeface="Arial"/>
              </a:rPr>
              <a:t> </a:t>
            </a:r>
            <a:r>
              <a:rPr lang="en-GB" dirty="0">
                <a:latin typeface="Arial"/>
              </a:rPr>
              <a:t>P</a:t>
            </a:r>
            <a:r>
              <a:rPr lang="en-DK" dirty="0">
                <a:latin typeface="Arial"/>
              </a:rPr>
              <a:t>r</a:t>
            </a:r>
            <a:r>
              <a:rPr lang="en-GB" dirty="0">
                <a:latin typeface="Arial"/>
              </a:rPr>
              <a:t>o</a:t>
            </a:r>
            <a:r>
              <a:rPr lang="en-DK" dirty="0">
                <a:latin typeface="Arial"/>
              </a:rPr>
              <a:t>c</a:t>
            </a:r>
            <a:r>
              <a:rPr lang="en-GB" dirty="0">
                <a:latin typeface="Arial"/>
              </a:rPr>
              <a:t>e</a:t>
            </a:r>
            <a:r>
              <a:rPr lang="en-DK" dirty="0">
                <a:latin typeface="Arial"/>
              </a:rPr>
              <a:t>s</a:t>
            </a:r>
            <a:r>
              <a:rPr lang="en-GB" dirty="0">
                <a:latin typeface="Arial"/>
              </a:rPr>
              <a:t>s</a:t>
            </a:r>
            <a:r>
              <a:rPr lang="en-DK" dirty="0">
                <a:latin typeface="Arial"/>
              </a:rPr>
              <a:t>e</a:t>
            </a:r>
            <a:r>
              <a:rPr lang="en-GB" dirty="0">
                <a:latin typeface="Arial"/>
              </a:rPr>
              <a:t>s</a:t>
            </a:r>
            <a:endParaRPr lang="en-US" dirty="0">
              <a:latin typeface="Arial"/>
            </a:endParaRPr>
          </a:p>
        </p:txBody>
      </p:sp>
      <p:sp>
        <p:nvSpPr>
          <p:cNvPr id="9" name="Title 3">
            <a:extLst>
              <a:ext uri="{FF2B5EF4-FFF2-40B4-BE49-F238E27FC236}">
                <a16:creationId xmlns:a16="http://schemas.microsoft.com/office/drawing/2014/main" id="{E29EB14D-0127-42CD-BE3E-D5A123B4E372}"/>
              </a:ext>
            </a:extLst>
          </p:cNvPr>
          <p:cNvSpPr txBox="1">
            <a:spLocks/>
          </p:cNvSpPr>
          <p:nvPr/>
        </p:nvSpPr>
        <p:spPr>
          <a:xfrm>
            <a:off x="823268" y="1557264"/>
            <a:ext cx="10668000" cy="576064"/>
          </a:xfrm>
          <a:prstGeom prst="rect">
            <a:avLst/>
          </a:prstGeom>
          <a:solidFill>
            <a:schemeClr val="bg1"/>
          </a:solidFill>
        </p:spPr>
        <p:txBody>
          <a:bodyPr lIns="0" tIns="0" rIns="0" bIns="0"/>
          <a:lstStyle>
            <a:lvl1pPr algn="l" defTabSz="1219140" rtl="0" eaLnBrk="1" latinLnBrk="0" hangingPunct="1">
              <a:spcBef>
                <a:spcPct val="0"/>
              </a:spcBef>
              <a:buNone/>
              <a:defRPr sz="3200" kern="1200">
                <a:solidFill>
                  <a:srgbClr val="327EAB"/>
                </a:solidFill>
                <a:latin typeface="+mj-lt"/>
                <a:ea typeface="+mj-ea"/>
                <a:cs typeface="+mj-cs"/>
              </a:defRPr>
            </a:lvl1pPr>
          </a:lstStyle>
          <a:p>
            <a:pPr lvl="0">
              <a:defRPr/>
            </a:pPr>
            <a:r>
              <a:rPr lang="en-US">
                <a:latin typeface="Arial"/>
              </a:rPr>
              <a:t>İzleme Sistemi Veri Akışı</a:t>
            </a:r>
            <a:endParaRPr lang="en-US" dirty="0">
              <a:latin typeface="Arial"/>
            </a:endParaRPr>
          </a:p>
        </p:txBody>
      </p:sp>
      <p:pic>
        <p:nvPicPr>
          <p:cNvPr id="10" name="Picture 9">
            <a:extLst>
              <a:ext uri="{FF2B5EF4-FFF2-40B4-BE49-F238E27FC236}">
                <a16:creationId xmlns:a16="http://schemas.microsoft.com/office/drawing/2014/main" id="{FE8C6C3B-A8A2-448B-BE93-01717055C619}"/>
              </a:ext>
            </a:extLst>
          </p:cNvPr>
          <p:cNvPicPr>
            <a:picLocks noChangeAspect="1"/>
          </p:cNvPicPr>
          <p:nvPr/>
        </p:nvPicPr>
        <p:blipFill>
          <a:blip r:embed="rId6"/>
          <a:stretch>
            <a:fillRect/>
          </a:stretch>
        </p:blipFill>
        <p:spPr>
          <a:xfrm>
            <a:off x="2821003" y="2378673"/>
            <a:ext cx="6794703" cy="3596179"/>
          </a:xfrm>
          <a:prstGeom prst="rect">
            <a:avLst/>
          </a:prstGeom>
        </p:spPr>
      </p:pic>
      <p:pic>
        <p:nvPicPr>
          <p:cNvPr id="11" name="Picture 10">
            <a:extLst>
              <a:ext uri="{FF2B5EF4-FFF2-40B4-BE49-F238E27FC236}">
                <a16:creationId xmlns:a16="http://schemas.microsoft.com/office/drawing/2014/main" id="{EEC85A24-88BD-4934-8D24-508873AFEC9F}"/>
              </a:ext>
            </a:extLst>
          </p:cNvPr>
          <p:cNvPicPr>
            <a:picLocks noChangeAspect="1"/>
          </p:cNvPicPr>
          <p:nvPr/>
        </p:nvPicPr>
        <p:blipFill>
          <a:blip r:embed="rId7"/>
          <a:stretch>
            <a:fillRect/>
          </a:stretch>
        </p:blipFill>
        <p:spPr>
          <a:xfrm>
            <a:off x="10735697" y="5796452"/>
            <a:ext cx="1236206" cy="650635"/>
          </a:xfrm>
          <a:prstGeom prst="rect">
            <a:avLst/>
          </a:prstGeom>
        </p:spPr>
      </p:pic>
    </p:spTree>
    <p:extLst>
      <p:ext uri="{BB962C8B-B14F-4D97-AF65-F5344CB8AC3E}">
        <p14:creationId xmlns:p14="http://schemas.microsoft.com/office/powerpoint/2010/main" val="2176329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8" name="Title 3">
            <a:extLst>
              <a:ext uri="{FF2B5EF4-FFF2-40B4-BE49-F238E27FC236}">
                <a16:creationId xmlns:a16="http://schemas.microsoft.com/office/drawing/2014/main" id="{E10831A5-C0D8-4ABC-832E-3BC979266714}"/>
              </a:ext>
            </a:extLst>
          </p:cNvPr>
          <p:cNvSpPr txBox="1">
            <a:spLocks/>
          </p:cNvSpPr>
          <p:nvPr/>
        </p:nvSpPr>
        <p:spPr>
          <a:xfrm>
            <a:off x="816864" y="1380744"/>
            <a:ext cx="10668000" cy="576064"/>
          </a:xfrm>
          <a:prstGeom prst="rect">
            <a:avLst/>
          </a:prstGeom>
        </p:spPr>
        <p:txBody>
          <a:bodyPr lIns="0" tIns="0" rIns="0" bIns="0"/>
          <a:lstStyle>
            <a:lvl1pPr algn="l" defTabSz="1219140" rtl="0" eaLnBrk="1" latinLnBrk="0" hangingPunct="1">
              <a:spcBef>
                <a:spcPct val="0"/>
              </a:spcBef>
              <a:buNone/>
              <a:defRPr sz="3200" kern="1200">
                <a:solidFill>
                  <a:srgbClr val="327EAB"/>
                </a:solidFill>
                <a:latin typeface="+mj-lt"/>
                <a:ea typeface="+mj-ea"/>
                <a:cs typeface="+mj-cs"/>
              </a:defRPr>
            </a:lvl1pPr>
          </a:lstStyle>
          <a:p>
            <a:pPr lvl="0">
              <a:defRPr/>
            </a:pPr>
            <a:r>
              <a:rPr lang="en-GB" dirty="0">
                <a:latin typeface="Arial"/>
              </a:rPr>
              <a:t>I</a:t>
            </a:r>
            <a:r>
              <a:rPr lang="en-DK" dirty="0">
                <a:latin typeface="Arial"/>
              </a:rPr>
              <a:t>n</a:t>
            </a:r>
            <a:r>
              <a:rPr lang="en-GB" dirty="0">
                <a:latin typeface="Arial"/>
              </a:rPr>
              <a:t>t</a:t>
            </a:r>
            <a:r>
              <a:rPr lang="en-DK" dirty="0">
                <a:latin typeface="Arial"/>
              </a:rPr>
              <a:t>r</a:t>
            </a:r>
            <a:r>
              <a:rPr lang="en-GB" dirty="0">
                <a:latin typeface="Arial"/>
              </a:rPr>
              <a:t>o</a:t>
            </a:r>
            <a:r>
              <a:rPr lang="en-DK" dirty="0">
                <a:latin typeface="Arial"/>
              </a:rPr>
              <a:t>d</a:t>
            </a:r>
            <a:r>
              <a:rPr lang="en-GB" dirty="0">
                <a:latin typeface="Arial"/>
              </a:rPr>
              <a:t>u</a:t>
            </a:r>
            <a:r>
              <a:rPr lang="en-DK" dirty="0">
                <a:latin typeface="Arial"/>
              </a:rPr>
              <a:t>c</a:t>
            </a:r>
            <a:r>
              <a:rPr lang="en-GB" dirty="0">
                <a:latin typeface="Arial"/>
              </a:rPr>
              <a:t>t</a:t>
            </a:r>
            <a:r>
              <a:rPr lang="en-DK" dirty="0" err="1">
                <a:latin typeface="Arial"/>
              </a:rPr>
              <a:t>i</a:t>
            </a:r>
            <a:r>
              <a:rPr lang="en-GB" dirty="0">
                <a:latin typeface="Arial"/>
              </a:rPr>
              <a:t>o</a:t>
            </a:r>
            <a:r>
              <a:rPr lang="en-DK" dirty="0">
                <a:latin typeface="Arial"/>
              </a:rPr>
              <a:t>n – </a:t>
            </a:r>
            <a:r>
              <a:rPr lang="en-GB" dirty="0">
                <a:latin typeface="Arial"/>
              </a:rPr>
              <a:t>L</a:t>
            </a:r>
            <a:r>
              <a:rPr lang="en-DK" dirty="0">
                <a:latin typeface="Arial"/>
              </a:rPr>
              <a:t>N</a:t>
            </a:r>
            <a:r>
              <a:rPr lang="en-GB" dirty="0">
                <a:latin typeface="Arial"/>
              </a:rPr>
              <a:t>G</a:t>
            </a:r>
            <a:r>
              <a:rPr lang="en-DK" dirty="0">
                <a:latin typeface="Arial"/>
              </a:rPr>
              <a:t> </a:t>
            </a:r>
            <a:r>
              <a:rPr lang="en-GB" dirty="0">
                <a:latin typeface="Arial"/>
              </a:rPr>
              <a:t>P</a:t>
            </a:r>
            <a:r>
              <a:rPr lang="en-DK" dirty="0">
                <a:latin typeface="Arial"/>
              </a:rPr>
              <a:t>r</a:t>
            </a:r>
            <a:r>
              <a:rPr lang="en-GB" dirty="0">
                <a:latin typeface="Arial"/>
              </a:rPr>
              <a:t>o</a:t>
            </a:r>
            <a:r>
              <a:rPr lang="en-DK" dirty="0">
                <a:latin typeface="Arial"/>
              </a:rPr>
              <a:t>c</a:t>
            </a:r>
            <a:r>
              <a:rPr lang="en-GB" dirty="0">
                <a:latin typeface="Arial"/>
              </a:rPr>
              <a:t>e</a:t>
            </a:r>
            <a:r>
              <a:rPr lang="en-DK" dirty="0">
                <a:latin typeface="Arial"/>
              </a:rPr>
              <a:t>s</a:t>
            </a:r>
            <a:r>
              <a:rPr lang="en-GB" dirty="0">
                <a:latin typeface="Arial"/>
              </a:rPr>
              <a:t>s</a:t>
            </a:r>
            <a:r>
              <a:rPr lang="en-DK" dirty="0">
                <a:latin typeface="Arial"/>
              </a:rPr>
              <a:t>e</a:t>
            </a:r>
            <a:r>
              <a:rPr lang="en-GB" dirty="0">
                <a:latin typeface="Arial"/>
              </a:rPr>
              <a:t>s</a:t>
            </a:r>
            <a:endParaRPr lang="en-US" dirty="0">
              <a:latin typeface="Arial"/>
            </a:endParaRPr>
          </a:p>
        </p:txBody>
      </p:sp>
      <p:sp>
        <p:nvSpPr>
          <p:cNvPr id="9" name="Title 3">
            <a:extLst>
              <a:ext uri="{FF2B5EF4-FFF2-40B4-BE49-F238E27FC236}">
                <a16:creationId xmlns:a16="http://schemas.microsoft.com/office/drawing/2014/main" id="{29B380D5-6C73-49E4-88AC-C5F9A102F082}"/>
              </a:ext>
            </a:extLst>
          </p:cNvPr>
          <p:cNvSpPr txBox="1">
            <a:spLocks/>
          </p:cNvSpPr>
          <p:nvPr/>
        </p:nvSpPr>
        <p:spPr>
          <a:xfrm>
            <a:off x="823268" y="1379464"/>
            <a:ext cx="10668000" cy="576064"/>
          </a:xfrm>
          <a:prstGeom prst="rect">
            <a:avLst/>
          </a:prstGeom>
          <a:solidFill>
            <a:schemeClr val="bg1"/>
          </a:solidFill>
        </p:spPr>
        <p:txBody>
          <a:bodyPr lIns="0" tIns="0" rIns="0" bIns="0"/>
          <a:lstStyle>
            <a:lvl1pPr algn="l" defTabSz="1219140" rtl="0" eaLnBrk="1" latinLnBrk="0" hangingPunct="1">
              <a:spcBef>
                <a:spcPct val="0"/>
              </a:spcBef>
              <a:buNone/>
              <a:defRPr sz="3200" kern="1200">
                <a:solidFill>
                  <a:srgbClr val="327EAB"/>
                </a:solidFill>
                <a:latin typeface="+mj-lt"/>
                <a:ea typeface="+mj-ea"/>
                <a:cs typeface="+mj-cs"/>
              </a:defRPr>
            </a:lvl1pPr>
          </a:lstStyle>
          <a:p>
            <a:pPr lvl="0">
              <a:defRPr/>
            </a:pPr>
            <a:r>
              <a:rPr lang="en-US">
                <a:latin typeface="Arial"/>
              </a:rPr>
              <a:t>FLS Diyagnostik Grafikleri </a:t>
            </a:r>
            <a:r>
              <a:rPr lang="en-DK">
                <a:latin typeface="Arial"/>
              </a:rPr>
              <a:t>–</a:t>
            </a:r>
            <a:r>
              <a:rPr lang="en-US">
                <a:latin typeface="Arial"/>
              </a:rPr>
              <a:t> Ovallik</a:t>
            </a:r>
            <a:endParaRPr lang="en-US" dirty="0">
              <a:latin typeface="Arial"/>
            </a:endParaRPr>
          </a:p>
        </p:txBody>
      </p:sp>
      <p:sp>
        <p:nvSpPr>
          <p:cNvPr id="10" name="TextBox 9">
            <a:extLst>
              <a:ext uri="{FF2B5EF4-FFF2-40B4-BE49-F238E27FC236}">
                <a16:creationId xmlns:a16="http://schemas.microsoft.com/office/drawing/2014/main" id="{6A4BCE56-79E0-45CE-844A-FEED20AC0946}"/>
              </a:ext>
            </a:extLst>
          </p:cNvPr>
          <p:cNvSpPr txBox="1"/>
          <p:nvPr/>
        </p:nvSpPr>
        <p:spPr>
          <a:xfrm>
            <a:off x="596759" y="2874974"/>
            <a:ext cx="2279218" cy="707886"/>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Ring kayması trendi (Destek #1)</a:t>
            </a:r>
            <a:endParaRPr lang="en-US" sz="20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98206B33-B7D8-4E47-9E67-7C8302C5670E}"/>
              </a:ext>
            </a:extLst>
          </p:cNvPr>
          <p:cNvPicPr>
            <a:picLocks noChangeAspect="1"/>
          </p:cNvPicPr>
          <p:nvPr/>
        </p:nvPicPr>
        <p:blipFill>
          <a:blip r:embed="rId6"/>
          <a:stretch>
            <a:fillRect/>
          </a:stretch>
        </p:blipFill>
        <p:spPr>
          <a:xfrm>
            <a:off x="3523129" y="1920411"/>
            <a:ext cx="6637964" cy="4371059"/>
          </a:xfrm>
          <a:prstGeom prst="rect">
            <a:avLst/>
          </a:prstGeom>
        </p:spPr>
      </p:pic>
      <p:sp>
        <p:nvSpPr>
          <p:cNvPr id="12" name="TextBox 11">
            <a:extLst>
              <a:ext uri="{FF2B5EF4-FFF2-40B4-BE49-F238E27FC236}">
                <a16:creationId xmlns:a16="http://schemas.microsoft.com/office/drawing/2014/main" id="{341462B6-5035-4744-AC63-043B0918DFB7}"/>
              </a:ext>
            </a:extLst>
          </p:cNvPr>
          <p:cNvSpPr txBox="1"/>
          <p:nvPr/>
        </p:nvSpPr>
        <p:spPr>
          <a:xfrm>
            <a:off x="3857075" y="4194322"/>
            <a:ext cx="1417451" cy="276999"/>
          </a:xfrm>
          <a:prstGeom prst="rect">
            <a:avLst/>
          </a:prstGeom>
          <a:solidFill>
            <a:srgbClr val="F6FBE4"/>
          </a:solidFill>
        </p:spPr>
        <p:txBody>
          <a:bodyPr wrap="square" rtlCol="0">
            <a:spAutoFit/>
          </a:bodyPr>
          <a:lstStyle/>
          <a:p>
            <a:r>
              <a:rPr lang="en-US" sz="1200"/>
              <a:t>Ring kayması trendi</a:t>
            </a:r>
            <a:endParaRPr lang="en-US" sz="1200" dirty="0"/>
          </a:p>
        </p:txBody>
      </p:sp>
      <p:sp>
        <p:nvSpPr>
          <p:cNvPr id="13" name="TextBox 12">
            <a:extLst>
              <a:ext uri="{FF2B5EF4-FFF2-40B4-BE49-F238E27FC236}">
                <a16:creationId xmlns:a16="http://schemas.microsoft.com/office/drawing/2014/main" id="{5FB8BD1F-9F6E-4E36-861A-F3A48DFC2EC4}"/>
              </a:ext>
            </a:extLst>
          </p:cNvPr>
          <p:cNvSpPr txBox="1"/>
          <p:nvPr/>
        </p:nvSpPr>
        <p:spPr>
          <a:xfrm>
            <a:off x="6880303" y="4806314"/>
            <a:ext cx="1468244" cy="461665"/>
          </a:xfrm>
          <a:prstGeom prst="rect">
            <a:avLst/>
          </a:prstGeom>
          <a:solidFill>
            <a:srgbClr val="F6FBE4"/>
          </a:solidFill>
        </p:spPr>
        <p:txBody>
          <a:bodyPr wrap="square" rtlCol="0">
            <a:spAutoFit/>
          </a:bodyPr>
          <a:lstStyle/>
          <a:p>
            <a:r>
              <a:rPr lang="en-US" sz="1200">
                <a:solidFill>
                  <a:srgbClr val="448CBD"/>
                </a:solidFill>
              </a:rPr>
              <a:t>Ring kayması     skaler değerleri</a:t>
            </a:r>
            <a:endParaRPr lang="en-US" sz="1200" dirty="0">
              <a:solidFill>
                <a:srgbClr val="448CBD"/>
              </a:solidFill>
            </a:endParaRPr>
          </a:p>
        </p:txBody>
      </p:sp>
      <p:sp>
        <p:nvSpPr>
          <p:cNvPr id="14" name="TextBox 13">
            <a:extLst>
              <a:ext uri="{FF2B5EF4-FFF2-40B4-BE49-F238E27FC236}">
                <a16:creationId xmlns:a16="http://schemas.microsoft.com/office/drawing/2014/main" id="{9D885001-BA10-46A6-8B72-309C73C879C6}"/>
              </a:ext>
            </a:extLst>
          </p:cNvPr>
          <p:cNvSpPr txBox="1"/>
          <p:nvPr/>
        </p:nvSpPr>
        <p:spPr>
          <a:xfrm>
            <a:off x="3523128" y="1942937"/>
            <a:ext cx="1467086" cy="246221"/>
          </a:xfrm>
          <a:prstGeom prst="rect">
            <a:avLst/>
          </a:prstGeom>
          <a:solidFill>
            <a:schemeClr val="bg1"/>
          </a:solidFill>
        </p:spPr>
        <p:txBody>
          <a:bodyPr wrap="square" rtlCol="0">
            <a:spAutoFit/>
          </a:bodyPr>
          <a:lstStyle/>
          <a:p>
            <a:r>
              <a:rPr lang="en-US" sz="1000">
                <a:latin typeface="Arial" panose="020B0604020202020204" pitchFamily="34" charset="0"/>
                <a:cs typeface="Arial" panose="020B0604020202020204" pitchFamily="34" charset="0"/>
              </a:rPr>
              <a:t>Ring kayması (mm)</a:t>
            </a:r>
            <a:endParaRPr lang="en-US" sz="1000"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09F20424-1DE5-466D-829D-9E61662482E3}"/>
              </a:ext>
            </a:extLst>
          </p:cNvPr>
          <p:cNvPicPr>
            <a:picLocks noChangeAspect="1"/>
          </p:cNvPicPr>
          <p:nvPr/>
        </p:nvPicPr>
        <p:blipFill>
          <a:blip r:embed="rId7"/>
          <a:stretch>
            <a:fillRect/>
          </a:stretch>
        </p:blipFill>
        <p:spPr>
          <a:xfrm>
            <a:off x="10735697" y="5796452"/>
            <a:ext cx="1236206" cy="650635"/>
          </a:xfrm>
          <a:prstGeom prst="rect">
            <a:avLst/>
          </a:prstGeom>
        </p:spPr>
      </p:pic>
    </p:spTree>
    <p:extLst>
      <p:ext uri="{BB962C8B-B14F-4D97-AF65-F5344CB8AC3E}">
        <p14:creationId xmlns:p14="http://schemas.microsoft.com/office/powerpoint/2010/main" val="1598780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metin, kişi içeren bir resim&#10;&#10;Açıklama otomatik olarak oluşturuldu">
            <a:extLst>
              <a:ext uri="{FF2B5EF4-FFF2-40B4-BE49-F238E27FC236}">
                <a16:creationId xmlns:a16="http://schemas.microsoft.com/office/drawing/2014/main" id="{9D5058D0-61CE-74F8-14E7-A84B74F9A2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Resim 12">
            <a:extLst>
              <a:ext uri="{FF2B5EF4-FFF2-40B4-BE49-F238E27FC236}">
                <a16:creationId xmlns:a16="http://schemas.microsoft.com/office/drawing/2014/main" id="{2B033A88-BCDA-3E3F-D05C-F0A0369534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11620" y="-1210963"/>
            <a:ext cx="3768755" cy="5326929"/>
          </a:xfrm>
          <a:prstGeom prst="rect">
            <a:avLst/>
          </a:prstGeom>
        </p:spPr>
      </p:pic>
      <p:sp>
        <p:nvSpPr>
          <p:cNvPr id="15" name="Metin kutusu 14">
            <a:extLst>
              <a:ext uri="{FF2B5EF4-FFF2-40B4-BE49-F238E27FC236}">
                <a16:creationId xmlns:a16="http://schemas.microsoft.com/office/drawing/2014/main" id="{C006C6F2-1D39-8A95-BEFE-E0BCCF925C5C}"/>
              </a:ext>
            </a:extLst>
          </p:cNvPr>
          <p:cNvSpPr txBox="1"/>
          <p:nvPr/>
        </p:nvSpPr>
        <p:spPr>
          <a:xfrm>
            <a:off x="325582" y="5607089"/>
            <a:ext cx="11540836" cy="769441"/>
          </a:xfrm>
          <a:prstGeom prst="rect">
            <a:avLst/>
          </a:prstGeom>
          <a:noFill/>
        </p:spPr>
        <p:txBody>
          <a:bodyPr wrap="square" rtlCol="0">
            <a:spAutoFit/>
          </a:bodyPr>
          <a:lstStyle/>
          <a:p>
            <a:pPr algn="ctr"/>
            <a:r>
              <a:rPr lang="en-US" sz="4400">
                <a:solidFill>
                  <a:schemeClr val="bg1"/>
                </a:solidFill>
              </a:rPr>
              <a:t>ÇİMENTO DÖNER FIRININDA DURUM İZLEME</a:t>
            </a:r>
            <a:endParaRPr lang="tr-TR" sz="4400" dirty="0">
              <a:solidFill>
                <a:schemeClr val="bg1"/>
              </a:solidFill>
            </a:endParaRPr>
          </a:p>
        </p:txBody>
      </p:sp>
      <p:pic>
        <p:nvPicPr>
          <p:cNvPr id="3" name="Picture 2">
            <a:extLst>
              <a:ext uri="{FF2B5EF4-FFF2-40B4-BE49-F238E27FC236}">
                <a16:creationId xmlns:a16="http://schemas.microsoft.com/office/drawing/2014/main" id="{048F64B4-D0A5-4FAE-958B-6313CBEC7AF3}"/>
              </a:ext>
            </a:extLst>
          </p:cNvPr>
          <p:cNvPicPr>
            <a:picLocks noChangeAspect="1"/>
          </p:cNvPicPr>
          <p:nvPr/>
        </p:nvPicPr>
        <p:blipFill>
          <a:blip r:embed="rId5"/>
          <a:stretch>
            <a:fillRect/>
          </a:stretch>
        </p:blipFill>
        <p:spPr>
          <a:xfrm>
            <a:off x="4964383" y="2767652"/>
            <a:ext cx="2263234" cy="1754326"/>
          </a:xfrm>
          <a:prstGeom prst="rect">
            <a:avLst/>
          </a:prstGeom>
        </p:spPr>
      </p:pic>
      <p:sp>
        <p:nvSpPr>
          <p:cNvPr id="6" name="Metin kutusu 14">
            <a:extLst>
              <a:ext uri="{FF2B5EF4-FFF2-40B4-BE49-F238E27FC236}">
                <a16:creationId xmlns:a16="http://schemas.microsoft.com/office/drawing/2014/main" id="{660EBCA6-C60F-45A7-A243-49819F6ED65E}"/>
              </a:ext>
            </a:extLst>
          </p:cNvPr>
          <p:cNvSpPr txBox="1"/>
          <p:nvPr/>
        </p:nvSpPr>
        <p:spPr>
          <a:xfrm>
            <a:off x="993319" y="4750149"/>
            <a:ext cx="10205356" cy="707886"/>
          </a:xfrm>
          <a:prstGeom prst="rect">
            <a:avLst/>
          </a:prstGeom>
          <a:noFill/>
        </p:spPr>
        <p:txBody>
          <a:bodyPr wrap="square" rtlCol="0">
            <a:spAutoFit/>
          </a:bodyPr>
          <a:lstStyle/>
          <a:p>
            <a:pPr algn="ctr"/>
            <a:r>
              <a:rPr lang="en-US" sz="4000" b="1" i="1">
                <a:solidFill>
                  <a:schemeClr val="bg1"/>
                </a:solidFill>
              </a:rPr>
              <a:t>Emre ORHON</a:t>
            </a:r>
            <a:endParaRPr lang="tr-TR" sz="4000" b="1" i="1" dirty="0">
              <a:solidFill>
                <a:schemeClr val="bg1"/>
              </a:solidFill>
            </a:endParaRPr>
          </a:p>
        </p:txBody>
      </p:sp>
    </p:spTree>
    <p:extLst>
      <p:ext uri="{BB962C8B-B14F-4D97-AF65-F5344CB8AC3E}">
        <p14:creationId xmlns:p14="http://schemas.microsoft.com/office/powerpoint/2010/main" val="3637590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8" name="Title 3">
            <a:extLst>
              <a:ext uri="{FF2B5EF4-FFF2-40B4-BE49-F238E27FC236}">
                <a16:creationId xmlns:a16="http://schemas.microsoft.com/office/drawing/2014/main" id="{A1EEF038-9A2E-4238-869E-E544C8C1157E}"/>
              </a:ext>
            </a:extLst>
          </p:cNvPr>
          <p:cNvSpPr txBox="1">
            <a:spLocks/>
          </p:cNvSpPr>
          <p:nvPr/>
        </p:nvSpPr>
        <p:spPr>
          <a:xfrm>
            <a:off x="816864" y="1520444"/>
            <a:ext cx="10668000" cy="576064"/>
          </a:xfrm>
          <a:prstGeom prst="rect">
            <a:avLst/>
          </a:prstGeom>
        </p:spPr>
        <p:txBody>
          <a:bodyPr lIns="0" tIns="0" rIns="0" bIns="0"/>
          <a:lstStyle>
            <a:lvl1pPr algn="l" defTabSz="1219140" rtl="0" eaLnBrk="1" latinLnBrk="0" hangingPunct="1">
              <a:spcBef>
                <a:spcPct val="0"/>
              </a:spcBef>
              <a:buNone/>
              <a:defRPr sz="3200" kern="1200">
                <a:solidFill>
                  <a:srgbClr val="327EAB"/>
                </a:solidFill>
                <a:latin typeface="+mj-lt"/>
                <a:ea typeface="+mj-ea"/>
                <a:cs typeface="+mj-cs"/>
              </a:defRPr>
            </a:lvl1pPr>
          </a:lstStyle>
          <a:p>
            <a:pPr lvl="0">
              <a:defRPr/>
            </a:pPr>
            <a:r>
              <a:rPr lang="en-GB" dirty="0">
                <a:latin typeface="Arial"/>
              </a:rPr>
              <a:t>Diagnostic I</a:t>
            </a:r>
            <a:r>
              <a:rPr lang="en-DK" dirty="0">
                <a:latin typeface="Arial"/>
              </a:rPr>
              <a:t>n</a:t>
            </a:r>
            <a:r>
              <a:rPr lang="en-GB" dirty="0">
                <a:latin typeface="Arial"/>
              </a:rPr>
              <a:t>t</a:t>
            </a:r>
            <a:r>
              <a:rPr lang="en-DK" dirty="0">
                <a:latin typeface="Arial"/>
              </a:rPr>
              <a:t>r</a:t>
            </a:r>
            <a:r>
              <a:rPr lang="en-GB" dirty="0">
                <a:latin typeface="Arial"/>
              </a:rPr>
              <a:t>o</a:t>
            </a:r>
            <a:r>
              <a:rPr lang="en-DK" dirty="0">
                <a:latin typeface="Arial"/>
              </a:rPr>
              <a:t>d</a:t>
            </a:r>
            <a:r>
              <a:rPr lang="en-GB" dirty="0">
                <a:latin typeface="Arial"/>
              </a:rPr>
              <a:t>u</a:t>
            </a:r>
            <a:r>
              <a:rPr lang="en-DK" dirty="0">
                <a:latin typeface="Arial"/>
              </a:rPr>
              <a:t>c</a:t>
            </a:r>
            <a:r>
              <a:rPr lang="en-GB" dirty="0">
                <a:latin typeface="Arial"/>
              </a:rPr>
              <a:t>t</a:t>
            </a:r>
            <a:r>
              <a:rPr lang="en-DK" dirty="0" err="1">
                <a:latin typeface="Arial"/>
              </a:rPr>
              <a:t>i</a:t>
            </a:r>
            <a:r>
              <a:rPr lang="en-GB" dirty="0">
                <a:latin typeface="Arial"/>
              </a:rPr>
              <a:t>o</a:t>
            </a:r>
            <a:r>
              <a:rPr lang="en-DK" dirty="0">
                <a:latin typeface="Arial"/>
              </a:rPr>
              <a:t>n – </a:t>
            </a:r>
            <a:r>
              <a:rPr lang="en-GB" dirty="0">
                <a:latin typeface="Arial"/>
              </a:rPr>
              <a:t>L</a:t>
            </a:r>
            <a:r>
              <a:rPr lang="en-DK" dirty="0">
                <a:latin typeface="Arial"/>
              </a:rPr>
              <a:t>N</a:t>
            </a:r>
            <a:r>
              <a:rPr lang="en-GB" dirty="0">
                <a:latin typeface="Arial"/>
              </a:rPr>
              <a:t>G</a:t>
            </a:r>
            <a:r>
              <a:rPr lang="en-DK" dirty="0">
                <a:latin typeface="Arial"/>
              </a:rPr>
              <a:t> </a:t>
            </a:r>
            <a:r>
              <a:rPr lang="en-GB" dirty="0">
                <a:latin typeface="Arial"/>
              </a:rPr>
              <a:t>P</a:t>
            </a:r>
            <a:r>
              <a:rPr lang="en-DK" dirty="0">
                <a:latin typeface="Arial"/>
              </a:rPr>
              <a:t>r</a:t>
            </a:r>
            <a:r>
              <a:rPr lang="en-GB" dirty="0">
                <a:latin typeface="Arial"/>
              </a:rPr>
              <a:t>o</a:t>
            </a:r>
            <a:r>
              <a:rPr lang="en-DK" dirty="0">
                <a:latin typeface="Arial"/>
              </a:rPr>
              <a:t>c</a:t>
            </a:r>
            <a:r>
              <a:rPr lang="en-GB" dirty="0">
                <a:latin typeface="Arial"/>
              </a:rPr>
              <a:t>e</a:t>
            </a:r>
            <a:r>
              <a:rPr lang="en-DK" dirty="0">
                <a:latin typeface="Arial"/>
              </a:rPr>
              <a:t>s</a:t>
            </a:r>
            <a:r>
              <a:rPr lang="en-GB" dirty="0">
                <a:latin typeface="Arial"/>
              </a:rPr>
              <a:t>s</a:t>
            </a:r>
            <a:r>
              <a:rPr lang="en-DK" dirty="0">
                <a:latin typeface="Arial"/>
              </a:rPr>
              <a:t>e</a:t>
            </a:r>
            <a:r>
              <a:rPr lang="en-GB" dirty="0">
                <a:latin typeface="Arial"/>
              </a:rPr>
              <a:t>s</a:t>
            </a:r>
            <a:endParaRPr lang="en-US" dirty="0">
              <a:latin typeface="Arial"/>
            </a:endParaRPr>
          </a:p>
        </p:txBody>
      </p:sp>
      <p:sp>
        <p:nvSpPr>
          <p:cNvPr id="9" name="Title 3">
            <a:extLst>
              <a:ext uri="{FF2B5EF4-FFF2-40B4-BE49-F238E27FC236}">
                <a16:creationId xmlns:a16="http://schemas.microsoft.com/office/drawing/2014/main" id="{D88A6914-40DD-4C03-9EB5-7E8DC66509A4}"/>
              </a:ext>
            </a:extLst>
          </p:cNvPr>
          <p:cNvSpPr txBox="1">
            <a:spLocks/>
          </p:cNvSpPr>
          <p:nvPr/>
        </p:nvSpPr>
        <p:spPr>
          <a:xfrm>
            <a:off x="823268" y="1519164"/>
            <a:ext cx="10668000" cy="576064"/>
          </a:xfrm>
          <a:prstGeom prst="rect">
            <a:avLst/>
          </a:prstGeom>
          <a:solidFill>
            <a:schemeClr val="bg1"/>
          </a:solidFill>
        </p:spPr>
        <p:txBody>
          <a:bodyPr lIns="0" tIns="0" rIns="0" bIns="0"/>
          <a:lstStyle>
            <a:lvl1pPr algn="l" defTabSz="1219140" rtl="0" eaLnBrk="1" latinLnBrk="0" hangingPunct="1">
              <a:spcBef>
                <a:spcPct val="0"/>
              </a:spcBef>
              <a:buNone/>
              <a:defRPr sz="3200" kern="1200">
                <a:solidFill>
                  <a:srgbClr val="327EAB"/>
                </a:solidFill>
                <a:latin typeface="+mj-lt"/>
                <a:ea typeface="+mj-ea"/>
                <a:cs typeface="+mj-cs"/>
              </a:defRPr>
            </a:lvl1pPr>
          </a:lstStyle>
          <a:p>
            <a:pPr lvl="0">
              <a:defRPr/>
            </a:pPr>
            <a:r>
              <a:rPr lang="en-US">
                <a:latin typeface="Arial"/>
              </a:rPr>
              <a:t>FLS Diyagnostik Grafikleri </a:t>
            </a:r>
            <a:r>
              <a:rPr lang="en-DK">
                <a:latin typeface="Arial"/>
              </a:rPr>
              <a:t>–</a:t>
            </a:r>
            <a:r>
              <a:rPr lang="en-US">
                <a:latin typeface="Arial"/>
              </a:rPr>
              <a:t> Krank</a:t>
            </a:r>
            <a:endParaRPr lang="en-US" dirty="0">
              <a:latin typeface="Arial"/>
            </a:endParaRPr>
          </a:p>
        </p:txBody>
      </p:sp>
      <p:sp>
        <p:nvSpPr>
          <p:cNvPr id="10" name="TextBox 16">
            <a:extLst>
              <a:ext uri="{FF2B5EF4-FFF2-40B4-BE49-F238E27FC236}">
                <a16:creationId xmlns:a16="http://schemas.microsoft.com/office/drawing/2014/main" id="{A5C5E56A-22CE-4228-AB3A-D28C82538FA5}"/>
              </a:ext>
            </a:extLst>
          </p:cNvPr>
          <p:cNvSpPr txBox="1"/>
          <p:nvPr/>
        </p:nvSpPr>
        <p:spPr>
          <a:xfrm>
            <a:off x="2931613" y="5853029"/>
            <a:ext cx="764628" cy="212990"/>
          </a:xfrm>
          <a:prstGeom prst="rect">
            <a:avLst/>
          </a:prstGeom>
          <a:noFill/>
        </p:spPr>
        <p:txBody>
          <a:bodyPr wrap="non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atin typeface="Arial" panose="020B0604020202020204" pitchFamily="34" charset="0"/>
                <a:cs typeface="Arial" panose="020B0604020202020204" pitchFamily="34" charset="0"/>
              </a:rPr>
              <a:t>Önce</a:t>
            </a:r>
            <a:endParaRPr lang="en-US" dirty="0">
              <a:latin typeface="Arial" panose="020B0604020202020204" pitchFamily="34" charset="0"/>
              <a:cs typeface="Arial" panose="020B0604020202020204" pitchFamily="34" charset="0"/>
            </a:endParaRPr>
          </a:p>
        </p:txBody>
      </p:sp>
      <p:sp>
        <p:nvSpPr>
          <p:cNvPr id="11" name="TextBox 17">
            <a:extLst>
              <a:ext uri="{FF2B5EF4-FFF2-40B4-BE49-F238E27FC236}">
                <a16:creationId xmlns:a16="http://schemas.microsoft.com/office/drawing/2014/main" id="{A07C5AF5-5E7B-4E6D-BCC4-7887B5F7CF03}"/>
              </a:ext>
            </a:extLst>
          </p:cNvPr>
          <p:cNvSpPr txBox="1"/>
          <p:nvPr/>
        </p:nvSpPr>
        <p:spPr>
          <a:xfrm>
            <a:off x="8657678" y="5781010"/>
            <a:ext cx="848711" cy="229724"/>
          </a:xfrm>
          <a:prstGeom prst="rect">
            <a:avLst/>
          </a:prstGeom>
          <a:noFill/>
        </p:spPr>
        <p:txBody>
          <a:bodyPr wrap="non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rgbClr val="002060"/>
                </a:solidFill>
                <a:latin typeface="Arial" panose="020B0604020202020204" pitchFamily="34" charset="0"/>
                <a:cs typeface="Arial" panose="020B0604020202020204" pitchFamily="34" charset="0"/>
              </a:rPr>
              <a:t>Sonra</a:t>
            </a:r>
            <a:endParaRPr lang="en-US" dirty="0">
              <a:solidFill>
                <a:srgbClr val="002060"/>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7B056AAF-C2B2-488A-A487-B2C7F1CF1293}"/>
              </a:ext>
            </a:extLst>
          </p:cNvPr>
          <p:cNvPicPr>
            <a:picLocks noChangeAspect="1"/>
          </p:cNvPicPr>
          <p:nvPr/>
        </p:nvPicPr>
        <p:blipFill>
          <a:blip r:embed="rId6"/>
          <a:stretch>
            <a:fillRect/>
          </a:stretch>
        </p:blipFill>
        <p:spPr>
          <a:xfrm>
            <a:off x="495300" y="2331836"/>
            <a:ext cx="11201400" cy="3477768"/>
          </a:xfrm>
          <a:prstGeom prst="rect">
            <a:avLst/>
          </a:prstGeom>
        </p:spPr>
      </p:pic>
      <p:pic>
        <p:nvPicPr>
          <p:cNvPr id="13" name="Picture 12">
            <a:extLst>
              <a:ext uri="{FF2B5EF4-FFF2-40B4-BE49-F238E27FC236}">
                <a16:creationId xmlns:a16="http://schemas.microsoft.com/office/drawing/2014/main" id="{93064C20-4860-406D-B88E-B05F29D7A50B}"/>
              </a:ext>
            </a:extLst>
          </p:cNvPr>
          <p:cNvPicPr>
            <a:picLocks noChangeAspect="1"/>
          </p:cNvPicPr>
          <p:nvPr/>
        </p:nvPicPr>
        <p:blipFill>
          <a:blip r:embed="rId7"/>
          <a:stretch>
            <a:fillRect/>
          </a:stretch>
        </p:blipFill>
        <p:spPr>
          <a:xfrm>
            <a:off x="10735697" y="5796452"/>
            <a:ext cx="1236206" cy="650635"/>
          </a:xfrm>
          <a:prstGeom prst="rect">
            <a:avLst/>
          </a:prstGeom>
        </p:spPr>
      </p:pic>
    </p:spTree>
    <p:extLst>
      <p:ext uri="{BB962C8B-B14F-4D97-AF65-F5344CB8AC3E}">
        <p14:creationId xmlns:p14="http://schemas.microsoft.com/office/powerpoint/2010/main" val="126306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9" name="Title 3">
            <a:extLst>
              <a:ext uri="{FF2B5EF4-FFF2-40B4-BE49-F238E27FC236}">
                <a16:creationId xmlns:a16="http://schemas.microsoft.com/office/drawing/2014/main" id="{188EFA87-D4E9-4468-8114-FDCFB3A027FB}"/>
              </a:ext>
            </a:extLst>
          </p:cNvPr>
          <p:cNvSpPr txBox="1">
            <a:spLocks/>
          </p:cNvSpPr>
          <p:nvPr/>
        </p:nvSpPr>
        <p:spPr>
          <a:xfrm>
            <a:off x="816864" y="1291844"/>
            <a:ext cx="10668000" cy="576064"/>
          </a:xfrm>
          <a:prstGeom prst="rect">
            <a:avLst/>
          </a:prstGeom>
        </p:spPr>
        <p:txBody>
          <a:bodyPr lIns="0" tIns="0" rIns="0" bIns="0"/>
          <a:lstStyle>
            <a:lvl1pPr algn="l" defTabSz="1219140" rtl="0" eaLnBrk="1" latinLnBrk="0" hangingPunct="1">
              <a:spcBef>
                <a:spcPct val="0"/>
              </a:spcBef>
              <a:buNone/>
              <a:defRPr sz="3200" kern="1200">
                <a:solidFill>
                  <a:srgbClr val="327EAB"/>
                </a:solidFill>
                <a:latin typeface="+mj-lt"/>
                <a:ea typeface="+mj-ea"/>
                <a:cs typeface="+mj-cs"/>
              </a:defRPr>
            </a:lvl1pPr>
          </a:lstStyle>
          <a:p>
            <a:pPr lvl="0">
              <a:defRPr/>
            </a:pPr>
            <a:r>
              <a:rPr lang="en-GB" dirty="0">
                <a:latin typeface="Arial"/>
              </a:rPr>
              <a:t>I</a:t>
            </a:r>
            <a:r>
              <a:rPr lang="en-DK" dirty="0">
                <a:latin typeface="Arial"/>
              </a:rPr>
              <a:t>n</a:t>
            </a:r>
            <a:r>
              <a:rPr lang="en-GB" dirty="0">
                <a:latin typeface="Arial"/>
              </a:rPr>
              <a:t>t</a:t>
            </a:r>
            <a:r>
              <a:rPr lang="en-DK" dirty="0">
                <a:latin typeface="Arial"/>
              </a:rPr>
              <a:t>r</a:t>
            </a:r>
            <a:r>
              <a:rPr lang="en-GB" dirty="0">
                <a:latin typeface="Arial"/>
              </a:rPr>
              <a:t>o</a:t>
            </a:r>
            <a:r>
              <a:rPr lang="en-DK" dirty="0">
                <a:latin typeface="Arial"/>
              </a:rPr>
              <a:t>d</a:t>
            </a:r>
            <a:r>
              <a:rPr lang="en-GB" dirty="0">
                <a:latin typeface="Arial"/>
              </a:rPr>
              <a:t>u</a:t>
            </a:r>
            <a:r>
              <a:rPr lang="en-DK" dirty="0">
                <a:latin typeface="Arial"/>
              </a:rPr>
              <a:t>c</a:t>
            </a:r>
            <a:r>
              <a:rPr lang="en-GB" dirty="0">
                <a:latin typeface="Arial"/>
              </a:rPr>
              <a:t>t</a:t>
            </a:r>
            <a:r>
              <a:rPr lang="en-DK" dirty="0" err="1">
                <a:latin typeface="Arial"/>
              </a:rPr>
              <a:t>i</a:t>
            </a:r>
            <a:r>
              <a:rPr lang="en-GB" dirty="0">
                <a:latin typeface="Arial"/>
              </a:rPr>
              <a:t>o</a:t>
            </a:r>
            <a:r>
              <a:rPr lang="en-DK" dirty="0">
                <a:latin typeface="Arial"/>
              </a:rPr>
              <a:t>n – </a:t>
            </a:r>
            <a:r>
              <a:rPr lang="en-GB" dirty="0">
                <a:latin typeface="Arial"/>
              </a:rPr>
              <a:t>L</a:t>
            </a:r>
            <a:r>
              <a:rPr lang="en-DK" dirty="0">
                <a:latin typeface="Arial"/>
              </a:rPr>
              <a:t>N</a:t>
            </a:r>
            <a:r>
              <a:rPr lang="en-GB" dirty="0">
                <a:latin typeface="Arial"/>
              </a:rPr>
              <a:t>G</a:t>
            </a:r>
            <a:r>
              <a:rPr lang="en-DK" dirty="0">
                <a:latin typeface="Arial"/>
              </a:rPr>
              <a:t> </a:t>
            </a:r>
            <a:r>
              <a:rPr lang="en-GB" dirty="0">
                <a:latin typeface="Arial"/>
              </a:rPr>
              <a:t>P</a:t>
            </a:r>
            <a:r>
              <a:rPr lang="en-DK" dirty="0">
                <a:latin typeface="Arial"/>
              </a:rPr>
              <a:t>r</a:t>
            </a:r>
            <a:r>
              <a:rPr lang="en-GB" dirty="0">
                <a:latin typeface="Arial"/>
              </a:rPr>
              <a:t>o</a:t>
            </a:r>
            <a:r>
              <a:rPr lang="en-DK" dirty="0">
                <a:latin typeface="Arial"/>
              </a:rPr>
              <a:t>c</a:t>
            </a:r>
            <a:r>
              <a:rPr lang="en-GB" dirty="0">
                <a:latin typeface="Arial"/>
              </a:rPr>
              <a:t>e</a:t>
            </a:r>
            <a:r>
              <a:rPr lang="en-DK" dirty="0">
                <a:latin typeface="Arial"/>
              </a:rPr>
              <a:t>s</a:t>
            </a:r>
            <a:r>
              <a:rPr lang="en-GB" dirty="0">
                <a:latin typeface="Arial"/>
              </a:rPr>
              <a:t>s</a:t>
            </a:r>
            <a:r>
              <a:rPr lang="en-DK" dirty="0">
                <a:latin typeface="Arial"/>
              </a:rPr>
              <a:t>e</a:t>
            </a:r>
            <a:r>
              <a:rPr lang="en-GB" dirty="0">
                <a:latin typeface="Arial"/>
              </a:rPr>
              <a:t>s</a:t>
            </a:r>
            <a:endParaRPr lang="en-US" dirty="0">
              <a:latin typeface="Arial"/>
            </a:endParaRPr>
          </a:p>
        </p:txBody>
      </p:sp>
      <p:sp>
        <p:nvSpPr>
          <p:cNvPr id="10" name="Title 3">
            <a:extLst>
              <a:ext uri="{FF2B5EF4-FFF2-40B4-BE49-F238E27FC236}">
                <a16:creationId xmlns:a16="http://schemas.microsoft.com/office/drawing/2014/main" id="{4B228D72-CE98-4503-9DB3-435B584B4F81}"/>
              </a:ext>
            </a:extLst>
          </p:cNvPr>
          <p:cNvSpPr txBox="1">
            <a:spLocks/>
          </p:cNvSpPr>
          <p:nvPr/>
        </p:nvSpPr>
        <p:spPr>
          <a:xfrm>
            <a:off x="823268" y="1290564"/>
            <a:ext cx="10668000" cy="576064"/>
          </a:xfrm>
          <a:prstGeom prst="rect">
            <a:avLst/>
          </a:prstGeom>
          <a:solidFill>
            <a:schemeClr val="bg1"/>
          </a:solidFill>
        </p:spPr>
        <p:txBody>
          <a:bodyPr lIns="0" tIns="0" rIns="0" bIns="0"/>
          <a:lstStyle>
            <a:lvl1pPr algn="l" defTabSz="1219140" rtl="0" eaLnBrk="1" latinLnBrk="0" hangingPunct="1">
              <a:spcBef>
                <a:spcPct val="0"/>
              </a:spcBef>
              <a:buNone/>
              <a:defRPr sz="3200" kern="1200">
                <a:solidFill>
                  <a:srgbClr val="327EAB"/>
                </a:solidFill>
                <a:latin typeface="+mj-lt"/>
                <a:ea typeface="+mj-ea"/>
                <a:cs typeface="+mj-cs"/>
              </a:defRPr>
            </a:lvl1pPr>
          </a:lstStyle>
          <a:p>
            <a:pPr lvl="0">
              <a:defRPr/>
            </a:pPr>
            <a:r>
              <a:rPr lang="en-US">
                <a:latin typeface="Arial"/>
              </a:rPr>
              <a:t>FLS Diyagnostik Grafikleri </a:t>
            </a:r>
            <a:r>
              <a:rPr lang="en-DK">
                <a:latin typeface="Arial"/>
              </a:rPr>
              <a:t>–</a:t>
            </a:r>
            <a:r>
              <a:rPr lang="en-US">
                <a:latin typeface="Arial"/>
              </a:rPr>
              <a:t> Dişli Titreşimleri</a:t>
            </a:r>
            <a:endParaRPr lang="en-US" dirty="0">
              <a:latin typeface="Arial"/>
            </a:endParaRPr>
          </a:p>
        </p:txBody>
      </p:sp>
      <p:pic>
        <p:nvPicPr>
          <p:cNvPr id="11" name="Picture 10">
            <a:extLst>
              <a:ext uri="{FF2B5EF4-FFF2-40B4-BE49-F238E27FC236}">
                <a16:creationId xmlns:a16="http://schemas.microsoft.com/office/drawing/2014/main" id="{46A249EA-5971-41E0-921A-580A54681B30}"/>
              </a:ext>
            </a:extLst>
          </p:cNvPr>
          <p:cNvPicPr>
            <a:picLocks noChangeAspect="1"/>
          </p:cNvPicPr>
          <p:nvPr/>
        </p:nvPicPr>
        <p:blipFill>
          <a:blip r:embed="rId6"/>
          <a:stretch>
            <a:fillRect/>
          </a:stretch>
        </p:blipFill>
        <p:spPr>
          <a:xfrm>
            <a:off x="2905797" y="1926804"/>
            <a:ext cx="7821422" cy="4494399"/>
          </a:xfrm>
          <a:prstGeom prst="rect">
            <a:avLst/>
          </a:prstGeom>
        </p:spPr>
      </p:pic>
      <p:sp>
        <p:nvSpPr>
          <p:cNvPr id="12" name="TextBox 11">
            <a:extLst>
              <a:ext uri="{FF2B5EF4-FFF2-40B4-BE49-F238E27FC236}">
                <a16:creationId xmlns:a16="http://schemas.microsoft.com/office/drawing/2014/main" id="{DF30B068-989C-4808-B06C-174DAC4A289E}"/>
              </a:ext>
            </a:extLst>
          </p:cNvPr>
          <p:cNvSpPr txBox="1"/>
          <p:nvPr/>
        </p:nvSpPr>
        <p:spPr>
          <a:xfrm>
            <a:off x="378538" y="2529211"/>
            <a:ext cx="2382871" cy="1015663"/>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Pinyon </a:t>
            </a:r>
            <a:r>
              <a:rPr lang="en-US" sz="2000" dirty="0">
                <a:latin typeface="Arial" panose="020B0604020202020204" pitchFamily="34" charset="0"/>
                <a:cs typeface="Arial" panose="020B0604020202020204" pitchFamily="34" charset="0"/>
              </a:rPr>
              <a:t>2</a:t>
            </a:r>
            <a:r>
              <a:rPr lang="en-US" sz="2000">
                <a:latin typeface="Arial" panose="020B0604020202020204" pitchFamily="34" charset="0"/>
                <a:cs typeface="Arial" panose="020B0604020202020204" pitchFamily="34" charset="0"/>
              </a:rPr>
              <a:t>, Y-ekseni, zaman dalga formu, ivme</a:t>
            </a:r>
            <a:endParaRPr lang="en-US" sz="2000"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045F3C1-AAFE-48B8-BB84-59574CDDA165}"/>
              </a:ext>
            </a:extLst>
          </p:cNvPr>
          <p:cNvPicPr>
            <a:picLocks noChangeAspect="1"/>
          </p:cNvPicPr>
          <p:nvPr/>
        </p:nvPicPr>
        <p:blipFill>
          <a:blip r:embed="rId7"/>
          <a:stretch>
            <a:fillRect/>
          </a:stretch>
        </p:blipFill>
        <p:spPr>
          <a:xfrm>
            <a:off x="10735697" y="5796452"/>
            <a:ext cx="1236206" cy="650635"/>
          </a:xfrm>
          <a:prstGeom prst="rect">
            <a:avLst/>
          </a:prstGeom>
        </p:spPr>
      </p:pic>
    </p:spTree>
    <p:extLst>
      <p:ext uri="{BB962C8B-B14F-4D97-AF65-F5344CB8AC3E}">
        <p14:creationId xmlns:p14="http://schemas.microsoft.com/office/powerpoint/2010/main" val="2633552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8" name="Title 3">
            <a:extLst>
              <a:ext uri="{FF2B5EF4-FFF2-40B4-BE49-F238E27FC236}">
                <a16:creationId xmlns:a16="http://schemas.microsoft.com/office/drawing/2014/main" id="{A05B2132-AAF9-4811-B1C8-9C11FFBB329A}"/>
              </a:ext>
            </a:extLst>
          </p:cNvPr>
          <p:cNvSpPr txBox="1">
            <a:spLocks/>
          </p:cNvSpPr>
          <p:nvPr/>
        </p:nvSpPr>
        <p:spPr>
          <a:xfrm>
            <a:off x="816864" y="1418844"/>
            <a:ext cx="10668000" cy="576064"/>
          </a:xfrm>
          <a:prstGeom prst="rect">
            <a:avLst/>
          </a:prstGeom>
        </p:spPr>
        <p:txBody>
          <a:bodyPr lIns="0" tIns="0" rIns="0" bIns="0"/>
          <a:lstStyle>
            <a:lvl1pPr algn="l" defTabSz="1219140" rtl="0" eaLnBrk="1" latinLnBrk="0" hangingPunct="1">
              <a:spcBef>
                <a:spcPct val="0"/>
              </a:spcBef>
              <a:buNone/>
              <a:defRPr sz="3200" kern="1200">
                <a:solidFill>
                  <a:srgbClr val="327EAB"/>
                </a:solidFill>
                <a:latin typeface="+mj-lt"/>
                <a:ea typeface="+mj-ea"/>
                <a:cs typeface="+mj-cs"/>
              </a:defRPr>
            </a:lvl1pPr>
          </a:lstStyle>
          <a:p>
            <a:pPr lvl="0">
              <a:defRPr/>
            </a:pPr>
            <a:r>
              <a:rPr lang="en-GB" dirty="0">
                <a:latin typeface="Arial"/>
              </a:rPr>
              <a:t>I</a:t>
            </a:r>
            <a:r>
              <a:rPr lang="en-DK" dirty="0">
                <a:latin typeface="Arial"/>
              </a:rPr>
              <a:t>n</a:t>
            </a:r>
            <a:r>
              <a:rPr lang="en-GB" dirty="0">
                <a:latin typeface="Arial"/>
              </a:rPr>
              <a:t>t</a:t>
            </a:r>
            <a:r>
              <a:rPr lang="en-DK" dirty="0">
                <a:latin typeface="Arial"/>
              </a:rPr>
              <a:t>r</a:t>
            </a:r>
            <a:r>
              <a:rPr lang="en-GB" dirty="0">
                <a:latin typeface="Arial"/>
              </a:rPr>
              <a:t>o</a:t>
            </a:r>
            <a:r>
              <a:rPr lang="en-DK" dirty="0">
                <a:latin typeface="Arial"/>
              </a:rPr>
              <a:t>d</a:t>
            </a:r>
            <a:r>
              <a:rPr lang="en-GB" dirty="0">
                <a:latin typeface="Arial"/>
              </a:rPr>
              <a:t>u</a:t>
            </a:r>
            <a:r>
              <a:rPr lang="en-DK" dirty="0">
                <a:latin typeface="Arial"/>
              </a:rPr>
              <a:t>c</a:t>
            </a:r>
            <a:r>
              <a:rPr lang="en-GB" dirty="0">
                <a:latin typeface="Arial"/>
              </a:rPr>
              <a:t>t</a:t>
            </a:r>
            <a:r>
              <a:rPr lang="en-DK" dirty="0" err="1">
                <a:latin typeface="Arial"/>
              </a:rPr>
              <a:t>i</a:t>
            </a:r>
            <a:r>
              <a:rPr lang="en-GB" dirty="0">
                <a:latin typeface="Arial"/>
              </a:rPr>
              <a:t>o</a:t>
            </a:r>
            <a:r>
              <a:rPr lang="en-DK" dirty="0">
                <a:latin typeface="Arial"/>
              </a:rPr>
              <a:t>n – </a:t>
            </a:r>
            <a:r>
              <a:rPr lang="en-GB" dirty="0">
                <a:latin typeface="Arial"/>
              </a:rPr>
              <a:t>L</a:t>
            </a:r>
            <a:r>
              <a:rPr lang="en-DK" dirty="0">
                <a:latin typeface="Arial"/>
              </a:rPr>
              <a:t>N</a:t>
            </a:r>
            <a:r>
              <a:rPr lang="en-GB" dirty="0">
                <a:latin typeface="Arial"/>
              </a:rPr>
              <a:t>G</a:t>
            </a:r>
            <a:r>
              <a:rPr lang="en-DK" dirty="0">
                <a:latin typeface="Arial"/>
              </a:rPr>
              <a:t> </a:t>
            </a:r>
            <a:r>
              <a:rPr lang="en-GB" dirty="0">
                <a:latin typeface="Arial"/>
              </a:rPr>
              <a:t>P</a:t>
            </a:r>
            <a:r>
              <a:rPr lang="en-DK" dirty="0">
                <a:latin typeface="Arial"/>
              </a:rPr>
              <a:t>r</a:t>
            </a:r>
            <a:r>
              <a:rPr lang="en-GB" dirty="0">
                <a:latin typeface="Arial"/>
              </a:rPr>
              <a:t>o</a:t>
            </a:r>
            <a:r>
              <a:rPr lang="en-DK" dirty="0">
                <a:latin typeface="Arial"/>
              </a:rPr>
              <a:t>c</a:t>
            </a:r>
            <a:r>
              <a:rPr lang="en-GB" dirty="0">
                <a:latin typeface="Arial"/>
              </a:rPr>
              <a:t>e</a:t>
            </a:r>
            <a:r>
              <a:rPr lang="en-DK" dirty="0">
                <a:latin typeface="Arial"/>
              </a:rPr>
              <a:t>s</a:t>
            </a:r>
            <a:r>
              <a:rPr lang="en-GB" dirty="0">
                <a:latin typeface="Arial"/>
              </a:rPr>
              <a:t>s</a:t>
            </a:r>
            <a:r>
              <a:rPr lang="en-DK" dirty="0">
                <a:latin typeface="Arial"/>
              </a:rPr>
              <a:t>e</a:t>
            </a:r>
            <a:r>
              <a:rPr lang="en-GB" dirty="0">
                <a:latin typeface="Arial"/>
              </a:rPr>
              <a:t>s</a:t>
            </a:r>
            <a:endParaRPr lang="en-US" dirty="0">
              <a:latin typeface="Arial"/>
            </a:endParaRPr>
          </a:p>
        </p:txBody>
      </p:sp>
      <p:sp>
        <p:nvSpPr>
          <p:cNvPr id="9" name="Title 3">
            <a:extLst>
              <a:ext uri="{FF2B5EF4-FFF2-40B4-BE49-F238E27FC236}">
                <a16:creationId xmlns:a16="http://schemas.microsoft.com/office/drawing/2014/main" id="{8C5A5D48-ADBD-488A-A0AD-B28F4D78B0CA}"/>
              </a:ext>
            </a:extLst>
          </p:cNvPr>
          <p:cNvSpPr txBox="1">
            <a:spLocks/>
          </p:cNvSpPr>
          <p:nvPr/>
        </p:nvSpPr>
        <p:spPr>
          <a:xfrm>
            <a:off x="823268" y="1417564"/>
            <a:ext cx="10668000" cy="576064"/>
          </a:xfrm>
          <a:prstGeom prst="rect">
            <a:avLst/>
          </a:prstGeom>
          <a:solidFill>
            <a:schemeClr val="bg1"/>
          </a:solidFill>
        </p:spPr>
        <p:txBody>
          <a:bodyPr lIns="0" tIns="0" rIns="0" bIns="0"/>
          <a:lstStyle>
            <a:lvl1pPr algn="l" defTabSz="1219140" rtl="0" eaLnBrk="1" latinLnBrk="0" hangingPunct="1">
              <a:spcBef>
                <a:spcPct val="0"/>
              </a:spcBef>
              <a:buNone/>
              <a:defRPr sz="3200" kern="1200">
                <a:solidFill>
                  <a:srgbClr val="327EAB"/>
                </a:solidFill>
                <a:latin typeface="+mj-lt"/>
                <a:ea typeface="+mj-ea"/>
                <a:cs typeface="+mj-cs"/>
              </a:defRPr>
            </a:lvl1pPr>
          </a:lstStyle>
          <a:p>
            <a:pPr lvl="0">
              <a:defRPr/>
            </a:pPr>
            <a:r>
              <a:rPr lang="en-US">
                <a:latin typeface="Arial"/>
              </a:rPr>
              <a:t>FLS Diyagnostik Grafikleri </a:t>
            </a:r>
            <a:r>
              <a:rPr lang="en-DK">
                <a:latin typeface="Arial"/>
              </a:rPr>
              <a:t>–</a:t>
            </a:r>
            <a:r>
              <a:rPr lang="en-US">
                <a:latin typeface="Arial"/>
              </a:rPr>
              <a:t> Dişli Titreşimleri</a:t>
            </a:r>
            <a:endParaRPr lang="en-US" dirty="0">
              <a:latin typeface="Arial"/>
            </a:endParaRPr>
          </a:p>
        </p:txBody>
      </p:sp>
      <p:pic>
        <p:nvPicPr>
          <p:cNvPr id="10" name="Picture 9">
            <a:extLst>
              <a:ext uri="{FF2B5EF4-FFF2-40B4-BE49-F238E27FC236}">
                <a16:creationId xmlns:a16="http://schemas.microsoft.com/office/drawing/2014/main" id="{F19CAB07-46C8-442F-B741-93FE1E5D23D9}"/>
              </a:ext>
            </a:extLst>
          </p:cNvPr>
          <p:cNvPicPr/>
          <p:nvPr/>
        </p:nvPicPr>
        <p:blipFill rotWithShape="1">
          <a:blip r:embed="rId6"/>
          <a:srcRect t="5508"/>
          <a:stretch/>
        </p:blipFill>
        <p:spPr>
          <a:xfrm>
            <a:off x="4463556" y="2377153"/>
            <a:ext cx="6272141" cy="3416320"/>
          </a:xfrm>
          <a:prstGeom prst="rect">
            <a:avLst/>
          </a:prstGeom>
        </p:spPr>
      </p:pic>
      <p:sp>
        <p:nvSpPr>
          <p:cNvPr id="11" name="TextBox 11">
            <a:extLst>
              <a:ext uri="{FF2B5EF4-FFF2-40B4-BE49-F238E27FC236}">
                <a16:creationId xmlns:a16="http://schemas.microsoft.com/office/drawing/2014/main" id="{9C1296E5-2A47-4370-B5BC-4A1338C0C334}"/>
              </a:ext>
            </a:extLst>
          </p:cNvPr>
          <p:cNvSpPr txBox="1"/>
          <p:nvPr/>
        </p:nvSpPr>
        <p:spPr>
          <a:xfrm>
            <a:off x="8094278" y="4291526"/>
            <a:ext cx="2279218"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latin typeface="Arial" panose="020B0604020202020204" pitchFamily="34" charset="0"/>
                <a:cs typeface="Arial" panose="020B0604020202020204" pitchFamily="34" charset="0"/>
              </a:rPr>
              <a:t>Pinyon </a:t>
            </a:r>
            <a:r>
              <a:rPr lang="en-US" sz="1600" dirty="0">
                <a:latin typeface="Arial" panose="020B0604020202020204" pitchFamily="34" charset="0"/>
                <a:cs typeface="Arial" panose="020B0604020202020204" pitchFamily="34" charset="0"/>
              </a:rPr>
              <a:t>2</a:t>
            </a:r>
            <a:r>
              <a:rPr lang="en-US" sz="1600">
                <a:latin typeface="Arial" panose="020B0604020202020204" pitchFamily="34" charset="0"/>
                <a:cs typeface="Arial" panose="020B0604020202020204" pitchFamily="34" charset="0"/>
              </a:rPr>
              <a:t>, Y-ekseni, FFT spektrumu, hız</a:t>
            </a:r>
            <a:endParaRPr lang="en-US" sz="1600" dirty="0">
              <a:latin typeface="Arial" panose="020B0604020202020204" pitchFamily="34" charset="0"/>
              <a:cs typeface="Arial" panose="020B0604020202020204" pitchFamily="34" charset="0"/>
            </a:endParaRPr>
          </a:p>
        </p:txBody>
      </p:sp>
      <p:sp>
        <p:nvSpPr>
          <p:cNvPr id="12" name="TextBox 1">
            <a:extLst>
              <a:ext uri="{FF2B5EF4-FFF2-40B4-BE49-F238E27FC236}">
                <a16:creationId xmlns:a16="http://schemas.microsoft.com/office/drawing/2014/main" id="{E7D5896E-5081-4EF6-9225-F91AD0F2F78E}"/>
              </a:ext>
            </a:extLst>
          </p:cNvPr>
          <p:cNvSpPr txBox="1"/>
          <p:nvPr/>
        </p:nvSpPr>
        <p:spPr>
          <a:xfrm>
            <a:off x="288983" y="2203060"/>
            <a:ext cx="4118443" cy="34163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latin typeface="Arial" panose="020B0604020202020204" pitchFamily="34" charset="0"/>
                <a:cs typeface="Arial" panose="020B0604020202020204" pitchFamily="34" charset="0"/>
              </a:rPr>
              <a:t>Dişli tanımlayıcı parametrelieri:</a:t>
            </a:r>
            <a:endParaRPr lang="en-U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Geniş Bant </a:t>
            </a:r>
            <a:r>
              <a:rPr lang="en-DK">
                <a:latin typeface="Arial" panose="020B0604020202020204" pitchFamily="34" charset="0"/>
                <a:cs typeface="Arial" panose="020B0604020202020204" pitchFamily="34" charset="0"/>
              </a:rPr>
              <a:t>(</a:t>
            </a:r>
            <a:r>
              <a:rPr lang="en-DK" dirty="0">
                <a:latin typeface="Arial" panose="020B0604020202020204" pitchFamily="34" charset="0"/>
                <a:cs typeface="Arial" panose="020B0604020202020204" pitchFamily="34" charset="0"/>
              </a:rPr>
              <a:t>1-1000</a:t>
            </a:r>
            <a:r>
              <a:rPr lang="en-GB" dirty="0">
                <a:latin typeface="Arial" panose="020B0604020202020204" pitchFamily="34" charset="0"/>
                <a:cs typeface="Arial" panose="020B0604020202020204" pitchFamily="34" charset="0"/>
              </a:rPr>
              <a:t>H</a:t>
            </a:r>
            <a:r>
              <a:rPr lang="en-DK" dirty="0">
                <a:latin typeface="Arial" panose="020B0604020202020204" pitchFamily="34" charset="0"/>
                <a:cs typeface="Arial" panose="020B0604020202020204" pitchFamily="34" charset="0"/>
              </a:rPr>
              <a:t>z) </a:t>
            </a:r>
            <a:r>
              <a:rPr lang="en-GB" dirty="0">
                <a:latin typeface="Arial" panose="020B0604020202020204" pitchFamily="34" charset="0"/>
                <a:cs typeface="Arial" panose="020B0604020202020204" pitchFamily="34" charset="0"/>
              </a:rPr>
              <a:t>R</a:t>
            </a:r>
            <a:r>
              <a:rPr lang="en-DK" dirty="0">
                <a:latin typeface="Arial" panose="020B0604020202020204" pitchFamily="34" charset="0"/>
                <a:cs typeface="Arial" panose="020B0604020202020204" pitchFamily="34" charset="0"/>
              </a:rPr>
              <a:t>M</a:t>
            </a:r>
            <a:r>
              <a:rPr lang="en-GB" dirty="0">
                <a:latin typeface="Arial" panose="020B0604020202020204" pitchFamily="34" charset="0"/>
                <a:cs typeface="Arial" panose="020B0604020202020204" pitchFamily="34" charset="0"/>
              </a:rPr>
              <a:t>S</a:t>
            </a:r>
            <a:r>
              <a:rPr lang="en-DK"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m</a:t>
            </a:r>
            <a:r>
              <a:rPr lang="en-DK" dirty="0">
                <a:latin typeface="Arial" panose="020B0604020202020204" pitchFamily="34" charset="0"/>
                <a:cs typeface="Arial" panose="020B0604020202020204" pitchFamily="34" charset="0"/>
              </a:rPr>
              <a:t>m/</a:t>
            </a:r>
            <a:r>
              <a:rPr lang="en-GB" dirty="0">
                <a:latin typeface="Arial" panose="020B0604020202020204" pitchFamily="34" charset="0"/>
                <a:cs typeface="Arial" panose="020B0604020202020204" pitchFamily="34" charset="0"/>
              </a:rPr>
              <a:t>s</a:t>
            </a: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BP</a:t>
            </a:r>
            <a:r>
              <a:rPr lang="en-DK" dirty="0">
                <a:latin typeface="Arial" panose="020B0604020202020204" pitchFamily="34" charset="0"/>
                <a:cs typeface="Arial" panose="020B0604020202020204" pitchFamily="34" charset="0"/>
              </a:rPr>
              <a:t> (0.05-10</a:t>
            </a:r>
            <a:r>
              <a:rPr lang="en-GB" dirty="0">
                <a:latin typeface="Arial" panose="020B0604020202020204" pitchFamily="34" charset="0"/>
                <a:cs typeface="Arial" panose="020B0604020202020204" pitchFamily="34" charset="0"/>
              </a:rPr>
              <a:t>H</a:t>
            </a:r>
            <a:r>
              <a:rPr lang="en-DK" dirty="0">
                <a:latin typeface="Arial" panose="020B0604020202020204" pitchFamily="34" charset="0"/>
                <a:cs typeface="Arial" panose="020B0604020202020204" pitchFamily="34" charset="0"/>
              </a:rPr>
              <a:t>z) </a:t>
            </a:r>
            <a:r>
              <a:rPr lang="en-US" dirty="0">
                <a:latin typeface="Arial" panose="020B0604020202020204" pitchFamily="34" charset="0"/>
                <a:cs typeface="Arial" panose="020B0604020202020204" pitchFamily="34" charset="0"/>
              </a:rPr>
              <a:t> </a:t>
            </a:r>
            <a:r>
              <a:rPr lang="en-DK" dirty="0">
                <a:latin typeface="Arial" panose="020B0604020202020204" pitchFamily="34" charset="0"/>
                <a:cs typeface="Arial" panose="020B0604020202020204" pitchFamily="34" charset="0"/>
              </a:rPr>
              <a:t>P-</a:t>
            </a:r>
            <a:r>
              <a:rPr lang="en-GB" dirty="0">
                <a:latin typeface="Arial" panose="020B0604020202020204" pitchFamily="34" charset="0"/>
                <a:cs typeface="Arial" panose="020B0604020202020204" pitchFamily="34" charset="0"/>
              </a:rPr>
              <a:t>P</a:t>
            </a:r>
            <a:r>
              <a:rPr lang="en-DK"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m</a:t>
            </a:r>
            <a:r>
              <a:rPr lang="en-DK" dirty="0">
                <a:latin typeface="Arial" panose="020B0604020202020204" pitchFamily="34" charset="0"/>
                <a:cs typeface="Arial" panose="020B0604020202020204" pitchFamily="34" charset="0"/>
              </a:rPr>
              <a:t>m/</a:t>
            </a:r>
            <a:r>
              <a:rPr lang="en-GB" dirty="0">
                <a:latin typeface="Arial" panose="020B0604020202020204" pitchFamily="34" charset="0"/>
                <a:cs typeface="Arial" panose="020B0604020202020204" pitchFamily="34" charset="0"/>
              </a:rPr>
              <a:t>s</a:t>
            </a: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BP </a:t>
            </a:r>
            <a:r>
              <a:rPr lang="en-DK" dirty="0">
                <a:latin typeface="Arial" panose="020B0604020202020204" pitchFamily="34" charset="0"/>
                <a:cs typeface="Arial" panose="020B0604020202020204" pitchFamily="34" charset="0"/>
              </a:rPr>
              <a:t>(10-100</a:t>
            </a:r>
            <a:r>
              <a:rPr lang="en-GB" dirty="0">
                <a:latin typeface="Arial" panose="020B0604020202020204" pitchFamily="34" charset="0"/>
                <a:cs typeface="Arial" panose="020B0604020202020204" pitchFamily="34" charset="0"/>
              </a:rPr>
              <a:t>H</a:t>
            </a:r>
            <a:r>
              <a:rPr lang="en-DK" dirty="0">
                <a:latin typeface="Arial" panose="020B0604020202020204" pitchFamily="34" charset="0"/>
                <a:cs typeface="Arial" panose="020B0604020202020204" pitchFamily="34" charset="0"/>
              </a:rPr>
              <a:t>z) P-</a:t>
            </a:r>
            <a:r>
              <a:rPr lang="en-GB" dirty="0">
                <a:latin typeface="Arial" panose="020B0604020202020204" pitchFamily="34" charset="0"/>
                <a:cs typeface="Arial" panose="020B0604020202020204" pitchFamily="34" charset="0"/>
              </a:rPr>
              <a:t>P</a:t>
            </a:r>
            <a:r>
              <a:rPr lang="en-DK"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m</a:t>
            </a:r>
            <a:r>
              <a:rPr lang="en-DK" dirty="0">
                <a:latin typeface="Arial" panose="020B0604020202020204" pitchFamily="34" charset="0"/>
                <a:cs typeface="Arial" panose="020B0604020202020204" pitchFamily="34" charset="0"/>
              </a:rPr>
              <a:t>m/</a:t>
            </a:r>
            <a:r>
              <a:rPr lang="en-GB" dirty="0">
                <a:latin typeface="Arial" panose="020B0604020202020204" pitchFamily="34" charset="0"/>
                <a:cs typeface="Arial" panose="020B0604020202020204" pitchFamily="34" charset="0"/>
              </a:rPr>
              <a:t>s</a:t>
            </a: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B</a:t>
            </a:r>
            <a:r>
              <a:rPr lang="en-DK" dirty="0">
                <a:latin typeface="Arial" panose="020B0604020202020204" pitchFamily="34" charset="0"/>
                <a:cs typeface="Arial" panose="020B0604020202020204" pitchFamily="34" charset="0"/>
              </a:rPr>
              <a:t>P T</a:t>
            </a:r>
            <a:r>
              <a:rPr lang="en-GB" dirty="0">
                <a:latin typeface="Arial" panose="020B0604020202020204" pitchFamily="34" charset="0"/>
                <a:cs typeface="Arial" panose="020B0604020202020204" pitchFamily="34" charset="0"/>
              </a:rPr>
              <a:t>M</a:t>
            </a:r>
            <a:r>
              <a:rPr lang="en-DK" dirty="0">
                <a:latin typeface="Arial" panose="020B0604020202020204" pitchFamily="34" charset="0"/>
                <a:cs typeface="Arial" panose="020B0604020202020204" pitchFamily="34" charset="0"/>
              </a:rPr>
              <a:t>F</a:t>
            </a:r>
            <a:r>
              <a:rPr lang="en-US" dirty="0">
                <a:latin typeface="Arial" panose="020B0604020202020204" pitchFamily="34" charset="0"/>
                <a:cs typeface="Arial" panose="020B0604020202020204" pitchFamily="34" charset="0"/>
              </a:rPr>
              <a:t> </a:t>
            </a:r>
            <a:r>
              <a:rPr lang="en-DK" dirty="0">
                <a:latin typeface="Arial" panose="020B0604020202020204" pitchFamily="34" charset="0"/>
                <a:cs typeface="Arial" panose="020B0604020202020204" pitchFamily="34" charset="0"/>
              </a:rPr>
              <a:t>(1</a:t>
            </a:r>
            <a:r>
              <a:rPr lang="en-GB" dirty="0">
                <a:latin typeface="Arial" panose="020B0604020202020204" pitchFamily="34" charset="0"/>
                <a:cs typeface="Arial" panose="020B0604020202020204" pitchFamily="34" charset="0"/>
              </a:rPr>
              <a:t>x</a:t>
            </a:r>
            <a:r>
              <a:rPr lang="en-DK" dirty="0">
                <a:latin typeface="Arial" panose="020B0604020202020204" pitchFamily="34" charset="0"/>
                <a:cs typeface="Arial" panose="020B0604020202020204" pitchFamily="34" charset="0"/>
              </a:rPr>
              <a:t>-3</a:t>
            </a:r>
            <a:r>
              <a:rPr lang="en-GB" dirty="0">
                <a:latin typeface="Arial" panose="020B0604020202020204" pitchFamily="34" charset="0"/>
                <a:cs typeface="Arial" panose="020B0604020202020204" pitchFamily="34" charset="0"/>
              </a:rPr>
              <a:t>x</a:t>
            </a:r>
            <a:r>
              <a:rPr lang="en-DK" dirty="0">
                <a:latin typeface="Arial" panose="020B0604020202020204" pitchFamily="34" charset="0"/>
                <a:cs typeface="Arial" panose="020B0604020202020204" pitchFamily="34" charset="0"/>
              </a:rPr>
              <a:t>) P-</a:t>
            </a:r>
            <a:r>
              <a:rPr lang="en-GB" dirty="0">
                <a:latin typeface="Arial" panose="020B0604020202020204" pitchFamily="34" charset="0"/>
                <a:cs typeface="Arial" panose="020B0604020202020204" pitchFamily="34" charset="0"/>
              </a:rPr>
              <a:t>P</a:t>
            </a:r>
            <a:r>
              <a:rPr lang="en-DK"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m</a:t>
            </a:r>
            <a:r>
              <a:rPr lang="en-DK" dirty="0">
                <a:latin typeface="Arial" panose="020B0604020202020204" pitchFamily="34" charset="0"/>
                <a:cs typeface="Arial" panose="020B0604020202020204" pitchFamily="34" charset="0"/>
              </a:rPr>
              <a:t>m/</a:t>
            </a:r>
            <a:r>
              <a:rPr lang="en-GB" dirty="0">
                <a:latin typeface="Arial" panose="020B0604020202020204" pitchFamily="34" charset="0"/>
                <a:cs typeface="Arial" panose="020B0604020202020204" pitchFamily="34" charset="0"/>
              </a:rPr>
              <a:t>s</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Arıza teşhisi</a:t>
            </a:r>
            <a:r>
              <a:rPr lang="en-GB" b="1">
                <a:latin typeface="Arial" panose="020B0604020202020204" pitchFamily="34" charset="0"/>
                <a:cs typeface="Arial" panose="020B0604020202020204" pitchFamily="34" charset="0"/>
              </a:rPr>
              <a:t>:</a:t>
            </a:r>
            <a:endParaRPr lang="en-GB"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TMF harmonikleri genlik ve yan bantları</a:t>
            </a: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Yatak arıza frekansları</a:t>
            </a: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Diğer</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FAC5FB4C-8D20-4E0E-8BD9-217C1065BD07}"/>
              </a:ext>
            </a:extLst>
          </p:cNvPr>
          <p:cNvPicPr>
            <a:picLocks noChangeAspect="1"/>
          </p:cNvPicPr>
          <p:nvPr/>
        </p:nvPicPr>
        <p:blipFill>
          <a:blip r:embed="rId7"/>
          <a:stretch>
            <a:fillRect/>
          </a:stretch>
        </p:blipFill>
        <p:spPr>
          <a:xfrm>
            <a:off x="10735697" y="5796452"/>
            <a:ext cx="1236206" cy="650635"/>
          </a:xfrm>
          <a:prstGeom prst="rect">
            <a:avLst/>
          </a:prstGeom>
        </p:spPr>
      </p:pic>
    </p:spTree>
    <p:extLst>
      <p:ext uri="{BB962C8B-B14F-4D97-AF65-F5344CB8AC3E}">
        <p14:creationId xmlns:p14="http://schemas.microsoft.com/office/powerpoint/2010/main" val="15153152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9" name="Title 3">
            <a:extLst>
              <a:ext uri="{FF2B5EF4-FFF2-40B4-BE49-F238E27FC236}">
                <a16:creationId xmlns:a16="http://schemas.microsoft.com/office/drawing/2014/main" id="{C7873A28-495B-4B38-8704-F59F375DC1CB}"/>
              </a:ext>
            </a:extLst>
          </p:cNvPr>
          <p:cNvSpPr txBox="1">
            <a:spLocks/>
          </p:cNvSpPr>
          <p:nvPr/>
        </p:nvSpPr>
        <p:spPr>
          <a:xfrm>
            <a:off x="816864" y="1266444"/>
            <a:ext cx="10668000" cy="576064"/>
          </a:xfrm>
          <a:prstGeom prst="rect">
            <a:avLst/>
          </a:prstGeom>
        </p:spPr>
        <p:txBody>
          <a:bodyPr lIns="0" tIns="0" rIns="0" bIns="0"/>
          <a:lstStyle>
            <a:lvl1pPr algn="l" defTabSz="1219140" rtl="0" eaLnBrk="1" latinLnBrk="0" hangingPunct="1">
              <a:spcBef>
                <a:spcPct val="0"/>
              </a:spcBef>
              <a:buNone/>
              <a:defRPr sz="3200" kern="1200">
                <a:solidFill>
                  <a:srgbClr val="327EAB"/>
                </a:solidFill>
                <a:latin typeface="+mj-lt"/>
                <a:ea typeface="+mj-ea"/>
                <a:cs typeface="+mj-cs"/>
              </a:defRPr>
            </a:lvl1pPr>
          </a:lstStyle>
          <a:p>
            <a:pPr lvl="0">
              <a:defRPr/>
            </a:pPr>
            <a:r>
              <a:rPr lang="en-GB" dirty="0">
                <a:latin typeface="Arial"/>
              </a:rPr>
              <a:t>I</a:t>
            </a:r>
            <a:r>
              <a:rPr lang="en-DK" dirty="0">
                <a:latin typeface="Arial"/>
              </a:rPr>
              <a:t>n</a:t>
            </a:r>
            <a:r>
              <a:rPr lang="en-GB" dirty="0">
                <a:latin typeface="Arial"/>
              </a:rPr>
              <a:t>t</a:t>
            </a:r>
            <a:r>
              <a:rPr lang="en-DK" dirty="0">
                <a:latin typeface="Arial"/>
              </a:rPr>
              <a:t>r</a:t>
            </a:r>
            <a:r>
              <a:rPr lang="en-GB" dirty="0">
                <a:latin typeface="Arial"/>
              </a:rPr>
              <a:t>o</a:t>
            </a:r>
            <a:r>
              <a:rPr lang="en-DK" dirty="0">
                <a:latin typeface="Arial"/>
              </a:rPr>
              <a:t>d</a:t>
            </a:r>
            <a:r>
              <a:rPr lang="en-GB" dirty="0">
                <a:latin typeface="Arial"/>
              </a:rPr>
              <a:t>u</a:t>
            </a:r>
            <a:r>
              <a:rPr lang="en-DK" dirty="0">
                <a:latin typeface="Arial"/>
              </a:rPr>
              <a:t>c</a:t>
            </a:r>
            <a:r>
              <a:rPr lang="en-GB" dirty="0">
                <a:latin typeface="Arial"/>
              </a:rPr>
              <a:t>t</a:t>
            </a:r>
            <a:r>
              <a:rPr lang="en-DK" dirty="0" err="1">
                <a:latin typeface="Arial"/>
              </a:rPr>
              <a:t>i</a:t>
            </a:r>
            <a:r>
              <a:rPr lang="en-GB" dirty="0">
                <a:latin typeface="Arial"/>
              </a:rPr>
              <a:t>o</a:t>
            </a:r>
            <a:r>
              <a:rPr lang="en-DK" dirty="0">
                <a:latin typeface="Arial"/>
              </a:rPr>
              <a:t>n – </a:t>
            </a:r>
            <a:r>
              <a:rPr lang="en-GB" dirty="0">
                <a:latin typeface="Arial"/>
              </a:rPr>
              <a:t>L</a:t>
            </a:r>
            <a:r>
              <a:rPr lang="en-DK" dirty="0">
                <a:latin typeface="Arial"/>
              </a:rPr>
              <a:t>N</a:t>
            </a:r>
            <a:r>
              <a:rPr lang="en-GB" dirty="0">
                <a:latin typeface="Arial"/>
              </a:rPr>
              <a:t>G</a:t>
            </a:r>
            <a:r>
              <a:rPr lang="en-DK" dirty="0">
                <a:latin typeface="Arial"/>
              </a:rPr>
              <a:t> </a:t>
            </a:r>
            <a:r>
              <a:rPr lang="en-GB" dirty="0">
                <a:latin typeface="Arial"/>
              </a:rPr>
              <a:t>P</a:t>
            </a:r>
            <a:r>
              <a:rPr lang="en-DK" dirty="0">
                <a:latin typeface="Arial"/>
              </a:rPr>
              <a:t>r</a:t>
            </a:r>
            <a:r>
              <a:rPr lang="en-GB" dirty="0">
                <a:latin typeface="Arial"/>
              </a:rPr>
              <a:t>o</a:t>
            </a:r>
            <a:r>
              <a:rPr lang="en-DK" dirty="0">
                <a:latin typeface="Arial"/>
              </a:rPr>
              <a:t>c</a:t>
            </a:r>
            <a:r>
              <a:rPr lang="en-GB" dirty="0">
                <a:latin typeface="Arial"/>
              </a:rPr>
              <a:t>e</a:t>
            </a:r>
            <a:r>
              <a:rPr lang="en-DK" dirty="0">
                <a:latin typeface="Arial"/>
              </a:rPr>
              <a:t>s</a:t>
            </a:r>
            <a:r>
              <a:rPr lang="en-GB" dirty="0">
                <a:latin typeface="Arial"/>
              </a:rPr>
              <a:t>s</a:t>
            </a:r>
            <a:r>
              <a:rPr lang="en-DK" dirty="0">
                <a:latin typeface="Arial"/>
              </a:rPr>
              <a:t>e</a:t>
            </a:r>
            <a:r>
              <a:rPr lang="en-GB" dirty="0">
                <a:latin typeface="Arial"/>
              </a:rPr>
              <a:t>s</a:t>
            </a:r>
            <a:endParaRPr lang="en-US" dirty="0">
              <a:latin typeface="Arial"/>
            </a:endParaRPr>
          </a:p>
        </p:txBody>
      </p:sp>
      <p:sp>
        <p:nvSpPr>
          <p:cNvPr id="10" name="Title 3">
            <a:extLst>
              <a:ext uri="{FF2B5EF4-FFF2-40B4-BE49-F238E27FC236}">
                <a16:creationId xmlns:a16="http://schemas.microsoft.com/office/drawing/2014/main" id="{68D1953B-6208-4E08-8FE2-61BD824E0763}"/>
              </a:ext>
            </a:extLst>
          </p:cNvPr>
          <p:cNvSpPr txBox="1">
            <a:spLocks/>
          </p:cNvSpPr>
          <p:nvPr/>
        </p:nvSpPr>
        <p:spPr>
          <a:xfrm>
            <a:off x="823268" y="1265164"/>
            <a:ext cx="10668000" cy="576064"/>
          </a:xfrm>
          <a:prstGeom prst="rect">
            <a:avLst/>
          </a:prstGeom>
          <a:solidFill>
            <a:schemeClr val="bg1"/>
          </a:solidFill>
        </p:spPr>
        <p:txBody>
          <a:bodyPr lIns="0" tIns="0" rIns="0" bIns="0"/>
          <a:lstStyle>
            <a:lvl1pPr algn="l" defTabSz="1219140" rtl="0" eaLnBrk="1" latinLnBrk="0" hangingPunct="1">
              <a:spcBef>
                <a:spcPct val="0"/>
              </a:spcBef>
              <a:buNone/>
              <a:defRPr sz="3200" kern="1200">
                <a:solidFill>
                  <a:srgbClr val="327EAB"/>
                </a:solidFill>
                <a:latin typeface="+mj-lt"/>
                <a:ea typeface="+mj-ea"/>
                <a:cs typeface="+mj-cs"/>
              </a:defRPr>
            </a:lvl1pPr>
          </a:lstStyle>
          <a:p>
            <a:pPr lvl="0">
              <a:defRPr/>
            </a:pPr>
            <a:r>
              <a:rPr lang="en-US">
                <a:latin typeface="Arial"/>
              </a:rPr>
              <a:t>Sonuç</a:t>
            </a:r>
            <a:endParaRPr lang="en-US" dirty="0">
              <a:latin typeface="Arial"/>
            </a:endParaRPr>
          </a:p>
        </p:txBody>
      </p:sp>
      <p:sp>
        <p:nvSpPr>
          <p:cNvPr id="11" name="Content Placeholder 11">
            <a:extLst>
              <a:ext uri="{FF2B5EF4-FFF2-40B4-BE49-F238E27FC236}">
                <a16:creationId xmlns:a16="http://schemas.microsoft.com/office/drawing/2014/main" id="{0C8D73F8-E6B4-4E56-89DA-60A5839A2780}"/>
              </a:ext>
            </a:extLst>
          </p:cNvPr>
          <p:cNvSpPr>
            <a:spLocks noGrp="1"/>
          </p:cNvSpPr>
          <p:nvPr>
            <p:ph idx="1"/>
          </p:nvPr>
        </p:nvSpPr>
        <p:spPr>
          <a:xfrm>
            <a:off x="838200" y="2000884"/>
            <a:ext cx="10957560" cy="4408326"/>
          </a:xfrm>
        </p:spPr>
        <p:txBody>
          <a:bodyPr>
            <a:normAutofit fontScale="92500" lnSpcReduction="20000"/>
          </a:bodyPr>
          <a:lstStyle/>
          <a:p>
            <a:pPr>
              <a:lnSpc>
                <a:spcPct val="100000"/>
              </a:lnSpc>
              <a:spcBef>
                <a:spcPts val="0"/>
              </a:spcBef>
              <a:defRPr/>
            </a:pPr>
            <a:r>
              <a:rPr lang="en-US">
                <a:latin typeface="Arial" panose="020B0604020202020204" pitchFamily="34" charset="0"/>
                <a:cs typeface="Arial" panose="020B0604020202020204" pitchFamily="34" charset="0"/>
              </a:rPr>
              <a:t>Bakımları, plansız duruş sürelerini azaltmayı ve sıcak hizalama için hazırlık yapmayı sağlar</a:t>
            </a:r>
          </a:p>
          <a:p>
            <a:pPr>
              <a:lnSpc>
                <a:spcPct val="100000"/>
              </a:lnSpc>
              <a:spcBef>
                <a:spcPts val="0"/>
              </a:spcBef>
              <a:defRPr/>
            </a:pPr>
            <a:r>
              <a:rPr lang="en-US">
                <a:latin typeface="Arial" panose="020B0604020202020204" pitchFamily="34" charset="0"/>
                <a:cs typeface="Arial" panose="020B0604020202020204" pitchFamily="34" charset="0"/>
              </a:rPr>
              <a:t>Uzmanlık işbirliği: “Varlık işletme ve bakımı” (FLS) ile “Durum izleme ve arıza teşhisi” (B&amp;K Vibro)</a:t>
            </a:r>
          </a:p>
          <a:p>
            <a:pPr>
              <a:lnSpc>
                <a:spcPct val="100000"/>
              </a:lnSpc>
              <a:spcBef>
                <a:spcPts val="0"/>
              </a:spcBef>
              <a:defRPr/>
            </a:pPr>
            <a:r>
              <a:rPr lang="en-US">
                <a:latin typeface="Arial" panose="020B0604020202020204" pitchFamily="34" charset="0"/>
                <a:cs typeface="Arial" panose="020B0604020202020204" pitchFamily="34" charset="0"/>
              </a:rPr>
              <a:t>Kullanıma hazır izleme çözümlerinin uygulanması mümkün değil</a:t>
            </a:r>
          </a:p>
          <a:p>
            <a:pPr>
              <a:lnSpc>
                <a:spcPct val="100000"/>
              </a:lnSpc>
              <a:spcBef>
                <a:spcPts val="0"/>
              </a:spcBef>
              <a:defRPr/>
            </a:pPr>
            <a:r>
              <a:rPr lang="en-US">
                <a:latin typeface="Arial" panose="020B0604020202020204" pitchFamily="34" charset="0"/>
                <a:cs typeface="Arial" panose="020B0604020202020204" pitchFamily="34" charset="0"/>
              </a:rPr>
              <a:t>Farklı fırın uygulamaları için optimizasyon, ek hata tespiti ve analitik gereklidir</a:t>
            </a:r>
          </a:p>
          <a:p>
            <a:pPr>
              <a:lnSpc>
                <a:spcPct val="100000"/>
              </a:lnSpc>
              <a:spcBef>
                <a:spcPts val="0"/>
              </a:spcBef>
              <a:defRPr/>
            </a:pPr>
            <a:r>
              <a:rPr lang="en-US">
                <a:latin typeface="Arial" panose="020B0604020202020204" pitchFamily="34" charset="0"/>
                <a:cs typeface="Arial" panose="020B0604020202020204" pitchFamily="34" charset="0"/>
              </a:rPr>
              <a:t>İyileştirilmiş veri yönetimi ve IoT için de optimizasyon gerekli</a:t>
            </a:r>
          </a:p>
          <a:p>
            <a:pPr>
              <a:lnSpc>
                <a:spcPct val="100000"/>
              </a:lnSpc>
              <a:spcBef>
                <a:spcPts val="0"/>
              </a:spcBef>
              <a:defRPr/>
            </a:pPr>
            <a:r>
              <a:rPr lang="en-US">
                <a:latin typeface="Arial" panose="020B0604020202020204" pitchFamily="34" charset="0"/>
                <a:cs typeface="Arial" panose="020B0604020202020204" pitchFamily="34" charset="0"/>
              </a:rPr>
              <a:t>Dünya çapındaki referanslarla FLSmidth tarafından halihazırda uygulanıyor ve daha fazlası gelecek</a:t>
            </a:r>
          </a:p>
          <a:p>
            <a:pPr>
              <a:lnSpc>
                <a:spcPct val="100000"/>
              </a:lnSpc>
              <a:spcBef>
                <a:spcPts val="0"/>
              </a:spcBef>
              <a:defRPr/>
            </a:pPr>
            <a:r>
              <a:rPr lang="en-US">
                <a:latin typeface="Arial" panose="020B0604020202020204" pitchFamily="34" charset="0"/>
                <a:cs typeface="Arial" panose="020B0604020202020204" pitchFamily="34" charset="0"/>
              </a:rPr>
              <a:t>Özetle, bu izleme çözümü fırın kestirimci sağlık hizmetlerinde bir atılımı temsil ediyor. Şimdiye dek etkin bir şekilde takip edilemeyen kritik arıza modlarının çoğu artık sürekli ve güvenilir bir şekilde izlenebilir.</a:t>
            </a:r>
          </a:p>
        </p:txBody>
      </p:sp>
      <p:pic>
        <p:nvPicPr>
          <p:cNvPr id="8" name="Picture 7">
            <a:extLst>
              <a:ext uri="{FF2B5EF4-FFF2-40B4-BE49-F238E27FC236}">
                <a16:creationId xmlns:a16="http://schemas.microsoft.com/office/drawing/2014/main" id="{59F3E996-174B-4CAC-A730-D8DF5DBB5197}"/>
              </a:ext>
            </a:extLst>
          </p:cNvPr>
          <p:cNvPicPr>
            <a:picLocks noChangeAspect="1"/>
          </p:cNvPicPr>
          <p:nvPr/>
        </p:nvPicPr>
        <p:blipFill>
          <a:blip r:embed="rId6"/>
          <a:stretch>
            <a:fillRect/>
          </a:stretch>
        </p:blipFill>
        <p:spPr>
          <a:xfrm>
            <a:off x="10735697" y="5796452"/>
            <a:ext cx="1236206" cy="650635"/>
          </a:xfrm>
          <a:prstGeom prst="rect">
            <a:avLst/>
          </a:prstGeom>
        </p:spPr>
      </p:pic>
    </p:spTree>
    <p:extLst>
      <p:ext uri="{BB962C8B-B14F-4D97-AF65-F5344CB8AC3E}">
        <p14:creationId xmlns:p14="http://schemas.microsoft.com/office/powerpoint/2010/main" val="67247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fade">
                                      <p:cBhvr>
                                        <p:cTn id="32" dur="500"/>
                                        <p:tgtEl>
                                          <p:spTgt spid="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Effect transition="in" filter="fade">
                                      <p:cBhvr>
                                        <p:cTn id="37"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8" name="Titel 1">
            <a:extLst>
              <a:ext uri="{FF2B5EF4-FFF2-40B4-BE49-F238E27FC236}">
                <a16:creationId xmlns:a16="http://schemas.microsoft.com/office/drawing/2014/main" id="{258053C2-C5A8-4539-99E2-492346C3579E}"/>
              </a:ext>
            </a:extLst>
          </p:cNvPr>
          <p:cNvSpPr>
            <a:spLocks noGrp="1"/>
          </p:cNvSpPr>
          <p:nvPr>
            <p:ph type="title"/>
          </p:nvPr>
        </p:nvSpPr>
        <p:spPr>
          <a:xfrm>
            <a:off x="816864" y="1393444"/>
            <a:ext cx="10668000" cy="576064"/>
          </a:xfrm>
          <a:prstGeom prst="rect">
            <a:avLst/>
          </a:prstGeom>
        </p:spPr>
        <p:txBody>
          <a:bodyPr>
            <a:normAutofit/>
          </a:bodyPr>
          <a:lstStyle/>
          <a:p>
            <a:pPr defTabSz="1219140">
              <a:defRPr/>
            </a:pPr>
            <a:r>
              <a:rPr lang="en-GB" sz="3200">
                <a:solidFill>
                  <a:srgbClr val="327EAB"/>
                </a:solidFill>
                <a:latin typeface="Arial"/>
              </a:rPr>
              <a:t>İzlediğiniz için teşekkürler</a:t>
            </a:r>
            <a:r>
              <a:rPr lang="en-DK" sz="3200">
                <a:solidFill>
                  <a:srgbClr val="327EAB"/>
                </a:solidFill>
                <a:latin typeface="Arial"/>
              </a:rPr>
              <a:t>!</a:t>
            </a:r>
            <a:endParaRPr lang="en-US" sz="3200" dirty="0">
              <a:solidFill>
                <a:srgbClr val="327EAB"/>
              </a:solidFill>
              <a:latin typeface="Arial"/>
            </a:endParaRPr>
          </a:p>
        </p:txBody>
      </p:sp>
      <p:sp>
        <p:nvSpPr>
          <p:cNvPr id="9" name="Text Placeholder 7">
            <a:extLst>
              <a:ext uri="{FF2B5EF4-FFF2-40B4-BE49-F238E27FC236}">
                <a16:creationId xmlns:a16="http://schemas.microsoft.com/office/drawing/2014/main" id="{F4FBD217-510F-4FF3-9082-5B31A94EAF1C}"/>
              </a:ext>
            </a:extLst>
          </p:cNvPr>
          <p:cNvSpPr txBox="1">
            <a:spLocks/>
          </p:cNvSpPr>
          <p:nvPr/>
        </p:nvSpPr>
        <p:spPr>
          <a:xfrm>
            <a:off x="6072805" y="2150144"/>
            <a:ext cx="5412059" cy="42125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latin typeface="Arial" panose="020B0604020202020204" pitchFamily="34" charset="0"/>
                <a:cs typeface="Arial" panose="020B0604020202020204" pitchFamily="34" charset="0"/>
              </a:rPr>
              <a:t>Soru-Cevap</a:t>
            </a:r>
            <a:r>
              <a:rPr lang="en-US" sz="2400">
                <a:latin typeface="Arial" panose="020B0604020202020204" pitchFamily="34" charset="0"/>
                <a:cs typeface="Arial" panose="020B0604020202020204" pitchFamily="34" charset="0"/>
              </a:rPr>
              <a:t> – Sorularınızı şimdi yönlendirebileceğiniz gibi, aşağıdaki e-posta adresine de iletebilirsiniz:</a:t>
            </a:r>
            <a:endParaRPr lang="en-US" sz="2400" dirty="0">
              <a:latin typeface="Arial" panose="020B0604020202020204" pitchFamily="34" charset="0"/>
              <a:cs typeface="Arial" panose="020B0604020202020204" pitchFamily="34" charset="0"/>
            </a:endParaRPr>
          </a:p>
          <a:p>
            <a:pPr marL="0" indent="0">
              <a:buNone/>
            </a:pPr>
            <a:endParaRPr lang="en-DK" sz="2400">
              <a:latin typeface="Arial" panose="020B0604020202020204" pitchFamily="34" charset="0"/>
              <a:cs typeface="Arial" panose="020B0604020202020204" pitchFamily="34" charset="0"/>
            </a:endParaRPr>
          </a:p>
          <a:p>
            <a:pPr lvl="1"/>
            <a:r>
              <a:rPr lang="en-US" sz="2000">
                <a:latin typeface="Arial" panose="020B0604020202020204" pitchFamily="34" charset="0"/>
                <a:cs typeface="Arial" panose="020B0604020202020204" pitchFamily="34" charset="0"/>
              </a:rPr>
              <a:t>Emre ORHON                emre@proplan.com.tr</a:t>
            </a:r>
            <a:endParaRPr lang="en-DK" sz="2000" dirty="0">
              <a:latin typeface="Arial" panose="020B0604020202020204" pitchFamily="34" charset="0"/>
              <a:cs typeface="Arial" panose="020B0604020202020204" pitchFamily="34" charset="0"/>
            </a:endParaRPr>
          </a:p>
          <a:p>
            <a:endParaRPr lang="en-DK"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E9890CC-2331-42D7-862F-3FD207F01CD6}"/>
              </a:ext>
            </a:extLst>
          </p:cNvPr>
          <p:cNvPicPr>
            <a:picLocks noChangeAspect="1"/>
          </p:cNvPicPr>
          <p:nvPr/>
        </p:nvPicPr>
        <p:blipFill>
          <a:blip r:embed="rId5"/>
          <a:stretch>
            <a:fillRect/>
          </a:stretch>
        </p:blipFill>
        <p:spPr>
          <a:xfrm>
            <a:off x="816864" y="2370559"/>
            <a:ext cx="4963005" cy="3308670"/>
          </a:xfrm>
          <a:prstGeom prst="rect">
            <a:avLst/>
          </a:prstGeom>
        </p:spPr>
      </p:pic>
    </p:spTree>
    <p:extLst>
      <p:ext uri="{BB962C8B-B14F-4D97-AF65-F5344CB8AC3E}">
        <p14:creationId xmlns:p14="http://schemas.microsoft.com/office/powerpoint/2010/main" val="3952600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metin, kişi, kask içeren bir resim&#10;&#10;Açıklama otomatik olarak oluşturuldu">
            <a:extLst>
              <a:ext uri="{FF2B5EF4-FFF2-40B4-BE49-F238E27FC236}">
                <a16:creationId xmlns:a16="http://schemas.microsoft.com/office/drawing/2014/main" id="{BC3E2CC6-6E8D-A747-D2F5-6FDBFAA025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4" name="Resim 13">
            <a:extLst>
              <a:ext uri="{FF2B5EF4-FFF2-40B4-BE49-F238E27FC236}">
                <a16:creationId xmlns:a16="http://schemas.microsoft.com/office/drawing/2014/main" id="{06525AE6-99F1-9EC7-5DEF-5CF00262D1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2533" y="208864"/>
            <a:ext cx="1354095" cy="479973"/>
          </a:xfrm>
          <a:prstGeom prst="rect">
            <a:avLst/>
          </a:prstGeom>
        </p:spPr>
      </p:pic>
    </p:spTree>
    <p:extLst>
      <p:ext uri="{BB962C8B-B14F-4D97-AF65-F5344CB8AC3E}">
        <p14:creationId xmlns:p14="http://schemas.microsoft.com/office/powerpoint/2010/main" val="2787271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9" name="Title 3">
            <a:extLst>
              <a:ext uri="{FF2B5EF4-FFF2-40B4-BE49-F238E27FC236}">
                <a16:creationId xmlns:a16="http://schemas.microsoft.com/office/drawing/2014/main" id="{E03D5225-7D9C-469F-AAA7-18554CD319F5}"/>
              </a:ext>
            </a:extLst>
          </p:cNvPr>
          <p:cNvSpPr txBox="1">
            <a:spLocks/>
          </p:cNvSpPr>
          <p:nvPr/>
        </p:nvSpPr>
        <p:spPr>
          <a:xfrm>
            <a:off x="816864" y="1532858"/>
            <a:ext cx="10668000" cy="576064"/>
          </a:xfrm>
          <a:prstGeom prst="rect">
            <a:avLst/>
          </a:prstGeom>
        </p:spPr>
        <p:txBody>
          <a:bodyPr lIns="0" tIns="0" rIns="0" bIns="0"/>
          <a:lstStyle>
            <a:lvl1pPr algn="l" defTabSz="1219140" rtl="0" eaLnBrk="1" latinLnBrk="0" hangingPunct="1">
              <a:spcBef>
                <a:spcPct val="0"/>
              </a:spcBef>
              <a:buNone/>
              <a:defRPr sz="3200" kern="1200">
                <a:solidFill>
                  <a:srgbClr val="327EAB"/>
                </a:solidFill>
                <a:latin typeface="+mj-lt"/>
                <a:ea typeface="+mj-ea"/>
                <a:cs typeface="+mj-cs"/>
              </a:defRPr>
            </a:lvl1pPr>
          </a:lstStyle>
          <a:p>
            <a:pPr lvl="0">
              <a:defRPr/>
            </a:pPr>
            <a:r>
              <a:rPr lang="en-US">
                <a:latin typeface="Arial"/>
              </a:rPr>
              <a:t>İçerik</a:t>
            </a:r>
            <a:endParaRPr lang="en-US" dirty="0">
              <a:latin typeface="Arial"/>
            </a:endParaRPr>
          </a:p>
        </p:txBody>
      </p:sp>
      <p:sp>
        <p:nvSpPr>
          <p:cNvPr id="10" name="Content Placeholder 11">
            <a:extLst>
              <a:ext uri="{FF2B5EF4-FFF2-40B4-BE49-F238E27FC236}">
                <a16:creationId xmlns:a16="http://schemas.microsoft.com/office/drawing/2014/main" id="{09E41D95-4CE5-428E-AF6D-5CCEDC2A3212}"/>
              </a:ext>
            </a:extLst>
          </p:cNvPr>
          <p:cNvSpPr>
            <a:spLocks noGrp="1"/>
          </p:cNvSpPr>
          <p:nvPr>
            <p:ph idx="1"/>
          </p:nvPr>
        </p:nvSpPr>
        <p:spPr>
          <a:xfrm>
            <a:off x="838200" y="2358739"/>
            <a:ext cx="10515600" cy="3465567"/>
          </a:xfrm>
        </p:spPr>
        <p:txBody>
          <a:bodyPr>
            <a:normAutofit/>
          </a:bodyPr>
          <a:lstStyle/>
          <a:p>
            <a:r>
              <a:rPr lang="en-GB">
                <a:latin typeface="Arial" panose="020B0604020202020204" pitchFamily="34" charset="0"/>
                <a:cs typeface="Arial" panose="020B0604020202020204" pitchFamily="34" charset="0"/>
              </a:rPr>
              <a:t>Giriş </a:t>
            </a:r>
            <a:r>
              <a:rPr lang="en-DK">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Çimento döner fırını</a:t>
            </a:r>
            <a:endParaRPr lang="en-DK" dirty="0">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Potansiyel arıza modları ve izleme teknikleri</a:t>
            </a:r>
            <a:endParaRPr lang="en-GB" dirty="0">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Fırın servis hizmeti çözümü hakkında</a:t>
            </a:r>
            <a:endParaRPr lang="en-GB" dirty="0">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İzleme sistemi veri akışı</a:t>
            </a:r>
            <a:endParaRPr lang="en-DK" dirty="0">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Diyagnostik çıktılar</a:t>
            </a:r>
            <a:endParaRPr lang="en-GB" dirty="0">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Sonuç</a:t>
            </a:r>
            <a:endParaRPr lang="en-DK"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78273E8-B5F9-49E5-BDE8-BF01C9A8D472}"/>
              </a:ext>
            </a:extLst>
          </p:cNvPr>
          <p:cNvPicPr>
            <a:picLocks noChangeAspect="1"/>
          </p:cNvPicPr>
          <p:nvPr/>
        </p:nvPicPr>
        <p:blipFill>
          <a:blip r:embed="rId6"/>
          <a:stretch>
            <a:fillRect/>
          </a:stretch>
        </p:blipFill>
        <p:spPr>
          <a:xfrm>
            <a:off x="10735697" y="5796452"/>
            <a:ext cx="1236206" cy="650635"/>
          </a:xfrm>
          <a:prstGeom prst="rect">
            <a:avLst/>
          </a:prstGeom>
        </p:spPr>
      </p:pic>
    </p:spTree>
    <p:extLst>
      <p:ext uri="{BB962C8B-B14F-4D97-AF65-F5344CB8AC3E}">
        <p14:creationId xmlns:p14="http://schemas.microsoft.com/office/powerpoint/2010/main" val="394375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fade">
                                      <p:cBhvr>
                                        <p:cTn id="3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11" name="Title 3">
            <a:extLst>
              <a:ext uri="{FF2B5EF4-FFF2-40B4-BE49-F238E27FC236}">
                <a16:creationId xmlns:a16="http://schemas.microsoft.com/office/drawing/2014/main" id="{A64C768F-6DC8-4408-852C-6D48C5F621AC}"/>
              </a:ext>
            </a:extLst>
          </p:cNvPr>
          <p:cNvSpPr txBox="1">
            <a:spLocks/>
          </p:cNvSpPr>
          <p:nvPr/>
        </p:nvSpPr>
        <p:spPr>
          <a:xfrm>
            <a:off x="816864" y="1420983"/>
            <a:ext cx="10668000" cy="576064"/>
          </a:xfrm>
          <a:prstGeom prst="rect">
            <a:avLst/>
          </a:prstGeom>
        </p:spPr>
        <p:txBody>
          <a:bodyPr lIns="0" tIns="0" rIns="0" bIns="0"/>
          <a:lstStyle>
            <a:lvl1pPr algn="l" defTabSz="1219140" rtl="0" eaLnBrk="1" latinLnBrk="0" hangingPunct="1">
              <a:spcBef>
                <a:spcPct val="0"/>
              </a:spcBef>
              <a:buNone/>
              <a:defRPr sz="3200" kern="1200">
                <a:solidFill>
                  <a:srgbClr val="327EAB"/>
                </a:solidFill>
                <a:latin typeface="+mj-lt"/>
                <a:ea typeface="+mj-ea"/>
                <a:cs typeface="+mj-cs"/>
              </a:defRPr>
            </a:lvl1pPr>
          </a:lstStyle>
          <a:p>
            <a:pPr lvl="0">
              <a:defRPr/>
            </a:pPr>
            <a:r>
              <a:rPr lang="en-GB" dirty="0">
                <a:latin typeface="Arial"/>
              </a:rPr>
              <a:t>I</a:t>
            </a:r>
            <a:r>
              <a:rPr lang="en-DK" dirty="0">
                <a:latin typeface="Arial"/>
              </a:rPr>
              <a:t>n</a:t>
            </a:r>
            <a:r>
              <a:rPr lang="en-GB" dirty="0">
                <a:latin typeface="Arial"/>
              </a:rPr>
              <a:t>t</a:t>
            </a:r>
            <a:r>
              <a:rPr lang="en-DK" dirty="0">
                <a:latin typeface="Arial"/>
              </a:rPr>
              <a:t>r</a:t>
            </a:r>
            <a:r>
              <a:rPr lang="en-GB" dirty="0">
                <a:latin typeface="Arial"/>
              </a:rPr>
              <a:t>o</a:t>
            </a:r>
            <a:r>
              <a:rPr lang="en-DK" dirty="0">
                <a:latin typeface="Arial"/>
              </a:rPr>
              <a:t>d</a:t>
            </a:r>
            <a:r>
              <a:rPr lang="en-GB" dirty="0">
                <a:latin typeface="Arial"/>
              </a:rPr>
              <a:t>u</a:t>
            </a:r>
            <a:r>
              <a:rPr lang="en-DK" dirty="0">
                <a:latin typeface="Arial"/>
              </a:rPr>
              <a:t>c</a:t>
            </a:r>
            <a:r>
              <a:rPr lang="en-GB" dirty="0">
                <a:latin typeface="Arial"/>
              </a:rPr>
              <a:t>t</a:t>
            </a:r>
            <a:r>
              <a:rPr lang="en-DK" dirty="0" err="1">
                <a:latin typeface="Arial"/>
              </a:rPr>
              <a:t>i</a:t>
            </a:r>
            <a:r>
              <a:rPr lang="en-GB" dirty="0">
                <a:latin typeface="Arial"/>
              </a:rPr>
              <a:t>o</a:t>
            </a:r>
            <a:r>
              <a:rPr lang="en-DK" dirty="0">
                <a:latin typeface="Arial"/>
              </a:rPr>
              <a:t>n – </a:t>
            </a:r>
            <a:r>
              <a:rPr lang="en-GB" dirty="0">
                <a:latin typeface="Arial"/>
              </a:rPr>
              <a:t>L</a:t>
            </a:r>
            <a:r>
              <a:rPr lang="en-DK" dirty="0">
                <a:latin typeface="Arial"/>
              </a:rPr>
              <a:t>N</a:t>
            </a:r>
            <a:r>
              <a:rPr lang="en-GB" dirty="0">
                <a:latin typeface="Arial"/>
              </a:rPr>
              <a:t>G</a:t>
            </a:r>
            <a:r>
              <a:rPr lang="en-DK" dirty="0">
                <a:latin typeface="Arial"/>
              </a:rPr>
              <a:t> </a:t>
            </a:r>
            <a:r>
              <a:rPr lang="en-GB" dirty="0">
                <a:latin typeface="Arial"/>
              </a:rPr>
              <a:t>P</a:t>
            </a:r>
            <a:r>
              <a:rPr lang="en-DK" dirty="0">
                <a:latin typeface="Arial"/>
              </a:rPr>
              <a:t>r</a:t>
            </a:r>
            <a:r>
              <a:rPr lang="en-GB" dirty="0">
                <a:latin typeface="Arial"/>
              </a:rPr>
              <a:t>o</a:t>
            </a:r>
            <a:r>
              <a:rPr lang="en-DK" dirty="0">
                <a:latin typeface="Arial"/>
              </a:rPr>
              <a:t>c</a:t>
            </a:r>
            <a:r>
              <a:rPr lang="en-GB" dirty="0">
                <a:latin typeface="Arial"/>
              </a:rPr>
              <a:t>e</a:t>
            </a:r>
            <a:r>
              <a:rPr lang="en-DK" dirty="0">
                <a:latin typeface="Arial"/>
              </a:rPr>
              <a:t>s</a:t>
            </a:r>
            <a:r>
              <a:rPr lang="en-GB" dirty="0">
                <a:latin typeface="Arial"/>
              </a:rPr>
              <a:t>s</a:t>
            </a:r>
            <a:r>
              <a:rPr lang="en-DK" dirty="0">
                <a:latin typeface="Arial"/>
              </a:rPr>
              <a:t>e</a:t>
            </a:r>
            <a:r>
              <a:rPr lang="en-GB" dirty="0">
                <a:latin typeface="Arial"/>
              </a:rPr>
              <a:t>s</a:t>
            </a:r>
            <a:endParaRPr lang="en-US" dirty="0">
              <a:latin typeface="Arial"/>
            </a:endParaRPr>
          </a:p>
        </p:txBody>
      </p:sp>
      <p:sp>
        <p:nvSpPr>
          <p:cNvPr id="12" name="Title 3">
            <a:extLst>
              <a:ext uri="{FF2B5EF4-FFF2-40B4-BE49-F238E27FC236}">
                <a16:creationId xmlns:a16="http://schemas.microsoft.com/office/drawing/2014/main" id="{1E448002-86C5-4918-B07E-6ED74C76F7CB}"/>
              </a:ext>
            </a:extLst>
          </p:cNvPr>
          <p:cNvSpPr txBox="1">
            <a:spLocks/>
          </p:cNvSpPr>
          <p:nvPr/>
        </p:nvSpPr>
        <p:spPr>
          <a:xfrm>
            <a:off x="823268" y="1419703"/>
            <a:ext cx="10668000" cy="576064"/>
          </a:xfrm>
          <a:prstGeom prst="rect">
            <a:avLst/>
          </a:prstGeom>
          <a:solidFill>
            <a:schemeClr val="bg1"/>
          </a:solidFill>
        </p:spPr>
        <p:txBody>
          <a:bodyPr lIns="0" tIns="0" rIns="0" bIns="0"/>
          <a:lstStyle>
            <a:lvl1pPr algn="l" defTabSz="1219140" rtl="0" eaLnBrk="1" latinLnBrk="0" hangingPunct="1">
              <a:spcBef>
                <a:spcPct val="0"/>
              </a:spcBef>
              <a:buNone/>
              <a:defRPr sz="3200" kern="1200">
                <a:solidFill>
                  <a:srgbClr val="327EAB"/>
                </a:solidFill>
                <a:latin typeface="+mj-lt"/>
                <a:ea typeface="+mj-ea"/>
                <a:cs typeface="+mj-cs"/>
              </a:defRPr>
            </a:lvl1pPr>
          </a:lstStyle>
          <a:p>
            <a:pPr lvl="0">
              <a:defRPr/>
            </a:pPr>
            <a:r>
              <a:rPr lang="en-US">
                <a:latin typeface="Arial"/>
              </a:rPr>
              <a:t>Giriş </a:t>
            </a:r>
            <a:r>
              <a:rPr lang="en-DK">
                <a:latin typeface="Arial"/>
              </a:rPr>
              <a:t>– </a:t>
            </a:r>
            <a:r>
              <a:rPr lang="en-US">
                <a:latin typeface="Arial"/>
              </a:rPr>
              <a:t>Çimento Döner Fırını</a:t>
            </a:r>
            <a:endParaRPr lang="en-US" dirty="0">
              <a:latin typeface="Arial"/>
            </a:endParaRPr>
          </a:p>
        </p:txBody>
      </p:sp>
      <p:pic>
        <p:nvPicPr>
          <p:cNvPr id="13" name="Picture 12">
            <a:extLst>
              <a:ext uri="{FF2B5EF4-FFF2-40B4-BE49-F238E27FC236}">
                <a16:creationId xmlns:a16="http://schemas.microsoft.com/office/drawing/2014/main" id="{0665BB84-4122-4C0C-906F-9973D40BACE0}"/>
              </a:ext>
            </a:extLst>
          </p:cNvPr>
          <p:cNvPicPr>
            <a:picLocks noChangeAspect="1"/>
          </p:cNvPicPr>
          <p:nvPr/>
        </p:nvPicPr>
        <p:blipFill>
          <a:blip r:embed="rId6"/>
          <a:stretch>
            <a:fillRect/>
          </a:stretch>
        </p:blipFill>
        <p:spPr>
          <a:xfrm>
            <a:off x="220097" y="2497164"/>
            <a:ext cx="6817112" cy="3834626"/>
          </a:xfrm>
          <a:prstGeom prst="rect">
            <a:avLst/>
          </a:prstGeom>
        </p:spPr>
      </p:pic>
      <p:pic>
        <p:nvPicPr>
          <p:cNvPr id="14" name="Picture 13">
            <a:extLst>
              <a:ext uri="{FF2B5EF4-FFF2-40B4-BE49-F238E27FC236}">
                <a16:creationId xmlns:a16="http://schemas.microsoft.com/office/drawing/2014/main" id="{494EBE0A-5B65-46E5-BD92-8C733EE1582D}"/>
              </a:ext>
            </a:extLst>
          </p:cNvPr>
          <p:cNvPicPr>
            <a:picLocks noChangeAspect="1"/>
          </p:cNvPicPr>
          <p:nvPr/>
        </p:nvPicPr>
        <p:blipFill>
          <a:blip r:embed="rId7"/>
          <a:stretch>
            <a:fillRect/>
          </a:stretch>
        </p:blipFill>
        <p:spPr>
          <a:xfrm>
            <a:off x="6207488" y="1857357"/>
            <a:ext cx="5710974" cy="3807316"/>
          </a:xfrm>
          <a:prstGeom prst="rect">
            <a:avLst/>
          </a:prstGeom>
        </p:spPr>
      </p:pic>
      <p:pic>
        <p:nvPicPr>
          <p:cNvPr id="9" name="Picture 8">
            <a:extLst>
              <a:ext uri="{FF2B5EF4-FFF2-40B4-BE49-F238E27FC236}">
                <a16:creationId xmlns:a16="http://schemas.microsoft.com/office/drawing/2014/main" id="{0C146161-66C2-4BC3-B5C1-52D221BDCECF}"/>
              </a:ext>
            </a:extLst>
          </p:cNvPr>
          <p:cNvPicPr>
            <a:picLocks noChangeAspect="1"/>
          </p:cNvPicPr>
          <p:nvPr/>
        </p:nvPicPr>
        <p:blipFill>
          <a:blip r:embed="rId8"/>
          <a:stretch>
            <a:fillRect/>
          </a:stretch>
        </p:blipFill>
        <p:spPr>
          <a:xfrm>
            <a:off x="10735697" y="5796452"/>
            <a:ext cx="1236206" cy="650635"/>
          </a:xfrm>
          <a:prstGeom prst="rect">
            <a:avLst/>
          </a:prstGeom>
        </p:spPr>
      </p:pic>
    </p:spTree>
    <p:extLst>
      <p:ext uri="{BB962C8B-B14F-4D97-AF65-F5344CB8AC3E}">
        <p14:creationId xmlns:p14="http://schemas.microsoft.com/office/powerpoint/2010/main" val="2595276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9" name="Title 3">
            <a:extLst>
              <a:ext uri="{FF2B5EF4-FFF2-40B4-BE49-F238E27FC236}">
                <a16:creationId xmlns:a16="http://schemas.microsoft.com/office/drawing/2014/main" id="{5B758065-44FF-4872-AE3D-7D83E7C74745}"/>
              </a:ext>
            </a:extLst>
          </p:cNvPr>
          <p:cNvSpPr txBox="1">
            <a:spLocks/>
          </p:cNvSpPr>
          <p:nvPr/>
        </p:nvSpPr>
        <p:spPr>
          <a:xfrm>
            <a:off x="823268" y="1460796"/>
            <a:ext cx="10668000" cy="576064"/>
          </a:xfrm>
          <a:prstGeom prst="rect">
            <a:avLst/>
          </a:prstGeom>
          <a:solidFill>
            <a:schemeClr val="bg1"/>
          </a:solidFill>
        </p:spPr>
        <p:txBody>
          <a:bodyPr lIns="0" tIns="0" rIns="0" bIns="0"/>
          <a:lstStyle>
            <a:lvl1pPr algn="l" defTabSz="1219140" rtl="0" eaLnBrk="1" latinLnBrk="0" hangingPunct="1">
              <a:spcBef>
                <a:spcPct val="0"/>
              </a:spcBef>
              <a:buNone/>
              <a:defRPr sz="3200" kern="1200">
                <a:solidFill>
                  <a:srgbClr val="327EAB"/>
                </a:solidFill>
                <a:latin typeface="+mj-lt"/>
                <a:ea typeface="+mj-ea"/>
                <a:cs typeface="+mj-cs"/>
              </a:defRPr>
            </a:lvl1pPr>
          </a:lstStyle>
          <a:p>
            <a:pPr lvl="0">
              <a:defRPr/>
            </a:pPr>
            <a:r>
              <a:rPr lang="en-US">
                <a:latin typeface="Arial"/>
              </a:rPr>
              <a:t>Arıza Modu </a:t>
            </a:r>
            <a:r>
              <a:rPr lang="en-DK">
                <a:latin typeface="Arial"/>
              </a:rPr>
              <a:t>– </a:t>
            </a:r>
            <a:r>
              <a:rPr lang="en-US">
                <a:latin typeface="Arial"/>
              </a:rPr>
              <a:t>Fırın Mantosu Ovalliği</a:t>
            </a:r>
            <a:endParaRPr lang="en-US" dirty="0">
              <a:latin typeface="Arial"/>
            </a:endParaRPr>
          </a:p>
        </p:txBody>
      </p:sp>
      <p:pic>
        <p:nvPicPr>
          <p:cNvPr id="10" name="Picture 9">
            <a:extLst>
              <a:ext uri="{FF2B5EF4-FFF2-40B4-BE49-F238E27FC236}">
                <a16:creationId xmlns:a16="http://schemas.microsoft.com/office/drawing/2014/main" id="{278D41FD-345E-4D4D-BEC5-7970E7A00264}"/>
              </a:ext>
            </a:extLst>
          </p:cNvPr>
          <p:cNvPicPr>
            <a:picLocks noChangeAspect="1"/>
          </p:cNvPicPr>
          <p:nvPr/>
        </p:nvPicPr>
        <p:blipFill>
          <a:blip r:embed="rId6"/>
          <a:stretch>
            <a:fillRect/>
          </a:stretch>
        </p:blipFill>
        <p:spPr>
          <a:xfrm>
            <a:off x="1173181" y="2412547"/>
            <a:ext cx="4251960" cy="3133344"/>
          </a:xfrm>
          <a:prstGeom prst="rect">
            <a:avLst/>
          </a:prstGeom>
        </p:spPr>
      </p:pic>
      <p:sp>
        <p:nvSpPr>
          <p:cNvPr id="8" name="TextBox 7">
            <a:extLst>
              <a:ext uri="{FF2B5EF4-FFF2-40B4-BE49-F238E27FC236}">
                <a16:creationId xmlns:a16="http://schemas.microsoft.com/office/drawing/2014/main" id="{44A68117-9380-4DC7-8E22-C5B50E391D33}"/>
              </a:ext>
            </a:extLst>
          </p:cNvPr>
          <p:cNvSpPr txBox="1"/>
          <p:nvPr/>
        </p:nvSpPr>
        <p:spPr>
          <a:xfrm>
            <a:off x="4216745" y="2934364"/>
            <a:ext cx="1684401" cy="369332"/>
          </a:xfrm>
          <a:prstGeom prst="rect">
            <a:avLst/>
          </a:prstGeom>
          <a:solidFill>
            <a:schemeClr val="bg1"/>
          </a:solidFill>
        </p:spPr>
        <p:txBody>
          <a:bodyPr wrap="square" rtlCol="0">
            <a:spAutoFit/>
          </a:bodyPr>
          <a:lstStyle/>
          <a:p>
            <a:r>
              <a:rPr lang="en-US">
                <a:latin typeface="Arial" panose="020B0604020202020204" pitchFamily="34" charset="0"/>
                <a:cs typeface="Arial" panose="020B0604020202020204" pitchFamily="34" charset="0"/>
              </a:rPr>
              <a:t>Tuğla</a:t>
            </a:r>
          </a:p>
        </p:txBody>
      </p:sp>
      <p:sp>
        <p:nvSpPr>
          <p:cNvPr id="11" name="TextBox 10">
            <a:extLst>
              <a:ext uri="{FF2B5EF4-FFF2-40B4-BE49-F238E27FC236}">
                <a16:creationId xmlns:a16="http://schemas.microsoft.com/office/drawing/2014/main" id="{CC630E1B-DF10-4CC6-8A8E-3F71951014D1}"/>
              </a:ext>
            </a:extLst>
          </p:cNvPr>
          <p:cNvSpPr txBox="1"/>
          <p:nvPr/>
        </p:nvSpPr>
        <p:spPr>
          <a:xfrm>
            <a:off x="4216745" y="3303696"/>
            <a:ext cx="1684401" cy="369332"/>
          </a:xfrm>
          <a:prstGeom prst="rect">
            <a:avLst/>
          </a:prstGeom>
          <a:solidFill>
            <a:schemeClr val="bg1"/>
          </a:solidFill>
        </p:spPr>
        <p:txBody>
          <a:bodyPr wrap="square" rtlCol="0">
            <a:spAutoFit/>
          </a:bodyPr>
          <a:lstStyle/>
          <a:p>
            <a:r>
              <a:rPr lang="en-US">
                <a:latin typeface="Arial" panose="020B0604020202020204" pitchFamily="34" charset="0"/>
                <a:cs typeface="Arial" panose="020B0604020202020204" pitchFamily="34" charset="0"/>
              </a:rPr>
              <a:t>Fırın ringi</a:t>
            </a:r>
          </a:p>
        </p:txBody>
      </p:sp>
      <p:sp>
        <p:nvSpPr>
          <p:cNvPr id="12" name="TextBox 11">
            <a:extLst>
              <a:ext uri="{FF2B5EF4-FFF2-40B4-BE49-F238E27FC236}">
                <a16:creationId xmlns:a16="http://schemas.microsoft.com/office/drawing/2014/main" id="{EEE87298-8D3C-47AD-8A5F-A9954143CC40}"/>
              </a:ext>
            </a:extLst>
          </p:cNvPr>
          <p:cNvSpPr txBox="1"/>
          <p:nvPr/>
        </p:nvSpPr>
        <p:spPr>
          <a:xfrm>
            <a:off x="4216745" y="3673028"/>
            <a:ext cx="1684401" cy="369332"/>
          </a:xfrm>
          <a:prstGeom prst="rect">
            <a:avLst/>
          </a:prstGeom>
          <a:solidFill>
            <a:schemeClr val="bg1"/>
          </a:solidFill>
        </p:spPr>
        <p:txBody>
          <a:bodyPr wrap="square" rtlCol="0">
            <a:spAutoFit/>
          </a:bodyPr>
          <a:lstStyle/>
          <a:p>
            <a:r>
              <a:rPr lang="en-US">
                <a:latin typeface="Arial" panose="020B0604020202020204" pitchFamily="34" charset="0"/>
                <a:cs typeface="Arial" panose="020B0604020202020204" pitchFamily="34" charset="0"/>
              </a:rPr>
              <a:t>Fırın mantosu</a:t>
            </a:r>
          </a:p>
        </p:txBody>
      </p:sp>
      <p:sp>
        <p:nvSpPr>
          <p:cNvPr id="13" name="TextBox 12">
            <a:extLst>
              <a:ext uri="{FF2B5EF4-FFF2-40B4-BE49-F238E27FC236}">
                <a16:creationId xmlns:a16="http://schemas.microsoft.com/office/drawing/2014/main" id="{EF4E9FC6-078F-4FD5-824B-452666A7AB54}"/>
              </a:ext>
            </a:extLst>
          </p:cNvPr>
          <p:cNvSpPr txBox="1"/>
          <p:nvPr/>
        </p:nvSpPr>
        <p:spPr>
          <a:xfrm>
            <a:off x="4216746" y="4042359"/>
            <a:ext cx="1364360" cy="661797"/>
          </a:xfrm>
          <a:prstGeom prst="rect">
            <a:avLst/>
          </a:prstGeom>
          <a:solidFill>
            <a:schemeClr val="bg1"/>
          </a:solidFill>
        </p:spPr>
        <p:txBody>
          <a:bodyPr wrap="square" rtlCol="0">
            <a:spAutoFit/>
          </a:bodyPr>
          <a:lstStyle/>
          <a:p>
            <a:r>
              <a:rPr lang="en-US">
                <a:latin typeface="Arial" panose="020B0604020202020204" pitchFamily="34" charset="0"/>
                <a:cs typeface="Arial" panose="020B0604020202020204" pitchFamily="34" charset="0"/>
              </a:rPr>
              <a:t>Destek bloğu</a:t>
            </a:r>
          </a:p>
        </p:txBody>
      </p:sp>
      <p:sp>
        <p:nvSpPr>
          <p:cNvPr id="14" name="TextBox 13">
            <a:extLst>
              <a:ext uri="{FF2B5EF4-FFF2-40B4-BE49-F238E27FC236}">
                <a16:creationId xmlns:a16="http://schemas.microsoft.com/office/drawing/2014/main" id="{79C5FD32-10D4-43B3-AB79-96225A6CCB39}"/>
              </a:ext>
            </a:extLst>
          </p:cNvPr>
          <p:cNvSpPr txBox="1"/>
          <p:nvPr/>
        </p:nvSpPr>
        <p:spPr>
          <a:xfrm>
            <a:off x="4216745" y="4827528"/>
            <a:ext cx="1684401" cy="369332"/>
          </a:xfrm>
          <a:prstGeom prst="rect">
            <a:avLst/>
          </a:prstGeom>
          <a:solidFill>
            <a:schemeClr val="bg1"/>
          </a:solidFill>
        </p:spPr>
        <p:txBody>
          <a:bodyPr wrap="square" rtlCol="0">
            <a:spAutoFit/>
          </a:bodyPr>
          <a:lstStyle/>
          <a:p>
            <a:r>
              <a:rPr lang="en-US">
                <a:latin typeface="Arial" panose="020B0604020202020204" pitchFamily="34" charset="0"/>
                <a:cs typeface="Arial" panose="020B0604020202020204" pitchFamily="34" charset="0"/>
              </a:rPr>
              <a:t>Role</a:t>
            </a:r>
          </a:p>
        </p:txBody>
      </p:sp>
      <p:pic>
        <p:nvPicPr>
          <p:cNvPr id="15" name="Picture 14">
            <a:extLst>
              <a:ext uri="{FF2B5EF4-FFF2-40B4-BE49-F238E27FC236}">
                <a16:creationId xmlns:a16="http://schemas.microsoft.com/office/drawing/2014/main" id="{7650F0DD-BC04-434E-BB0A-1F2149C2F455}"/>
              </a:ext>
            </a:extLst>
          </p:cNvPr>
          <p:cNvPicPr>
            <a:picLocks noChangeAspect="1"/>
          </p:cNvPicPr>
          <p:nvPr/>
        </p:nvPicPr>
        <p:blipFill>
          <a:blip r:embed="rId7"/>
          <a:stretch>
            <a:fillRect/>
          </a:stretch>
        </p:blipFill>
        <p:spPr>
          <a:xfrm>
            <a:off x="10735697" y="5796452"/>
            <a:ext cx="1236206" cy="650635"/>
          </a:xfrm>
          <a:prstGeom prst="rect">
            <a:avLst/>
          </a:prstGeom>
        </p:spPr>
      </p:pic>
      <p:pic>
        <p:nvPicPr>
          <p:cNvPr id="16" name="Picture 15">
            <a:extLst>
              <a:ext uri="{FF2B5EF4-FFF2-40B4-BE49-F238E27FC236}">
                <a16:creationId xmlns:a16="http://schemas.microsoft.com/office/drawing/2014/main" id="{988F3AFD-589D-432A-93FF-3ACD597B4FF0}"/>
              </a:ext>
            </a:extLst>
          </p:cNvPr>
          <p:cNvPicPr>
            <a:picLocks noChangeAspect="1"/>
          </p:cNvPicPr>
          <p:nvPr/>
        </p:nvPicPr>
        <p:blipFill rotWithShape="1">
          <a:blip r:embed="rId8"/>
          <a:srcRect r="20246"/>
          <a:stretch/>
        </p:blipFill>
        <p:spPr>
          <a:xfrm>
            <a:off x="6447034" y="2390272"/>
            <a:ext cx="4455743" cy="3142622"/>
          </a:xfrm>
          <a:prstGeom prst="rect">
            <a:avLst/>
          </a:prstGeom>
        </p:spPr>
      </p:pic>
    </p:spTree>
    <p:extLst>
      <p:ext uri="{BB962C8B-B14F-4D97-AF65-F5344CB8AC3E}">
        <p14:creationId xmlns:p14="http://schemas.microsoft.com/office/powerpoint/2010/main" val="1743496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9" name="Title 3">
            <a:extLst>
              <a:ext uri="{FF2B5EF4-FFF2-40B4-BE49-F238E27FC236}">
                <a16:creationId xmlns:a16="http://schemas.microsoft.com/office/drawing/2014/main" id="{F040F11C-27A7-479B-B0E9-A191B9FE8A27}"/>
              </a:ext>
            </a:extLst>
          </p:cNvPr>
          <p:cNvSpPr txBox="1">
            <a:spLocks/>
          </p:cNvSpPr>
          <p:nvPr/>
        </p:nvSpPr>
        <p:spPr>
          <a:xfrm>
            <a:off x="823268" y="1635460"/>
            <a:ext cx="10668000" cy="576064"/>
          </a:xfrm>
          <a:prstGeom prst="rect">
            <a:avLst/>
          </a:prstGeom>
          <a:solidFill>
            <a:schemeClr val="bg1"/>
          </a:solidFill>
        </p:spPr>
        <p:txBody>
          <a:bodyPr lIns="0" tIns="0" rIns="0" bIns="0"/>
          <a:lstStyle>
            <a:lvl1pPr algn="l" defTabSz="1219140" rtl="0" eaLnBrk="1" latinLnBrk="0" hangingPunct="1">
              <a:spcBef>
                <a:spcPct val="0"/>
              </a:spcBef>
              <a:buNone/>
              <a:defRPr sz="3200" kern="1200">
                <a:solidFill>
                  <a:srgbClr val="327EAB"/>
                </a:solidFill>
                <a:latin typeface="+mj-lt"/>
                <a:ea typeface="+mj-ea"/>
                <a:cs typeface="+mj-cs"/>
              </a:defRPr>
            </a:lvl1pPr>
          </a:lstStyle>
          <a:p>
            <a:pPr lvl="0">
              <a:defRPr/>
            </a:pPr>
            <a:r>
              <a:rPr lang="en-US">
                <a:latin typeface="Arial"/>
              </a:rPr>
              <a:t>İzleme Tekniği </a:t>
            </a:r>
            <a:r>
              <a:rPr lang="en-DK">
                <a:latin typeface="Arial"/>
              </a:rPr>
              <a:t>– </a:t>
            </a:r>
            <a:r>
              <a:rPr lang="en-US">
                <a:latin typeface="Arial"/>
              </a:rPr>
              <a:t>Fırın Mantosu Ovalliği</a:t>
            </a:r>
            <a:endParaRPr lang="en-US" dirty="0">
              <a:latin typeface="Arial"/>
            </a:endParaRPr>
          </a:p>
        </p:txBody>
      </p:sp>
      <p:sp>
        <p:nvSpPr>
          <p:cNvPr id="10" name="TextBox 9">
            <a:extLst>
              <a:ext uri="{FF2B5EF4-FFF2-40B4-BE49-F238E27FC236}">
                <a16:creationId xmlns:a16="http://schemas.microsoft.com/office/drawing/2014/main" id="{A96591DE-54F7-461E-92A1-4270292CBBE7}"/>
              </a:ext>
            </a:extLst>
          </p:cNvPr>
          <p:cNvSpPr txBox="1"/>
          <p:nvPr/>
        </p:nvSpPr>
        <p:spPr>
          <a:xfrm>
            <a:off x="7607357" y="5800756"/>
            <a:ext cx="2509585" cy="646331"/>
          </a:xfrm>
          <a:prstGeom prst="rect">
            <a:avLst/>
          </a:prstGeom>
          <a:noFill/>
        </p:spPr>
        <p:txBody>
          <a:bodyPr wrap="square" rtlCol="0">
            <a:spAutoFit/>
          </a:bodyPr>
          <a:lstStyle/>
          <a:p>
            <a:r>
              <a:rPr lang="en-DK" b="1" dirty="0">
                <a:latin typeface="Arial" panose="020B0604020202020204" pitchFamily="34" charset="0"/>
                <a:cs typeface="Arial" panose="020B0604020202020204" pitchFamily="34" charset="0"/>
              </a:rPr>
              <a:t>N</a:t>
            </a:r>
            <a:r>
              <a:rPr lang="en-GB" b="1">
                <a:latin typeface="Arial" panose="020B0604020202020204" pitchFamily="34" charset="0"/>
                <a:cs typeface="Arial" panose="020B0604020202020204" pitchFamily="34" charset="0"/>
              </a:rPr>
              <a:t>O</a:t>
            </a:r>
            <a:r>
              <a:rPr lang="en-DK" b="1">
                <a:latin typeface="Arial" panose="020B0604020202020204" pitchFamily="34" charset="0"/>
                <a:cs typeface="Arial" panose="020B0604020202020204" pitchFamily="34" charset="0"/>
              </a:rPr>
              <a:t>T</a:t>
            </a:r>
            <a:r>
              <a:rPr lang="en-DK">
                <a:latin typeface="Arial" panose="020B0604020202020204" pitchFamily="34" charset="0"/>
                <a:cs typeface="Arial" panose="020B0604020202020204" pitchFamily="34" charset="0"/>
              </a:rPr>
              <a:t>: </a:t>
            </a:r>
            <a:r>
              <a:rPr lang="en-GB">
                <a:latin typeface="Arial" panose="020B0604020202020204" pitchFamily="34" charset="0"/>
                <a:cs typeface="Arial" panose="020B0604020202020204" pitchFamily="34" charset="0"/>
              </a:rPr>
              <a:t>Farklı birkaç metottan biri</a:t>
            </a:r>
            <a:endParaRPr lang="en-US"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FD11D33E-F3E9-4853-9526-BEE140C5BA5E}"/>
              </a:ext>
            </a:extLst>
          </p:cNvPr>
          <p:cNvPicPr>
            <a:picLocks noChangeAspect="1"/>
          </p:cNvPicPr>
          <p:nvPr/>
        </p:nvPicPr>
        <p:blipFill>
          <a:blip r:embed="rId6"/>
          <a:stretch>
            <a:fillRect/>
          </a:stretch>
        </p:blipFill>
        <p:spPr>
          <a:xfrm>
            <a:off x="4178272" y="2463878"/>
            <a:ext cx="2974848" cy="3224784"/>
          </a:xfrm>
          <a:prstGeom prst="rect">
            <a:avLst/>
          </a:prstGeom>
        </p:spPr>
      </p:pic>
      <p:sp>
        <p:nvSpPr>
          <p:cNvPr id="12" name="TextBox 11">
            <a:extLst>
              <a:ext uri="{FF2B5EF4-FFF2-40B4-BE49-F238E27FC236}">
                <a16:creationId xmlns:a16="http://schemas.microsoft.com/office/drawing/2014/main" id="{83ED0D76-1C1A-402B-BE3A-817B921DF71C}"/>
              </a:ext>
            </a:extLst>
          </p:cNvPr>
          <p:cNvSpPr txBox="1"/>
          <p:nvPr/>
        </p:nvSpPr>
        <p:spPr>
          <a:xfrm>
            <a:off x="2655786" y="2830790"/>
            <a:ext cx="1737042" cy="400110"/>
          </a:xfrm>
          <a:prstGeom prst="rect">
            <a:avLst/>
          </a:prstGeom>
          <a:noFill/>
        </p:spPr>
        <p:txBody>
          <a:bodyPr wrap="square" rtlCol="0">
            <a:spAutoFit/>
          </a:bodyPr>
          <a:lstStyle/>
          <a:p>
            <a:r>
              <a:rPr lang="en-US" sz="2000">
                <a:solidFill>
                  <a:srgbClr val="00B050"/>
                </a:solidFill>
                <a:latin typeface="Arial" panose="020B0604020202020204" pitchFamily="34" charset="0"/>
                <a:cs typeface="Arial" panose="020B0604020202020204" pitchFamily="34" charset="0"/>
              </a:rPr>
              <a:t>Üst boşluk</a:t>
            </a:r>
            <a:endParaRPr lang="en-US" sz="2000" dirty="0">
              <a:solidFill>
                <a:srgbClr val="00B05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2F1C7847-0729-47BC-BB2A-57B258D381EA}"/>
              </a:ext>
            </a:extLst>
          </p:cNvPr>
          <p:cNvSpPr txBox="1"/>
          <p:nvPr/>
        </p:nvSpPr>
        <p:spPr>
          <a:xfrm>
            <a:off x="5812643" y="2221798"/>
            <a:ext cx="926254" cy="369332"/>
          </a:xfrm>
          <a:prstGeom prst="rect">
            <a:avLst/>
          </a:prstGeom>
          <a:noFill/>
        </p:spPr>
        <p:txBody>
          <a:bodyPr wrap="square" rtlCol="0">
            <a:spAutoFit/>
          </a:bodyPr>
          <a:lstStyle/>
          <a:p>
            <a:r>
              <a:rPr lang="en-GB" dirty="0">
                <a:solidFill>
                  <a:srgbClr val="00B050"/>
                </a:solidFill>
                <a:latin typeface="Arial" panose="020B0604020202020204" pitchFamily="34" charset="0"/>
                <a:cs typeface="Arial" panose="020B0604020202020204" pitchFamily="34" charset="0"/>
              </a:rPr>
              <a:t>L</a:t>
            </a:r>
            <a:r>
              <a:rPr lang="en-DK" dirty="0">
                <a:solidFill>
                  <a:srgbClr val="00B050"/>
                </a:solidFill>
                <a:latin typeface="Arial" panose="020B0604020202020204" pitchFamily="34" charset="0"/>
                <a:cs typeface="Arial" panose="020B0604020202020204" pitchFamily="34" charset="0"/>
              </a:rPr>
              <a:t>R</a:t>
            </a:r>
            <a:r>
              <a:rPr lang="en-GB" dirty="0">
                <a:solidFill>
                  <a:srgbClr val="00B050"/>
                </a:solidFill>
                <a:latin typeface="Arial" panose="020B0604020202020204" pitchFamily="34" charset="0"/>
                <a:cs typeface="Arial" panose="020B0604020202020204" pitchFamily="34" charset="0"/>
              </a:rPr>
              <a:t>M</a:t>
            </a:r>
            <a:endParaRPr lang="en-US" dirty="0">
              <a:solidFill>
                <a:srgbClr val="00B05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FF0A2456-5171-4200-A621-4478178493F4}"/>
              </a:ext>
            </a:extLst>
          </p:cNvPr>
          <p:cNvSpPr txBox="1"/>
          <p:nvPr/>
        </p:nvSpPr>
        <p:spPr>
          <a:xfrm>
            <a:off x="7153120" y="2948347"/>
            <a:ext cx="1522486" cy="646331"/>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Ring</a:t>
            </a:r>
          </a:p>
          <a:p>
            <a:r>
              <a:rPr lang="en-GB">
                <a:latin typeface="Arial" panose="020B0604020202020204" pitchFamily="34" charset="0"/>
                <a:cs typeface="Arial" panose="020B0604020202020204" pitchFamily="34" charset="0"/>
              </a:rPr>
              <a:t>RPM</a:t>
            </a:r>
            <a:endParaRPr lang="en-US"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BCF35419-3E0C-440D-9B7F-1E710BCA089B}"/>
              </a:ext>
            </a:extLst>
          </p:cNvPr>
          <p:cNvSpPr txBox="1"/>
          <p:nvPr/>
        </p:nvSpPr>
        <p:spPr>
          <a:xfrm>
            <a:off x="5878225" y="3959581"/>
            <a:ext cx="1274895" cy="646331"/>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Fırın</a:t>
            </a:r>
            <a:endParaRPr lang="en-DK"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R</a:t>
            </a:r>
            <a:r>
              <a:rPr lang="en-DK" dirty="0">
                <a:latin typeface="Arial" panose="020B0604020202020204" pitchFamily="34" charset="0"/>
                <a:cs typeface="Arial" panose="020B0604020202020204" pitchFamily="34" charset="0"/>
              </a:rPr>
              <a:t>P</a:t>
            </a:r>
            <a:r>
              <a:rPr lang="en-GB" dirty="0">
                <a:latin typeface="Arial" panose="020B0604020202020204" pitchFamily="34" charset="0"/>
                <a:cs typeface="Arial" panose="020B0604020202020204" pitchFamily="34" charset="0"/>
              </a:rPr>
              <a:t>M</a:t>
            </a:r>
            <a:endParaRPr lang="en-US"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0C2780B2-263A-4DA4-A5FA-B87A8DE78D63}"/>
              </a:ext>
            </a:extLst>
          </p:cNvPr>
          <p:cNvPicPr>
            <a:picLocks noChangeAspect="1"/>
          </p:cNvPicPr>
          <p:nvPr/>
        </p:nvPicPr>
        <p:blipFill>
          <a:blip r:embed="rId7"/>
          <a:stretch>
            <a:fillRect/>
          </a:stretch>
        </p:blipFill>
        <p:spPr>
          <a:xfrm>
            <a:off x="10735697" y="5796452"/>
            <a:ext cx="1236206" cy="650635"/>
          </a:xfrm>
          <a:prstGeom prst="rect">
            <a:avLst/>
          </a:prstGeom>
        </p:spPr>
      </p:pic>
    </p:spTree>
    <p:extLst>
      <p:ext uri="{BB962C8B-B14F-4D97-AF65-F5344CB8AC3E}">
        <p14:creationId xmlns:p14="http://schemas.microsoft.com/office/powerpoint/2010/main" val="3650742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8" name="Title 3">
            <a:extLst>
              <a:ext uri="{FF2B5EF4-FFF2-40B4-BE49-F238E27FC236}">
                <a16:creationId xmlns:a16="http://schemas.microsoft.com/office/drawing/2014/main" id="{7C3A9F1C-E431-49C1-B3DE-B1E907C15592}"/>
              </a:ext>
            </a:extLst>
          </p:cNvPr>
          <p:cNvSpPr txBox="1">
            <a:spLocks/>
          </p:cNvSpPr>
          <p:nvPr/>
        </p:nvSpPr>
        <p:spPr>
          <a:xfrm>
            <a:off x="816864" y="1626470"/>
            <a:ext cx="10668000" cy="576064"/>
          </a:xfrm>
          <a:prstGeom prst="rect">
            <a:avLst/>
          </a:prstGeom>
        </p:spPr>
        <p:txBody>
          <a:bodyPr lIns="0" tIns="0" rIns="0" bIns="0"/>
          <a:lstStyle>
            <a:lvl1pPr algn="l" defTabSz="1219140" rtl="0" eaLnBrk="1" latinLnBrk="0" hangingPunct="1">
              <a:spcBef>
                <a:spcPct val="0"/>
              </a:spcBef>
              <a:buNone/>
              <a:defRPr sz="3200" kern="1200">
                <a:solidFill>
                  <a:srgbClr val="327EAB"/>
                </a:solidFill>
                <a:latin typeface="+mj-lt"/>
                <a:ea typeface="+mj-ea"/>
                <a:cs typeface="+mj-cs"/>
              </a:defRPr>
            </a:lvl1pPr>
          </a:lstStyle>
          <a:p>
            <a:pPr lvl="0">
              <a:defRPr/>
            </a:pPr>
            <a:r>
              <a:rPr lang="en-GB" dirty="0">
                <a:latin typeface="Arial"/>
              </a:rPr>
              <a:t>I</a:t>
            </a:r>
            <a:r>
              <a:rPr lang="en-DK" dirty="0">
                <a:latin typeface="Arial"/>
              </a:rPr>
              <a:t>n</a:t>
            </a:r>
            <a:r>
              <a:rPr lang="en-GB" dirty="0">
                <a:latin typeface="Arial"/>
              </a:rPr>
              <a:t>t</a:t>
            </a:r>
            <a:r>
              <a:rPr lang="en-DK" dirty="0">
                <a:latin typeface="Arial"/>
              </a:rPr>
              <a:t>r</a:t>
            </a:r>
            <a:r>
              <a:rPr lang="en-GB" dirty="0">
                <a:latin typeface="Arial"/>
              </a:rPr>
              <a:t>o</a:t>
            </a:r>
            <a:r>
              <a:rPr lang="en-DK" dirty="0">
                <a:latin typeface="Arial"/>
              </a:rPr>
              <a:t>d</a:t>
            </a:r>
            <a:r>
              <a:rPr lang="en-GB" dirty="0">
                <a:latin typeface="Arial"/>
              </a:rPr>
              <a:t>u</a:t>
            </a:r>
            <a:r>
              <a:rPr lang="en-DK" dirty="0">
                <a:latin typeface="Arial"/>
              </a:rPr>
              <a:t>c</a:t>
            </a:r>
            <a:r>
              <a:rPr lang="en-GB" dirty="0">
                <a:latin typeface="Arial"/>
              </a:rPr>
              <a:t>t</a:t>
            </a:r>
            <a:r>
              <a:rPr lang="en-DK" dirty="0" err="1">
                <a:latin typeface="Arial"/>
              </a:rPr>
              <a:t>i</a:t>
            </a:r>
            <a:r>
              <a:rPr lang="en-GB" dirty="0">
                <a:latin typeface="Arial"/>
              </a:rPr>
              <a:t>o</a:t>
            </a:r>
            <a:r>
              <a:rPr lang="en-DK" dirty="0">
                <a:latin typeface="Arial"/>
              </a:rPr>
              <a:t>n – </a:t>
            </a:r>
            <a:r>
              <a:rPr lang="en-GB" dirty="0">
                <a:latin typeface="Arial"/>
              </a:rPr>
              <a:t>L</a:t>
            </a:r>
            <a:r>
              <a:rPr lang="en-DK" dirty="0">
                <a:latin typeface="Arial"/>
              </a:rPr>
              <a:t>N</a:t>
            </a:r>
            <a:r>
              <a:rPr lang="en-GB" dirty="0">
                <a:latin typeface="Arial"/>
              </a:rPr>
              <a:t>G</a:t>
            </a:r>
            <a:r>
              <a:rPr lang="en-DK" dirty="0">
                <a:latin typeface="Arial"/>
              </a:rPr>
              <a:t> </a:t>
            </a:r>
            <a:r>
              <a:rPr lang="en-GB" dirty="0">
                <a:latin typeface="Arial"/>
              </a:rPr>
              <a:t>P</a:t>
            </a:r>
            <a:r>
              <a:rPr lang="en-DK" dirty="0">
                <a:latin typeface="Arial"/>
              </a:rPr>
              <a:t>r</a:t>
            </a:r>
            <a:r>
              <a:rPr lang="en-GB" dirty="0">
                <a:latin typeface="Arial"/>
              </a:rPr>
              <a:t>o</a:t>
            </a:r>
            <a:r>
              <a:rPr lang="en-DK" dirty="0">
                <a:latin typeface="Arial"/>
              </a:rPr>
              <a:t>c</a:t>
            </a:r>
            <a:r>
              <a:rPr lang="en-GB" dirty="0">
                <a:latin typeface="Arial"/>
              </a:rPr>
              <a:t>e</a:t>
            </a:r>
            <a:r>
              <a:rPr lang="en-DK" dirty="0">
                <a:latin typeface="Arial"/>
              </a:rPr>
              <a:t>s</a:t>
            </a:r>
            <a:r>
              <a:rPr lang="en-GB" dirty="0">
                <a:latin typeface="Arial"/>
              </a:rPr>
              <a:t>s</a:t>
            </a:r>
            <a:r>
              <a:rPr lang="en-DK" dirty="0">
                <a:latin typeface="Arial"/>
              </a:rPr>
              <a:t>e</a:t>
            </a:r>
            <a:r>
              <a:rPr lang="en-GB" dirty="0">
                <a:latin typeface="Arial"/>
              </a:rPr>
              <a:t>s</a:t>
            </a:r>
            <a:endParaRPr lang="en-US" dirty="0">
              <a:latin typeface="Arial"/>
            </a:endParaRPr>
          </a:p>
        </p:txBody>
      </p:sp>
      <p:sp>
        <p:nvSpPr>
          <p:cNvPr id="9" name="Title 3">
            <a:extLst>
              <a:ext uri="{FF2B5EF4-FFF2-40B4-BE49-F238E27FC236}">
                <a16:creationId xmlns:a16="http://schemas.microsoft.com/office/drawing/2014/main" id="{3C773D8C-4A50-4CC1-BEC6-02175D7DEF9A}"/>
              </a:ext>
            </a:extLst>
          </p:cNvPr>
          <p:cNvSpPr txBox="1">
            <a:spLocks/>
          </p:cNvSpPr>
          <p:nvPr/>
        </p:nvSpPr>
        <p:spPr>
          <a:xfrm>
            <a:off x="823268" y="1625190"/>
            <a:ext cx="10668000" cy="576064"/>
          </a:xfrm>
          <a:prstGeom prst="rect">
            <a:avLst/>
          </a:prstGeom>
          <a:solidFill>
            <a:schemeClr val="bg1"/>
          </a:solidFill>
        </p:spPr>
        <p:txBody>
          <a:bodyPr lIns="0" tIns="0" rIns="0" bIns="0"/>
          <a:lstStyle>
            <a:lvl1pPr algn="l" defTabSz="1219140" rtl="0" eaLnBrk="1" latinLnBrk="0" hangingPunct="1">
              <a:spcBef>
                <a:spcPct val="0"/>
              </a:spcBef>
              <a:buNone/>
              <a:defRPr sz="3200" kern="1200">
                <a:solidFill>
                  <a:srgbClr val="327EAB"/>
                </a:solidFill>
                <a:latin typeface="+mj-lt"/>
                <a:ea typeface="+mj-ea"/>
                <a:cs typeface="+mj-cs"/>
              </a:defRPr>
            </a:lvl1pPr>
          </a:lstStyle>
          <a:p>
            <a:pPr lvl="0">
              <a:defRPr/>
            </a:pPr>
            <a:r>
              <a:rPr lang="en-US">
                <a:latin typeface="Arial"/>
              </a:rPr>
              <a:t>Arıza Modu </a:t>
            </a:r>
            <a:r>
              <a:rPr lang="en-DK">
                <a:latin typeface="Arial"/>
              </a:rPr>
              <a:t>– </a:t>
            </a:r>
            <a:r>
              <a:rPr lang="en-US">
                <a:latin typeface="Arial"/>
              </a:rPr>
              <a:t>Krank</a:t>
            </a:r>
            <a:endParaRPr lang="en-US" dirty="0">
              <a:latin typeface="Arial"/>
            </a:endParaRPr>
          </a:p>
        </p:txBody>
      </p:sp>
      <p:pic>
        <p:nvPicPr>
          <p:cNvPr id="10" name="Picture 9">
            <a:extLst>
              <a:ext uri="{FF2B5EF4-FFF2-40B4-BE49-F238E27FC236}">
                <a16:creationId xmlns:a16="http://schemas.microsoft.com/office/drawing/2014/main" id="{50C1C353-D535-4A3D-8925-4C59DB67A60B}"/>
              </a:ext>
            </a:extLst>
          </p:cNvPr>
          <p:cNvPicPr>
            <a:picLocks noChangeAspect="1"/>
          </p:cNvPicPr>
          <p:nvPr/>
        </p:nvPicPr>
        <p:blipFill>
          <a:blip r:embed="rId6"/>
          <a:stretch>
            <a:fillRect/>
          </a:stretch>
        </p:blipFill>
        <p:spPr>
          <a:xfrm>
            <a:off x="2775966" y="3004166"/>
            <a:ext cx="6022848" cy="2103120"/>
          </a:xfrm>
          <a:prstGeom prst="rect">
            <a:avLst/>
          </a:prstGeom>
        </p:spPr>
      </p:pic>
      <p:sp>
        <p:nvSpPr>
          <p:cNvPr id="11" name="TextBox 10">
            <a:extLst>
              <a:ext uri="{FF2B5EF4-FFF2-40B4-BE49-F238E27FC236}">
                <a16:creationId xmlns:a16="http://schemas.microsoft.com/office/drawing/2014/main" id="{3C93DE21-8F73-460D-A022-B0AE1140C005}"/>
              </a:ext>
            </a:extLst>
          </p:cNvPr>
          <p:cNvSpPr txBox="1"/>
          <p:nvPr/>
        </p:nvSpPr>
        <p:spPr>
          <a:xfrm>
            <a:off x="3817620" y="4862198"/>
            <a:ext cx="1657350" cy="369332"/>
          </a:xfrm>
          <a:prstGeom prst="rect">
            <a:avLst/>
          </a:prstGeom>
          <a:solidFill>
            <a:schemeClr val="bg1"/>
          </a:solidFill>
        </p:spPr>
        <p:txBody>
          <a:bodyPr wrap="square" rtlCol="0">
            <a:spAutoFit/>
          </a:bodyPr>
          <a:lstStyle/>
          <a:p>
            <a:pPr algn="r"/>
            <a:r>
              <a:rPr lang="en-US">
                <a:solidFill>
                  <a:srgbClr val="FF0000"/>
                </a:solidFill>
                <a:latin typeface="Arial" panose="020B0604020202020204" pitchFamily="34" charset="0"/>
                <a:cs typeface="Arial" panose="020B0604020202020204" pitchFamily="34" charset="0"/>
              </a:rPr>
              <a:t>Eksantrisite</a:t>
            </a:r>
          </a:p>
        </p:txBody>
      </p:sp>
      <p:sp>
        <p:nvSpPr>
          <p:cNvPr id="12" name="TextBox 11">
            <a:extLst>
              <a:ext uri="{FF2B5EF4-FFF2-40B4-BE49-F238E27FC236}">
                <a16:creationId xmlns:a16="http://schemas.microsoft.com/office/drawing/2014/main" id="{2E77B5EB-46E5-4090-A980-D214A85E3A61}"/>
              </a:ext>
            </a:extLst>
          </p:cNvPr>
          <p:cNvSpPr txBox="1"/>
          <p:nvPr/>
        </p:nvSpPr>
        <p:spPr>
          <a:xfrm>
            <a:off x="5004434" y="2879922"/>
            <a:ext cx="1773555" cy="646331"/>
          </a:xfrm>
          <a:prstGeom prst="rect">
            <a:avLst/>
          </a:prstGeom>
          <a:solidFill>
            <a:schemeClr val="bg1"/>
          </a:solidFill>
        </p:spPr>
        <p:txBody>
          <a:bodyPr wrap="square" rtlCol="0">
            <a:spAutoFit/>
          </a:bodyPr>
          <a:lstStyle/>
          <a:p>
            <a:pPr algn="ctr"/>
            <a:r>
              <a:rPr lang="en-US">
                <a:solidFill>
                  <a:srgbClr val="FF0000"/>
                </a:solidFill>
                <a:latin typeface="Arial" panose="020B0604020202020204" pitchFamily="34" charset="0"/>
                <a:cs typeface="Arial" panose="020B0604020202020204" pitchFamily="34" charset="0"/>
              </a:rPr>
              <a:t>Rolelerin   dönel stresi</a:t>
            </a:r>
          </a:p>
        </p:txBody>
      </p:sp>
      <p:sp>
        <p:nvSpPr>
          <p:cNvPr id="13" name="TextBox 12">
            <a:extLst>
              <a:ext uri="{FF2B5EF4-FFF2-40B4-BE49-F238E27FC236}">
                <a16:creationId xmlns:a16="http://schemas.microsoft.com/office/drawing/2014/main" id="{8D1C4024-B3B9-494C-A39F-AA4D0C14011C}"/>
              </a:ext>
            </a:extLst>
          </p:cNvPr>
          <p:cNvSpPr txBox="1"/>
          <p:nvPr/>
        </p:nvSpPr>
        <p:spPr>
          <a:xfrm>
            <a:off x="7242429" y="2883294"/>
            <a:ext cx="1021461" cy="646331"/>
          </a:xfrm>
          <a:prstGeom prst="rect">
            <a:avLst/>
          </a:prstGeom>
          <a:solidFill>
            <a:schemeClr val="bg1"/>
          </a:solidFill>
        </p:spPr>
        <p:txBody>
          <a:bodyPr wrap="square" rtlCol="0">
            <a:spAutoFit/>
          </a:bodyPr>
          <a:lstStyle/>
          <a:p>
            <a:r>
              <a:rPr lang="en-US">
                <a:latin typeface="Arial" panose="020B0604020202020204" pitchFamily="34" charset="0"/>
                <a:cs typeface="Arial" panose="020B0604020202020204" pitchFamily="34" charset="0"/>
              </a:rPr>
              <a:t>Dönme ekseni</a:t>
            </a:r>
          </a:p>
        </p:txBody>
      </p:sp>
      <p:pic>
        <p:nvPicPr>
          <p:cNvPr id="14" name="Picture 13">
            <a:extLst>
              <a:ext uri="{FF2B5EF4-FFF2-40B4-BE49-F238E27FC236}">
                <a16:creationId xmlns:a16="http://schemas.microsoft.com/office/drawing/2014/main" id="{B2427DD6-7E3A-457C-95AB-7DC3E36B3702}"/>
              </a:ext>
            </a:extLst>
          </p:cNvPr>
          <p:cNvPicPr>
            <a:picLocks noChangeAspect="1"/>
          </p:cNvPicPr>
          <p:nvPr/>
        </p:nvPicPr>
        <p:blipFill>
          <a:blip r:embed="rId7"/>
          <a:stretch>
            <a:fillRect/>
          </a:stretch>
        </p:blipFill>
        <p:spPr>
          <a:xfrm>
            <a:off x="10735697" y="5796452"/>
            <a:ext cx="1236206" cy="650635"/>
          </a:xfrm>
          <a:prstGeom prst="rect">
            <a:avLst/>
          </a:prstGeom>
        </p:spPr>
      </p:pic>
    </p:spTree>
    <p:extLst>
      <p:ext uri="{BB962C8B-B14F-4D97-AF65-F5344CB8AC3E}">
        <p14:creationId xmlns:p14="http://schemas.microsoft.com/office/powerpoint/2010/main" val="2504149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pic>
        <p:nvPicPr>
          <p:cNvPr id="8" name="Picture 7">
            <a:extLst>
              <a:ext uri="{FF2B5EF4-FFF2-40B4-BE49-F238E27FC236}">
                <a16:creationId xmlns:a16="http://schemas.microsoft.com/office/drawing/2014/main" id="{E5EC3C83-7D66-4FD4-B35E-8C073716917F}"/>
              </a:ext>
            </a:extLst>
          </p:cNvPr>
          <p:cNvPicPr>
            <a:picLocks noChangeAspect="1"/>
          </p:cNvPicPr>
          <p:nvPr/>
        </p:nvPicPr>
        <p:blipFill>
          <a:blip r:embed="rId6"/>
          <a:stretch>
            <a:fillRect/>
          </a:stretch>
        </p:blipFill>
        <p:spPr>
          <a:xfrm>
            <a:off x="4080836" y="1992784"/>
            <a:ext cx="4291584" cy="4413504"/>
          </a:xfrm>
          <a:prstGeom prst="rect">
            <a:avLst/>
          </a:prstGeom>
        </p:spPr>
      </p:pic>
      <p:sp>
        <p:nvSpPr>
          <p:cNvPr id="9" name="Title 3">
            <a:extLst>
              <a:ext uri="{FF2B5EF4-FFF2-40B4-BE49-F238E27FC236}">
                <a16:creationId xmlns:a16="http://schemas.microsoft.com/office/drawing/2014/main" id="{D4B616B9-D87C-4841-B0FA-0A8B1C8AF047}"/>
              </a:ext>
            </a:extLst>
          </p:cNvPr>
          <p:cNvSpPr txBox="1">
            <a:spLocks/>
          </p:cNvSpPr>
          <p:nvPr/>
        </p:nvSpPr>
        <p:spPr>
          <a:xfrm>
            <a:off x="823268" y="1354064"/>
            <a:ext cx="10668000" cy="576064"/>
          </a:xfrm>
          <a:prstGeom prst="rect">
            <a:avLst/>
          </a:prstGeom>
          <a:solidFill>
            <a:schemeClr val="bg1"/>
          </a:solidFill>
        </p:spPr>
        <p:txBody>
          <a:bodyPr lIns="0" tIns="0" rIns="0" bIns="0"/>
          <a:lstStyle>
            <a:lvl1pPr algn="l" defTabSz="1219140" rtl="0" eaLnBrk="1" latinLnBrk="0" hangingPunct="1">
              <a:spcBef>
                <a:spcPct val="0"/>
              </a:spcBef>
              <a:buNone/>
              <a:defRPr sz="3200" kern="1200">
                <a:solidFill>
                  <a:srgbClr val="327EAB"/>
                </a:solidFill>
                <a:latin typeface="+mj-lt"/>
                <a:ea typeface="+mj-ea"/>
                <a:cs typeface="+mj-cs"/>
              </a:defRPr>
            </a:lvl1pPr>
          </a:lstStyle>
          <a:p>
            <a:pPr lvl="0">
              <a:defRPr/>
            </a:pPr>
            <a:r>
              <a:rPr lang="en-US">
                <a:latin typeface="Arial"/>
              </a:rPr>
              <a:t>İzleme Tekniği </a:t>
            </a:r>
            <a:r>
              <a:rPr lang="en-DK">
                <a:latin typeface="Arial"/>
              </a:rPr>
              <a:t>–</a:t>
            </a:r>
            <a:r>
              <a:rPr lang="en-US">
                <a:latin typeface="Arial"/>
              </a:rPr>
              <a:t> Krank</a:t>
            </a:r>
            <a:endParaRPr lang="en-US" dirty="0">
              <a:latin typeface="Arial"/>
            </a:endParaRPr>
          </a:p>
        </p:txBody>
      </p:sp>
      <p:cxnSp>
        <p:nvCxnSpPr>
          <p:cNvPr id="10" name="Straight Arrow Connector 9">
            <a:extLst>
              <a:ext uri="{FF2B5EF4-FFF2-40B4-BE49-F238E27FC236}">
                <a16:creationId xmlns:a16="http://schemas.microsoft.com/office/drawing/2014/main" id="{03AF5477-D3E0-4DDA-8143-8290755976F8}"/>
              </a:ext>
            </a:extLst>
          </p:cNvPr>
          <p:cNvCxnSpPr>
            <a:cxnSpLocks/>
          </p:cNvCxnSpPr>
          <p:nvPr/>
        </p:nvCxnSpPr>
        <p:spPr>
          <a:xfrm>
            <a:off x="3743010" y="2654588"/>
            <a:ext cx="1750844" cy="75481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F6867E3-2553-4A47-85E8-098FBE1A813D}"/>
              </a:ext>
            </a:extLst>
          </p:cNvPr>
          <p:cNvSpPr txBox="1"/>
          <p:nvPr/>
        </p:nvSpPr>
        <p:spPr>
          <a:xfrm>
            <a:off x="1868988" y="2372623"/>
            <a:ext cx="2509585" cy="400110"/>
          </a:xfrm>
          <a:prstGeom prst="rect">
            <a:avLst/>
          </a:prstGeom>
          <a:noFill/>
        </p:spPr>
        <p:txBody>
          <a:bodyPr wrap="square" rtlCol="0">
            <a:spAutoFit/>
          </a:bodyPr>
          <a:lstStyle/>
          <a:p>
            <a:r>
              <a:rPr lang="en-US" sz="2000">
                <a:solidFill>
                  <a:srgbClr val="00B050"/>
                </a:solidFill>
                <a:latin typeface="Arial" panose="020B0604020202020204" pitchFamily="34" charset="0"/>
                <a:cs typeface="Arial" panose="020B0604020202020204" pitchFamily="34" charset="0"/>
              </a:rPr>
              <a:t>Dönme ekseni</a:t>
            </a:r>
            <a:endParaRPr lang="en-US" sz="2000" dirty="0">
              <a:solidFill>
                <a:srgbClr val="00B050"/>
              </a:solidFill>
              <a:latin typeface="Arial" panose="020B0604020202020204" pitchFamily="34" charset="0"/>
              <a:cs typeface="Arial" panose="020B0604020202020204" pitchFamily="34" charset="0"/>
            </a:endParaRPr>
          </a:p>
        </p:txBody>
      </p:sp>
      <p:cxnSp>
        <p:nvCxnSpPr>
          <p:cNvPr id="12" name="Straight Arrow Connector 11">
            <a:extLst>
              <a:ext uri="{FF2B5EF4-FFF2-40B4-BE49-F238E27FC236}">
                <a16:creationId xmlns:a16="http://schemas.microsoft.com/office/drawing/2014/main" id="{641B46B7-802D-4A9B-AB40-BB5D07B15B31}"/>
              </a:ext>
            </a:extLst>
          </p:cNvPr>
          <p:cNvCxnSpPr>
            <a:cxnSpLocks/>
          </p:cNvCxnSpPr>
          <p:nvPr/>
        </p:nvCxnSpPr>
        <p:spPr>
          <a:xfrm flipV="1">
            <a:off x="3898800" y="3585579"/>
            <a:ext cx="1439546" cy="993103"/>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6906B62-B031-4C62-A5F1-68031D5A7E89}"/>
              </a:ext>
            </a:extLst>
          </p:cNvPr>
          <p:cNvSpPr txBox="1"/>
          <p:nvPr/>
        </p:nvSpPr>
        <p:spPr>
          <a:xfrm>
            <a:off x="2368197" y="4524494"/>
            <a:ext cx="2167105" cy="400110"/>
          </a:xfrm>
          <a:prstGeom prst="rect">
            <a:avLst/>
          </a:prstGeom>
          <a:noFill/>
        </p:spPr>
        <p:txBody>
          <a:bodyPr wrap="square" rtlCol="0">
            <a:spAutoFit/>
          </a:bodyPr>
          <a:lstStyle/>
          <a:p>
            <a:r>
              <a:rPr lang="en-US" sz="2000">
                <a:solidFill>
                  <a:srgbClr val="00B050"/>
                </a:solidFill>
                <a:latin typeface="Arial" panose="020B0604020202020204" pitchFamily="34" charset="0"/>
                <a:cs typeface="Arial" panose="020B0604020202020204" pitchFamily="34" charset="0"/>
              </a:rPr>
              <a:t>Krank yörüngesi</a:t>
            </a:r>
            <a:endParaRPr lang="en-US" sz="2000" dirty="0">
              <a:solidFill>
                <a:srgbClr val="00B050"/>
              </a:solidFill>
              <a:latin typeface="Arial" panose="020B0604020202020204" pitchFamily="34" charset="0"/>
              <a:cs typeface="Arial" panose="020B0604020202020204" pitchFamily="34" charset="0"/>
            </a:endParaRPr>
          </a:p>
        </p:txBody>
      </p:sp>
      <p:cxnSp>
        <p:nvCxnSpPr>
          <p:cNvPr id="14" name="Straight Arrow Connector 13">
            <a:extLst>
              <a:ext uri="{FF2B5EF4-FFF2-40B4-BE49-F238E27FC236}">
                <a16:creationId xmlns:a16="http://schemas.microsoft.com/office/drawing/2014/main" id="{BCE32B85-7CE7-41EB-9559-84E4B965AC61}"/>
              </a:ext>
            </a:extLst>
          </p:cNvPr>
          <p:cNvCxnSpPr>
            <a:cxnSpLocks/>
          </p:cNvCxnSpPr>
          <p:nvPr/>
        </p:nvCxnSpPr>
        <p:spPr>
          <a:xfrm flipH="1">
            <a:off x="5746047" y="2727325"/>
            <a:ext cx="1487510" cy="857901"/>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F9C180D-8984-4A02-859D-2B31D34C06E2}"/>
              </a:ext>
            </a:extLst>
          </p:cNvPr>
          <p:cNvSpPr txBox="1"/>
          <p:nvPr/>
        </p:nvSpPr>
        <p:spPr>
          <a:xfrm>
            <a:off x="7278435" y="2485873"/>
            <a:ext cx="2167105" cy="400110"/>
          </a:xfrm>
          <a:prstGeom prst="rect">
            <a:avLst/>
          </a:prstGeom>
          <a:noFill/>
        </p:spPr>
        <p:txBody>
          <a:bodyPr wrap="square" rtlCol="0">
            <a:spAutoFit/>
          </a:bodyPr>
          <a:lstStyle/>
          <a:p>
            <a:r>
              <a:rPr lang="en-GB" sz="2000" dirty="0">
                <a:solidFill>
                  <a:srgbClr val="00B050"/>
                </a:solidFill>
                <a:latin typeface="Arial" panose="020B0604020202020204" pitchFamily="34" charset="0"/>
                <a:cs typeface="Arial" panose="020B0604020202020204" pitchFamily="34" charset="0"/>
              </a:rPr>
              <a:t>G</a:t>
            </a:r>
            <a:r>
              <a:rPr lang="en-DK" sz="2000" dirty="0">
                <a:solidFill>
                  <a:srgbClr val="00B050"/>
                </a:solidFill>
                <a:latin typeface="Arial" panose="020B0604020202020204" pitchFamily="34" charset="0"/>
                <a:cs typeface="Arial" panose="020B0604020202020204" pitchFamily="34" charset="0"/>
              </a:rPr>
              <a:t>e</a:t>
            </a:r>
            <a:r>
              <a:rPr lang="en-GB" sz="2000">
                <a:solidFill>
                  <a:srgbClr val="00B050"/>
                </a:solidFill>
                <a:latin typeface="Arial" panose="020B0604020202020204" pitchFamily="34" charset="0"/>
                <a:cs typeface="Arial" panose="020B0604020202020204" pitchFamily="34" charset="0"/>
              </a:rPr>
              <a:t>o</a:t>
            </a:r>
            <a:r>
              <a:rPr lang="en-DK" sz="2000">
                <a:solidFill>
                  <a:srgbClr val="00B050"/>
                </a:solidFill>
                <a:latin typeface="Arial" panose="020B0604020202020204" pitchFamily="34" charset="0"/>
                <a:cs typeface="Arial" panose="020B0604020202020204" pitchFamily="34" charset="0"/>
              </a:rPr>
              <a:t>metri</a:t>
            </a:r>
            <a:r>
              <a:rPr lang="en-US" sz="2000">
                <a:solidFill>
                  <a:srgbClr val="00B050"/>
                </a:solidFill>
                <a:latin typeface="Arial" panose="020B0604020202020204" pitchFamily="34" charset="0"/>
                <a:cs typeface="Arial" panose="020B0604020202020204" pitchFamily="34" charset="0"/>
              </a:rPr>
              <a:t>k eksen</a:t>
            </a:r>
            <a:endParaRPr lang="en-US" sz="2000" dirty="0">
              <a:solidFill>
                <a:srgbClr val="00B05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6634A36-EFF3-4C79-89D2-A11DC7633F60}"/>
              </a:ext>
            </a:extLst>
          </p:cNvPr>
          <p:cNvSpPr txBox="1"/>
          <p:nvPr/>
        </p:nvSpPr>
        <p:spPr>
          <a:xfrm>
            <a:off x="7367876" y="3179017"/>
            <a:ext cx="2167105" cy="400110"/>
          </a:xfrm>
          <a:prstGeom prst="rect">
            <a:avLst/>
          </a:prstGeom>
          <a:noFill/>
        </p:spPr>
        <p:txBody>
          <a:bodyPr wrap="square" rtlCol="0">
            <a:spAutoFit/>
          </a:bodyPr>
          <a:lstStyle/>
          <a:p>
            <a:r>
              <a:rPr lang="en-GB" sz="2000" dirty="0">
                <a:solidFill>
                  <a:srgbClr val="00B050"/>
                </a:solidFill>
                <a:latin typeface="Arial" panose="020B0604020202020204" pitchFamily="34" charset="0"/>
                <a:cs typeface="Arial" panose="020B0604020202020204" pitchFamily="34" charset="0"/>
              </a:rPr>
              <a:t>K</a:t>
            </a:r>
            <a:r>
              <a:rPr lang="en-DK" sz="2000">
                <a:solidFill>
                  <a:srgbClr val="00B050"/>
                </a:solidFill>
                <a:latin typeface="Arial" panose="020B0604020202020204" pitchFamily="34" charset="0"/>
                <a:cs typeface="Arial" panose="020B0604020202020204" pitchFamily="34" charset="0"/>
              </a:rPr>
              <a:t>r</a:t>
            </a:r>
            <a:r>
              <a:rPr lang="en-GB" sz="2000" dirty="0">
                <a:solidFill>
                  <a:srgbClr val="00B050"/>
                </a:solidFill>
                <a:latin typeface="Arial" panose="020B0604020202020204" pitchFamily="34" charset="0"/>
                <a:cs typeface="Arial" panose="020B0604020202020204" pitchFamily="34" charset="0"/>
              </a:rPr>
              <a:t>a</a:t>
            </a:r>
            <a:r>
              <a:rPr lang="en-DK" sz="2000" dirty="0">
                <a:solidFill>
                  <a:srgbClr val="00B050"/>
                </a:solidFill>
                <a:latin typeface="Arial" panose="020B0604020202020204" pitchFamily="34" charset="0"/>
                <a:cs typeface="Arial" panose="020B0604020202020204" pitchFamily="34" charset="0"/>
              </a:rPr>
              <a:t>n</a:t>
            </a:r>
            <a:r>
              <a:rPr lang="en-GB" sz="2000" dirty="0">
                <a:solidFill>
                  <a:srgbClr val="00B050"/>
                </a:solidFill>
                <a:latin typeface="Arial" panose="020B0604020202020204" pitchFamily="34" charset="0"/>
                <a:cs typeface="Arial" panose="020B0604020202020204" pitchFamily="34" charset="0"/>
              </a:rPr>
              <a:t>k</a:t>
            </a:r>
            <a:endParaRPr lang="en-US" sz="2000" dirty="0">
              <a:solidFill>
                <a:srgbClr val="00B05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995932F8-B7F1-4C87-AB92-15D5568EFA03}"/>
              </a:ext>
            </a:extLst>
          </p:cNvPr>
          <p:cNvSpPr txBox="1"/>
          <p:nvPr/>
        </p:nvSpPr>
        <p:spPr>
          <a:xfrm>
            <a:off x="4761777" y="5477589"/>
            <a:ext cx="1034180" cy="400110"/>
          </a:xfrm>
          <a:prstGeom prst="rect">
            <a:avLst/>
          </a:prstGeom>
          <a:noFill/>
        </p:spPr>
        <p:txBody>
          <a:bodyPr wrap="square" rtlCol="0">
            <a:spAutoFit/>
          </a:bodyPr>
          <a:lstStyle/>
          <a:p>
            <a:r>
              <a:rPr lang="en-GB" sz="2000">
                <a:latin typeface="Arial" panose="020B0604020202020204" pitchFamily="34" charset="0"/>
                <a:cs typeface="Arial" panose="020B0604020202020204" pitchFamily="34" charset="0"/>
              </a:rPr>
              <a:t>Role</a:t>
            </a:r>
            <a:endParaRPr lang="en-US" sz="2000" dirty="0">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A3764D57-B522-4E9E-8F7A-8B85DB72FC83}"/>
              </a:ext>
            </a:extLst>
          </p:cNvPr>
          <p:cNvCxnSpPr>
            <a:cxnSpLocks/>
          </p:cNvCxnSpPr>
          <p:nvPr/>
        </p:nvCxnSpPr>
        <p:spPr>
          <a:xfrm flipV="1">
            <a:off x="5493854" y="5220755"/>
            <a:ext cx="564124" cy="3556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5D705D4-B968-40CB-BC22-15DE1055DBA0}"/>
              </a:ext>
            </a:extLst>
          </p:cNvPr>
          <p:cNvSpPr txBox="1"/>
          <p:nvPr/>
        </p:nvSpPr>
        <p:spPr>
          <a:xfrm rot="3787176">
            <a:off x="7531362" y="4926300"/>
            <a:ext cx="1339215" cy="338554"/>
          </a:xfrm>
          <a:prstGeom prst="rect">
            <a:avLst/>
          </a:prstGeom>
          <a:solidFill>
            <a:schemeClr val="bg1"/>
          </a:solidFill>
        </p:spPr>
        <p:txBody>
          <a:bodyPr wrap="square" rtlCol="0">
            <a:spAutoFit/>
          </a:bodyPr>
          <a:lstStyle/>
          <a:p>
            <a:pPr algn="ctr"/>
            <a:r>
              <a:rPr lang="en-US" sz="1600">
                <a:latin typeface="Arial" panose="020B0604020202020204" pitchFamily="34" charset="0"/>
                <a:cs typeface="Arial" panose="020B0604020202020204" pitchFamily="34" charset="0"/>
              </a:rPr>
              <a:t>1 tur</a:t>
            </a:r>
          </a:p>
        </p:txBody>
      </p:sp>
      <p:pic>
        <p:nvPicPr>
          <p:cNvPr id="20" name="Picture 19">
            <a:extLst>
              <a:ext uri="{FF2B5EF4-FFF2-40B4-BE49-F238E27FC236}">
                <a16:creationId xmlns:a16="http://schemas.microsoft.com/office/drawing/2014/main" id="{1DF0CE84-9A97-4C60-845A-32093E5F4EE6}"/>
              </a:ext>
            </a:extLst>
          </p:cNvPr>
          <p:cNvPicPr>
            <a:picLocks noChangeAspect="1"/>
          </p:cNvPicPr>
          <p:nvPr/>
        </p:nvPicPr>
        <p:blipFill>
          <a:blip r:embed="rId7"/>
          <a:stretch>
            <a:fillRect/>
          </a:stretch>
        </p:blipFill>
        <p:spPr>
          <a:xfrm>
            <a:off x="10735697" y="5796452"/>
            <a:ext cx="1236206" cy="650635"/>
          </a:xfrm>
          <a:prstGeom prst="rect">
            <a:avLst/>
          </a:prstGeom>
        </p:spPr>
      </p:pic>
    </p:spTree>
    <p:extLst>
      <p:ext uri="{BB962C8B-B14F-4D97-AF65-F5344CB8AC3E}">
        <p14:creationId xmlns:p14="http://schemas.microsoft.com/office/powerpoint/2010/main" val="3657167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8" name="Title 3">
            <a:extLst>
              <a:ext uri="{FF2B5EF4-FFF2-40B4-BE49-F238E27FC236}">
                <a16:creationId xmlns:a16="http://schemas.microsoft.com/office/drawing/2014/main" id="{3DFC28F5-4D2A-482B-A239-5ADDB56188C2}"/>
              </a:ext>
            </a:extLst>
          </p:cNvPr>
          <p:cNvSpPr txBox="1">
            <a:spLocks/>
          </p:cNvSpPr>
          <p:nvPr/>
        </p:nvSpPr>
        <p:spPr>
          <a:xfrm>
            <a:off x="823268" y="1582664"/>
            <a:ext cx="10668000" cy="576064"/>
          </a:xfrm>
          <a:prstGeom prst="rect">
            <a:avLst/>
          </a:prstGeom>
          <a:solidFill>
            <a:schemeClr val="bg1"/>
          </a:solidFill>
        </p:spPr>
        <p:txBody>
          <a:bodyPr lIns="0" tIns="0" rIns="0" bIns="0"/>
          <a:lstStyle>
            <a:lvl1pPr algn="l" defTabSz="1219140" rtl="0" eaLnBrk="1" latinLnBrk="0" hangingPunct="1">
              <a:spcBef>
                <a:spcPct val="0"/>
              </a:spcBef>
              <a:buNone/>
              <a:defRPr sz="3200" kern="1200">
                <a:solidFill>
                  <a:srgbClr val="327EAB"/>
                </a:solidFill>
                <a:latin typeface="+mj-lt"/>
                <a:ea typeface="+mj-ea"/>
                <a:cs typeface="+mj-cs"/>
              </a:defRPr>
            </a:lvl1pPr>
          </a:lstStyle>
          <a:p>
            <a:pPr lvl="0">
              <a:defRPr/>
            </a:pPr>
            <a:r>
              <a:rPr lang="en-US">
                <a:latin typeface="Arial"/>
              </a:rPr>
              <a:t>Arıza Modu </a:t>
            </a:r>
            <a:r>
              <a:rPr lang="en-DK">
                <a:latin typeface="Arial"/>
              </a:rPr>
              <a:t>– </a:t>
            </a:r>
            <a:r>
              <a:rPr lang="en-US">
                <a:latin typeface="Arial"/>
              </a:rPr>
              <a:t>Fener Dişlisi ve Pinyon</a:t>
            </a:r>
            <a:endParaRPr lang="en-US" dirty="0">
              <a:latin typeface="Arial"/>
            </a:endParaRPr>
          </a:p>
        </p:txBody>
      </p:sp>
      <p:pic>
        <p:nvPicPr>
          <p:cNvPr id="9" name="Picture 8">
            <a:extLst>
              <a:ext uri="{FF2B5EF4-FFF2-40B4-BE49-F238E27FC236}">
                <a16:creationId xmlns:a16="http://schemas.microsoft.com/office/drawing/2014/main" id="{355819A8-CD13-4571-ADAF-E599BB3CB6B2}"/>
              </a:ext>
            </a:extLst>
          </p:cNvPr>
          <p:cNvPicPr>
            <a:picLocks noChangeAspect="1"/>
          </p:cNvPicPr>
          <p:nvPr/>
        </p:nvPicPr>
        <p:blipFill>
          <a:blip r:embed="rId6"/>
          <a:stretch>
            <a:fillRect/>
          </a:stretch>
        </p:blipFill>
        <p:spPr>
          <a:xfrm>
            <a:off x="1147937" y="3026087"/>
            <a:ext cx="7001256" cy="2599944"/>
          </a:xfrm>
          <a:prstGeom prst="rect">
            <a:avLst/>
          </a:prstGeom>
        </p:spPr>
      </p:pic>
      <p:sp>
        <p:nvSpPr>
          <p:cNvPr id="10" name="TextBox 9">
            <a:extLst>
              <a:ext uri="{FF2B5EF4-FFF2-40B4-BE49-F238E27FC236}">
                <a16:creationId xmlns:a16="http://schemas.microsoft.com/office/drawing/2014/main" id="{78DF63E6-3BA8-4BDB-AFDA-85FFF8988CAB}"/>
              </a:ext>
            </a:extLst>
          </p:cNvPr>
          <p:cNvSpPr txBox="1"/>
          <p:nvPr/>
        </p:nvSpPr>
        <p:spPr>
          <a:xfrm>
            <a:off x="1020975" y="5395645"/>
            <a:ext cx="2339438" cy="369332"/>
          </a:xfrm>
          <a:prstGeom prst="rect">
            <a:avLst/>
          </a:prstGeom>
          <a:solidFill>
            <a:schemeClr val="bg1"/>
          </a:solidFill>
        </p:spPr>
        <p:txBody>
          <a:bodyPr wrap="square" rtlCol="0">
            <a:spAutoFit/>
          </a:bodyPr>
          <a:lstStyle/>
          <a:p>
            <a:pPr algn="ctr"/>
            <a:r>
              <a:rPr lang="en-US" b="1">
                <a:solidFill>
                  <a:srgbClr val="FF0000"/>
                </a:solidFill>
                <a:latin typeface="Arial" panose="020B0604020202020204" pitchFamily="34" charset="0"/>
                <a:cs typeface="Arial" panose="020B0604020202020204" pitchFamily="34" charset="0"/>
              </a:rPr>
              <a:t>Radyal hareket</a:t>
            </a:r>
          </a:p>
        </p:txBody>
      </p:sp>
      <p:sp>
        <p:nvSpPr>
          <p:cNvPr id="11" name="TextBox 10">
            <a:extLst>
              <a:ext uri="{FF2B5EF4-FFF2-40B4-BE49-F238E27FC236}">
                <a16:creationId xmlns:a16="http://schemas.microsoft.com/office/drawing/2014/main" id="{AD3CC1B1-FFC1-4B2C-8EA2-C31455F8CCC4}"/>
              </a:ext>
            </a:extLst>
          </p:cNvPr>
          <p:cNvSpPr txBox="1"/>
          <p:nvPr/>
        </p:nvSpPr>
        <p:spPr>
          <a:xfrm>
            <a:off x="3478846" y="5395645"/>
            <a:ext cx="2339438" cy="369332"/>
          </a:xfrm>
          <a:prstGeom prst="rect">
            <a:avLst/>
          </a:prstGeom>
          <a:solidFill>
            <a:schemeClr val="bg1"/>
          </a:solidFill>
        </p:spPr>
        <p:txBody>
          <a:bodyPr wrap="square" rtlCol="0">
            <a:spAutoFit/>
          </a:bodyPr>
          <a:lstStyle/>
          <a:p>
            <a:pPr algn="ctr"/>
            <a:r>
              <a:rPr lang="en-US" b="1">
                <a:solidFill>
                  <a:srgbClr val="FF0000"/>
                </a:solidFill>
                <a:latin typeface="Arial" panose="020B0604020202020204" pitchFamily="34" charset="0"/>
                <a:cs typeface="Arial" panose="020B0604020202020204" pitchFamily="34" charset="0"/>
              </a:rPr>
              <a:t>Yalpalama</a:t>
            </a:r>
          </a:p>
        </p:txBody>
      </p:sp>
      <p:sp>
        <p:nvSpPr>
          <p:cNvPr id="12" name="TextBox 11">
            <a:extLst>
              <a:ext uri="{FF2B5EF4-FFF2-40B4-BE49-F238E27FC236}">
                <a16:creationId xmlns:a16="http://schemas.microsoft.com/office/drawing/2014/main" id="{439317FD-F3A9-458F-8FAC-E15A5F1F7C91}"/>
              </a:ext>
            </a:extLst>
          </p:cNvPr>
          <p:cNvSpPr txBox="1"/>
          <p:nvPr/>
        </p:nvSpPr>
        <p:spPr>
          <a:xfrm>
            <a:off x="5874071" y="5400534"/>
            <a:ext cx="2339438" cy="369332"/>
          </a:xfrm>
          <a:prstGeom prst="rect">
            <a:avLst/>
          </a:prstGeom>
          <a:solidFill>
            <a:schemeClr val="bg1"/>
          </a:solidFill>
        </p:spPr>
        <p:txBody>
          <a:bodyPr wrap="square" rtlCol="0">
            <a:spAutoFit/>
          </a:bodyPr>
          <a:lstStyle/>
          <a:p>
            <a:pPr algn="ctr"/>
            <a:r>
              <a:rPr lang="en-US" b="1">
                <a:solidFill>
                  <a:srgbClr val="FF0000"/>
                </a:solidFill>
                <a:latin typeface="Arial" panose="020B0604020202020204" pitchFamily="34" charset="0"/>
                <a:cs typeface="Arial" panose="020B0604020202020204" pitchFamily="34" charset="0"/>
              </a:rPr>
              <a:t>Eksenel hareket</a:t>
            </a:r>
          </a:p>
        </p:txBody>
      </p:sp>
      <p:sp>
        <p:nvSpPr>
          <p:cNvPr id="13" name="TextBox 12">
            <a:extLst>
              <a:ext uri="{FF2B5EF4-FFF2-40B4-BE49-F238E27FC236}">
                <a16:creationId xmlns:a16="http://schemas.microsoft.com/office/drawing/2014/main" id="{93889A97-7B55-4280-A849-A268AEBDED24}"/>
              </a:ext>
            </a:extLst>
          </p:cNvPr>
          <p:cNvSpPr txBox="1"/>
          <p:nvPr/>
        </p:nvSpPr>
        <p:spPr>
          <a:xfrm>
            <a:off x="3083086" y="3011794"/>
            <a:ext cx="723097" cy="584775"/>
          </a:xfrm>
          <a:prstGeom prst="rect">
            <a:avLst/>
          </a:prstGeom>
          <a:solidFill>
            <a:schemeClr val="bg1"/>
          </a:solidFill>
        </p:spPr>
        <p:txBody>
          <a:bodyPr wrap="square" rtlCol="0">
            <a:spAutoFit/>
          </a:bodyPr>
          <a:lstStyle/>
          <a:p>
            <a:pPr algn="ctr"/>
            <a:r>
              <a:rPr lang="en-US" sz="1600">
                <a:latin typeface="Arial" panose="020B0604020202020204" pitchFamily="34" charset="0"/>
                <a:cs typeface="Arial" panose="020B0604020202020204" pitchFamily="34" charset="0"/>
              </a:rPr>
              <a:t>Fener dişli</a:t>
            </a:r>
          </a:p>
        </p:txBody>
      </p:sp>
      <p:sp>
        <p:nvSpPr>
          <p:cNvPr id="14" name="TextBox 13">
            <a:extLst>
              <a:ext uri="{FF2B5EF4-FFF2-40B4-BE49-F238E27FC236}">
                <a16:creationId xmlns:a16="http://schemas.microsoft.com/office/drawing/2014/main" id="{47009747-774C-462E-9BDC-0FFB9A917135}"/>
              </a:ext>
            </a:extLst>
          </p:cNvPr>
          <p:cNvSpPr txBox="1"/>
          <p:nvPr/>
        </p:nvSpPr>
        <p:spPr>
          <a:xfrm>
            <a:off x="3117297" y="4690561"/>
            <a:ext cx="826046" cy="584775"/>
          </a:xfrm>
          <a:prstGeom prst="rect">
            <a:avLst/>
          </a:prstGeom>
          <a:solidFill>
            <a:schemeClr val="bg1"/>
          </a:solidFill>
        </p:spPr>
        <p:txBody>
          <a:bodyPr wrap="square" rtlCol="0">
            <a:spAutoFit/>
          </a:bodyPr>
          <a:lstStyle/>
          <a:p>
            <a:pPr algn="ctr"/>
            <a:r>
              <a:rPr lang="en-US" sz="1600">
                <a:latin typeface="Arial" panose="020B0604020202020204" pitchFamily="34" charset="0"/>
                <a:cs typeface="Arial" panose="020B0604020202020204" pitchFamily="34" charset="0"/>
              </a:rPr>
              <a:t>Pinyon (sabit)</a:t>
            </a:r>
          </a:p>
        </p:txBody>
      </p:sp>
      <p:sp>
        <p:nvSpPr>
          <p:cNvPr id="15" name="TextBox 14">
            <a:extLst>
              <a:ext uri="{FF2B5EF4-FFF2-40B4-BE49-F238E27FC236}">
                <a16:creationId xmlns:a16="http://schemas.microsoft.com/office/drawing/2014/main" id="{15B1E70A-34B9-49BE-BABD-84918852045F}"/>
              </a:ext>
            </a:extLst>
          </p:cNvPr>
          <p:cNvSpPr txBox="1"/>
          <p:nvPr/>
        </p:nvSpPr>
        <p:spPr>
          <a:xfrm>
            <a:off x="5853276" y="3078273"/>
            <a:ext cx="938202" cy="369332"/>
          </a:xfrm>
          <a:prstGeom prst="rect">
            <a:avLst/>
          </a:prstGeom>
          <a:solidFill>
            <a:schemeClr val="bg1"/>
          </a:solidFill>
        </p:spPr>
        <p:txBody>
          <a:bodyPr wrap="square" rtlCol="0">
            <a:spAutoFit/>
          </a:bodyPr>
          <a:lstStyle/>
          <a:p>
            <a:pPr algn="ctr"/>
            <a:r>
              <a:rPr lang="en-US">
                <a:latin typeface="Arial" panose="020B0604020202020204" pitchFamily="34" charset="0"/>
                <a:cs typeface="Arial" panose="020B0604020202020204" pitchFamily="34" charset="0"/>
              </a:rPr>
              <a:t>Manto</a:t>
            </a:r>
          </a:p>
        </p:txBody>
      </p:sp>
      <p:pic>
        <p:nvPicPr>
          <p:cNvPr id="16" name="Picture 15">
            <a:extLst>
              <a:ext uri="{FF2B5EF4-FFF2-40B4-BE49-F238E27FC236}">
                <a16:creationId xmlns:a16="http://schemas.microsoft.com/office/drawing/2014/main" id="{D9FCB982-BC21-4B1B-8F6E-4BA08C3B2BA5}"/>
              </a:ext>
            </a:extLst>
          </p:cNvPr>
          <p:cNvPicPr>
            <a:picLocks noChangeAspect="1"/>
          </p:cNvPicPr>
          <p:nvPr/>
        </p:nvPicPr>
        <p:blipFill>
          <a:blip r:embed="rId7"/>
          <a:stretch>
            <a:fillRect/>
          </a:stretch>
        </p:blipFill>
        <p:spPr>
          <a:xfrm>
            <a:off x="10735697" y="5796452"/>
            <a:ext cx="1236206" cy="650635"/>
          </a:xfrm>
          <a:prstGeom prst="rect">
            <a:avLst/>
          </a:prstGeom>
        </p:spPr>
      </p:pic>
      <p:pic>
        <p:nvPicPr>
          <p:cNvPr id="1026" name="Picture 2" descr="Segmented girth gears - flexible concept for diverse combinations">
            <a:extLst>
              <a:ext uri="{FF2B5EF4-FFF2-40B4-BE49-F238E27FC236}">
                <a16:creationId xmlns:a16="http://schemas.microsoft.com/office/drawing/2014/main" id="{63245F58-1C94-43D6-981D-D86D4FAE6CF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4106"/>
          <a:stretch/>
        </p:blipFill>
        <p:spPr bwMode="auto">
          <a:xfrm>
            <a:off x="8207480" y="880895"/>
            <a:ext cx="3891001" cy="2548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869073"/>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525</TotalTime>
  <Words>3023</Words>
  <Application>Microsoft Office PowerPoint</Application>
  <PresentationFormat>Widescreen</PresentationFormat>
  <Paragraphs>259</Paragraphs>
  <Slides>25</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Wingdings</vt:lpstr>
      <vt:lpstr>Office Teması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İzlediğiniz için teşekkürler!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Melek Karadağ</dc:creator>
  <cp:lastModifiedBy>Emre Orhon</cp:lastModifiedBy>
  <cp:revision>77</cp:revision>
  <dcterms:created xsi:type="dcterms:W3CDTF">2023-03-08T14:19:06Z</dcterms:created>
  <dcterms:modified xsi:type="dcterms:W3CDTF">2023-05-04T07:51:37Z</dcterms:modified>
</cp:coreProperties>
</file>